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9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5"/>
  </p:normalViewPr>
  <p:slideViewPr>
    <p:cSldViewPr snapToGrid="0">
      <p:cViewPr varScale="1">
        <p:scale>
          <a:sx n="90" d="100"/>
          <a:sy n="90" d="100"/>
        </p:scale>
        <p:origin x="232"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F1F2-E568-DAAE-A6CE-22DE066276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E5346D-9B86-B20E-D8A7-09B3BC7D74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881482-4D82-BE96-36BB-9F1CDCB7C96D}"/>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5" name="Footer Placeholder 4">
            <a:extLst>
              <a:ext uri="{FF2B5EF4-FFF2-40B4-BE49-F238E27FC236}">
                <a16:creationId xmlns:a16="http://schemas.microsoft.com/office/drawing/2014/main" id="{B62B1BBC-E628-5136-0817-F4A44993A0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FC064-27CD-8135-BE2F-FB6284840785}"/>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294198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2A6F6-8842-0AFA-BA76-9956DB4F94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31A5E7-EADB-9303-5A0B-0CF086E07C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0C95D-E6FC-D9A1-6686-B2CAD3763D23}"/>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5" name="Footer Placeholder 4">
            <a:extLst>
              <a:ext uri="{FF2B5EF4-FFF2-40B4-BE49-F238E27FC236}">
                <a16:creationId xmlns:a16="http://schemas.microsoft.com/office/drawing/2014/main" id="{F10F66AA-93CF-FD06-AB3C-7D28AE605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CB25C-5880-6D50-BAFA-C85336A2FA00}"/>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328788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02620-F824-30CC-27D8-6D3B5D5B66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4687CA-73DB-6A33-FB22-80DABE2DC7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B6DFA-00C2-9304-0D17-1BD9240DF4D9}"/>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5" name="Footer Placeholder 4">
            <a:extLst>
              <a:ext uri="{FF2B5EF4-FFF2-40B4-BE49-F238E27FC236}">
                <a16:creationId xmlns:a16="http://schemas.microsoft.com/office/drawing/2014/main" id="{0D96528B-7060-101E-2F63-5D708D412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2C05D-D03C-D1A2-342E-A8CA8F389941}"/>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3303528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320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36645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C4BAC-D66C-04DC-59CC-65FD190D12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A548A2-E77E-2BC8-C8D2-2ADDE86B69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3D6FA-FE37-1787-04C8-24FF38F3E422}"/>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5" name="Footer Placeholder 4">
            <a:extLst>
              <a:ext uri="{FF2B5EF4-FFF2-40B4-BE49-F238E27FC236}">
                <a16:creationId xmlns:a16="http://schemas.microsoft.com/office/drawing/2014/main" id="{62C42D7D-0B56-7620-1673-FD6054C1C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CE554-BD1E-DF7C-9F95-18DEA3004A6A}"/>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117144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789B6-19D1-92F9-C02A-774632711D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7C261D-8843-826E-483C-E8E59A209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E4E61B-D972-A009-A0FD-505E05B4ACEB}"/>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5" name="Footer Placeholder 4">
            <a:extLst>
              <a:ext uri="{FF2B5EF4-FFF2-40B4-BE49-F238E27FC236}">
                <a16:creationId xmlns:a16="http://schemas.microsoft.com/office/drawing/2014/main" id="{07213501-5550-A98C-16B5-AE034A542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D5AA5-1DB1-1A34-9A5B-3A235535A6EF}"/>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82403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58BD-2569-489D-46B0-5A2C0B017D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6F641-44AA-C5CB-A124-3BD7B2D770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503F12-C4F1-213C-4801-135E859F7E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CEAF02-477E-F223-1C54-72BE48D14DCC}"/>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6" name="Footer Placeholder 5">
            <a:extLst>
              <a:ext uri="{FF2B5EF4-FFF2-40B4-BE49-F238E27FC236}">
                <a16:creationId xmlns:a16="http://schemas.microsoft.com/office/drawing/2014/main" id="{151FC726-DD0A-4624-3818-DAB9910E1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784CC-7568-07D0-9224-298D2A9C3925}"/>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246621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2E7D-C55F-2EE2-B161-2E98D99048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DB70D8-AE71-48E8-87A3-606B15FC0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567ABD-CECB-C0E2-4293-C5B5E6A340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4040D1-57E6-7555-3778-D330ADF90A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E1666-9C3A-AF54-1C25-77889DE8EF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89F84B-4CB3-3606-BBC7-585F0C5BD82E}"/>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8" name="Footer Placeholder 7">
            <a:extLst>
              <a:ext uri="{FF2B5EF4-FFF2-40B4-BE49-F238E27FC236}">
                <a16:creationId xmlns:a16="http://schemas.microsoft.com/office/drawing/2014/main" id="{38642E51-3C8A-8A9E-9ACA-2CA67AC3C7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07E68E-C3BA-CE0D-6597-5FD836CD179C}"/>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1590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70106-9692-F485-331E-44BC532AB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192C88-5D34-DA2D-FB3C-F4008E4F483F}"/>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4" name="Footer Placeholder 3">
            <a:extLst>
              <a:ext uri="{FF2B5EF4-FFF2-40B4-BE49-F238E27FC236}">
                <a16:creationId xmlns:a16="http://schemas.microsoft.com/office/drawing/2014/main" id="{34EE81CB-01F0-E44D-8C44-2BD19FC775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A37F8D-B4ED-3545-E9F8-9793607EAA10}"/>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268708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ABFAC7-FF9C-DA11-E28D-AC575ADBCC6A}"/>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3" name="Footer Placeholder 2">
            <a:extLst>
              <a:ext uri="{FF2B5EF4-FFF2-40B4-BE49-F238E27FC236}">
                <a16:creationId xmlns:a16="http://schemas.microsoft.com/office/drawing/2014/main" id="{B778FEFF-EE4D-08EE-4B1E-C650F012BB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55D394-97CE-FD33-7928-17DF137C7048}"/>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350232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EF43-AE3B-DC29-72F0-DCC19987D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00916E-0398-F0E2-C4E7-8CD343B4B3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D749D5-A491-15F2-A512-42CE8C156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AB8E28-8493-F00F-9CE4-5F1AB73897AE}"/>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6" name="Footer Placeholder 5">
            <a:extLst>
              <a:ext uri="{FF2B5EF4-FFF2-40B4-BE49-F238E27FC236}">
                <a16:creationId xmlns:a16="http://schemas.microsoft.com/office/drawing/2014/main" id="{9D809D8F-FF11-A7F1-C795-255844038F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98149C-1F62-F7A3-F94E-B45E0019F395}"/>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207422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405A0-DC29-AEBC-73EC-46055CF5E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B4ECAB-2E79-A3AF-040F-0DE7AE851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29F2F7-5669-0BEF-4869-B5E91A616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C774F-2651-4045-479A-D0B69620E8DA}"/>
              </a:ext>
            </a:extLst>
          </p:cNvPr>
          <p:cNvSpPr>
            <a:spLocks noGrp="1"/>
          </p:cNvSpPr>
          <p:nvPr>
            <p:ph type="dt" sz="half" idx="10"/>
          </p:nvPr>
        </p:nvSpPr>
        <p:spPr/>
        <p:txBody>
          <a:bodyPr/>
          <a:lstStyle/>
          <a:p>
            <a:fld id="{95367CB2-95A7-A747-A6C4-B3C539BFAC30}" type="datetimeFigureOut">
              <a:rPr lang="en-US" smtClean="0"/>
              <a:t>3/13/24</a:t>
            </a:fld>
            <a:endParaRPr lang="en-US"/>
          </a:p>
        </p:txBody>
      </p:sp>
      <p:sp>
        <p:nvSpPr>
          <p:cNvPr id="6" name="Footer Placeholder 5">
            <a:extLst>
              <a:ext uri="{FF2B5EF4-FFF2-40B4-BE49-F238E27FC236}">
                <a16:creationId xmlns:a16="http://schemas.microsoft.com/office/drawing/2014/main" id="{16C99439-BAE6-ECC6-7E48-CC8AF631A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9D50BA-4A99-0DA4-AC12-1CA6D8BD234C}"/>
              </a:ext>
            </a:extLst>
          </p:cNvPr>
          <p:cNvSpPr>
            <a:spLocks noGrp="1"/>
          </p:cNvSpPr>
          <p:nvPr>
            <p:ph type="sldNum" sz="quarter" idx="12"/>
          </p:nvPr>
        </p:nvSpPr>
        <p:spPr/>
        <p:txBody>
          <a:bodyPr/>
          <a:lstStyle/>
          <a:p>
            <a:fld id="{BD16BAEB-53BB-304C-9346-0C761949127D}" type="slidenum">
              <a:rPr lang="en-US" smtClean="0"/>
              <a:t>‹#›</a:t>
            </a:fld>
            <a:endParaRPr lang="en-US"/>
          </a:p>
        </p:txBody>
      </p:sp>
    </p:spTree>
    <p:extLst>
      <p:ext uri="{BB962C8B-B14F-4D97-AF65-F5344CB8AC3E}">
        <p14:creationId xmlns:p14="http://schemas.microsoft.com/office/powerpoint/2010/main" val="3563873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148518-E931-EE1D-F5C2-01C51463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8E09DB-F260-B061-F477-327A57D4B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E5C0E-00CB-2F72-A052-EB810E52F5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67CB2-95A7-A747-A6C4-B3C539BFAC30}" type="datetimeFigureOut">
              <a:rPr lang="en-US" smtClean="0"/>
              <a:t>3/13/24</a:t>
            </a:fld>
            <a:endParaRPr lang="en-US"/>
          </a:p>
        </p:txBody>
      </p:sp>
      <p:sp>
        <p:nvSpPr>
          <p:cNvPr id="5" name="Footer Placeholder 4">
            <a:extLst>
              <a:ext uri="{FF2B5EF4-FFF2-40B4-BE49-F238E27FC236}">
                <a16:creationId xmlns:a16="http://schemas.microsoft.com/office/drawing/2014/main" id="{0EA8799A-CFC0-7A2C-904D-DAC326E7C5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C68965-B1DD-1F33-E381-4487B527C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6BAEB-53BB-304C-9346-0C761949127D}" type="slidenum">
              <a:rPr lang="en-US" smtClean="0"/>
              <a:t>‹#›</a:t>
            </a:fld>
            <a:endParaRPr lang="en-US"/>
          </a:p>
        </p:txBody>
      </p:sp>
    </p:spTree>
    <p:extLst>
      <p:ext uri="{BB962C8B-B14F-4D97-AF65-F5344CB8AC3E}">
        <p14:creationId xmlns:p14="http://schemas.microsoft.com/office/powerpoint/2010/main" val="3661944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0" y="413359"/>
            <a:ext cx="11816219" cy="1754326"/>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14: </a:t>
            </a:r>
            <a:r>
              <a:rPr lang="en-US" sz="3200" b="1" dirty="0">
                <a:solidFill>
                  <a:schemeClr val="bg1"/>
                </a:solidFill>
                <a:latin typeface="Nexa Bold" panose="02000000000000000000" pitchFamily="2" charset="0"/>
              </a:rPr>
              <a:t>Jesus Feeds The 5,000 &amp; Walking On Water </a:t>
            </a:r>
            <a:endParaRPr lang="en-US" sz="3600" b="1" dirty="0">
              <a:solidFill>
                <a:schemeClr val="bg1"/>
              </a:solidFill>
              <a:latin typeface="Nexa Bold" panose="02000000000000000000" pitchFamily="2" charset="0"/>
            </a:endParaRPr>
          </a:p>
          <a:p>
            <a:r>
              <a:rPr lang="en-US" sz="3600" b="1" dirty="0">
                <a:solidFill>
                  <a:schemeClr val="bg1"/>
                </a:solidFill>
                <a:latin typeface="Nexa Bold" panose="02000000000000000000" pitchFamily="2" charset="0"/>
              </a:rPr>
              <a:t> </a:t>
            </a:r>
          </a:p>
          <a:p>
            <a:endParaRPr lang="en-US" sz="3600" b="1" dirty="0">
              <a:solidFill>
                <a:schemeClr val="bg1"/>
              </a:solidFill>
              <a:latin typeface="Nexa Bold" panose="02000000000000000000" pitchFamily="2" charset="0"/>
            </a:endParaRP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Lessons &amp; Observations From The 2 Miracles  </a:t>
            </a:r>
          </a:p>
        </p:txBody>
      </p:sp>
      <p:sp>
        <p:nvSpPr>
          <p:cNvPr id="5" name="TextBox 4">
            <a:extLst>
              <a:ext uri="{FF2B5EF4-FFF2-40B4-BE49-F238E27FC236}">
                <a16:creationId xmlns:a16="http://schemas.microsoft.com/office/drawing/2014/main" id="{057C45ED-4F2E-CB3D-E0D9-F5265FE0020E}"/>
              </a:ext>
            </a:extLst>
          </p:cNvPr>
          <p:cNvSpPr txBox="1"/>
          <p:nvPr/>
        </p:nvSpPr>
        <p:spPr>
          <a:xfrm>
            <a:off x="760433" y="2014031"/>
            <a:ext cx="8158098" cy="954107"/>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Jesus’ Compassion For Others Was Greater Than His Personal Circumstances </a:t>
            </a:r>
          </a:p>
        </p:txBody>
      </p:sp>
      <p:sp>
        <p:nvSpPr>
          <p:cNvPr id="3" name="TextBox 2">
            <a:extLst>
              <a:ext uri="{FF2B5EF4-FFF2-40B4-BE49-F238E27FC236}">
                <a16:creationId xmlns:a16="http://schemas.microsoft.com/office/drawing/2014/main" id="{46A18E6C-F92E-E222-D4B6-0A68D726A225}"/>
              </a:ext>
            </a:extLst>
          </p:cNvPr>
          <p:cNvSpPr txBox="1"/>
          <p:nvPr/>
        </p:nvSpPr>
        <p:spPr>
          <a:xfrm>
            <a:off x="472335" y="4267739"/>
            <a:ext cx="11420085" cy="2308324"/>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“You call me out upon the waters…The great unknown where feet may fail…And there I find You in the mystery…In oceans deep my faith will stand…And I will call upon Your Name…And keep my eyes above the waves…When oceans rise…My soul will rest in Your embrace…For I am Yours and You are mine…Your grace abounds in deepest waters…Your sovereign hand will be my guide....Where feet may fail and fear surrounds me…You've never failed and You won't start now.”</a:t>
            </a:r>
          </a:p>
        </p:txBody>
      </p:sp>
      <p:sp>
        <p:nvSpPr>
          <p:cNvPr id="8" name="TextBox 7">
            <a:extLst>
              <a:ext uri="{FF2B5EF4-FFF2-40B4-BE49-F238E27FC236}">
                <a16:creationId xmlns:a16="http://schemas.microsoft.com/office/drawing/2014/main" id="{6003EBD8-8208-282E-A491-A59CAB1BDC07}"/>
              </a:ext>
            </a:extLst>
          </p:cNvPr>
          <p:cNvSpPr txBox="1"/>
          <p:nvPr/>
        </p:nvSpPr>
        <p:spPr>
          <a:xfrm>
            <a:off x="1754262" y="3293167"/>
            <a:ext cx="9648498" cy="2308324"/>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“Jesus and the disciples could have made many legitimate excuses. “This isn’t the right place.” “This isn’t the right time.” “The people can take care of themselves.” Indeed, there was no physical necessity to feed this multitude. These were people who were used to skipping meals, and they certainly expected nothing. Yet Jesus had compassion on them nonetheless.”</a:t>
            </a:r>
          </a:p>
        </p:txBody>
      </p:sp>
      <p:sp>
        <p:nvSpPr>
          <p:cNvPr id="10" name="TextBox 9">
            <a:extLst>
              <a:ext uri="{FF2B5EF4-FFF2-40B4-BE49-F238E27FC236}">
                <a16:creationId xmlns:a16="http://schemas.microsoft.com/office/drawing/2014/main" id="{9B428FD9-C377-3AF8-00F1-5C31635E7F2D}"/>
              </a:ext>
            </a:extLst>
          </p:cNvPr>
          <p:cNvSpPr txBox="1"/>
          <p:nvPr/>
        </p:nvSpPr>
        <p:spPr>
          <a:xfrm>
            <a:off x="789240" y="3140885"/>
            <a:ext cx="8158098" cy="954107"/>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Peter Had Faith To Get Out Of The Boat But Not Enough Faith To Survive The Storm</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xit" presetSubtype="21" fill="hold" grpId="1" nodeType="withEffect">
                                  <p:stCondLst>
                                    <p:cond delay="0"/>
                                  </p:stCondLst>
                                  <p:childTnLst>
                                    <p:animEffect transition="out" filter="barn(inVertical)">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8" grpId="0" animBg="1"/>
      <p:bldP spid="8" grpId="1"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1200329"/>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15: A Faith-Filled Canaanite Woman </a:t>
            </a:r>
          </a:p>
          <a:p>
            <a:endParaRPr lang="en-US" sz="3600" b="1" dirty="0">
              <a:solidFill>
                <a:schemeClr val="bg1"/>
              </a:solidFill>
              <a:latin typeface="Nexa Bold" panose="02000000000000000000" pitchFamily="2" charset="0"/>
            </a:endParaRP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46A18E6C-F92E-E222-D4B6-0A68D726A225}"/>
              </a:ext>
            </a:extLst>
          </p:cNvPr>
          <p:cNvSpPr txBox="1"/>
          <p:nvPr/>
        </p:nvSpPr>
        <p:spPr>
          <a:xfrm>
            <a:off x="396134" y="1521565"/>
            <a:ext cx="11420085" cy="341632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“Jesus frequently tested people to prove their intentions, often through response questions or challenges (see John 4:16–18; and 4:50–53). His response to the Canaanite woman is similar. In testing her, Jesus declined her request and explained that she had no legitimate expectation of His help. The woman, however, lived out the principle Jesus Himself taught in the parable of the persistent widow (Luke 18:1–8). Her response proved that she understood fully what Jesus was saying, yet had enough conviction to ask anyway (Matthew 15:27). Jesus acknowledged her faith—calling it “great”—and granted her request (Matthew 15:28).”</a:t>
            </a:r>
          </a:p>
        </p:txBody>
      </p:sp>
    </p:spTree>
    <p:extLst>
      <p:ext uri="{BB962C8B-B14F-4D97-AF65-F5344CB8AC3E}">
        <p14:creationId xmlns:p14="http://schemas.microsoft.com/office/powerpoint/2010/main" val="2926518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346</Words>
  <Application>Microsoft Macintosh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Nexa Bold</vt:lpstr>
      <vt:lpstr>Nexa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3</cp:revision>
  <dcterms:created xsi:type="dcterms:W3CDTF">2024-03-13T15:10:58Z</dcterms:created>
  <dcterms:modified xsi:type="dcterms:W3CDTF">2024-03-13T16:02:21Z</dcterms:modified>
</cp:coreProperties>
</file>