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3" r:id="rId2"/>
    <p:sldId id="270" r:id="rId3"/>
    <p:sldId id="256" r:id="rId4"/>
    <p:sldId id="257" r:id="rId5"/>
    <p:sldId id="262" r:id="rId6"/>
    <p:sldId id="258" r:id="rId7"/>
    <p:sldId id="264" r:id="rId8"/>
    <p:sldId id="263" r:id="rId9"/>
    <p:sldId id="272" r:id="rId10"/>
    <p:sldId id="271" r:id="rId11"/>
    <p:sldId id="268" r:id="rId12"/>
    <p:sldId id="260" r:id="rId13"/>
    <p:sldId id="261" r:id="rId14"/>
    <p:sldId id="259" r:id="rId15"/>
    <p:sldId id="265" r:id="rId16"/>
    <p:sldId id="266" r:id="rId17"/>
    <p:sldId id="267"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9"/>
    <p:restoredTop sz="95707"/>
  </p:normalViewPr>
  <p:slideViewPr>
    <p:cSldViewPr snapToGrid="0" snapToObjects="1">
      <p:cViewPr varScale="1">
        <p:scale>
          <a:sx n="154" d="100"/>
          <a:sy n="154" d="100"/>
        </p:scale>
        <p:origin x="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FD3D4A-8DA0-B34D-BFF1-A9527CE3BBD6}"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411903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D3D4A-8DA0-B34D-BFF1-A9527CE3BBD6}"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289765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D3D4A-8DA0-B34D-BFF1-A9527CE3BBD6}"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31739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D3D4A-8DA0-B34D-BFF1-A9527CE3BBD6}"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44739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D3D4A-8DA0-B34D-BFF1-A9527CE3BBD6}"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272958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D3D4A-8DA0-B34D-BFF1-A9527CE3BBD6}"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56333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FD3D4A-8DA0-B34D-BFF1-A9527CE3BBD6}" type="datetimeFigureOut">
              <a:rPr lang="en-US" smtClean="0"/>
              <a:t>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354113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FD3D4A-8DA0-B34D-BFF1-A9527CE3BBD6}" type="datetimeFigureOut">
              <a:rPr lang="en-US" smtClean="0"/>
              <a:t>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277707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D3D4A-8DA0-B34D-BFF1-A9527CE3BBD6}" type="datetimeFigureOut">
              <a:rPr lang="en-US" smtClean="0"/>
              <a:t>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276965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FD3D4A-8DA0-B34D-BFF1-A9527CE3BBD6}"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130835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FD3D4A-8DA0-B34D-BFF1-A9527CE3BBD6}"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E8D8C-AC47-594C-B5B1-2F726F7ED1D7}" type="slidenum">
              <a:rPr lang="en-US" smtClean="0"/>
              <a:t>‹#›</a:t>
            </a:fld>
            <a:endParaRPr lang="en-US"/>
          </a:p>
        </p:txBody>
      </p:sp>
    </p:spTree>
    <p:extLst>
      <p:ext uri="{BB962C8B-B14F-4D97-AF65-F5344CB8AC3E}">
        <p14:creationId xmlns:p14="http://schemas.microsoft.com/office/powerpoint/2010/main" val="427391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FFD3D4A-8DA0-B34D-BFF1-A9527CE3BBD6}" type="datetimeFigureOut">
              <a:rPr lang="en-US" smtClean="0"/>
              <a:t>3/20/24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C8E8D8C-AC47-594C-B5B1-2F726F7ED1D7}" type="slidenum">
              <a:rPr lang="en-US" smtClean="0"/>
              <a:t>‹#›</a:t>
            </a:fld>
            <a:endParaRPr lang="en-US"/>
          </a:p>
        </p:txBody>
      </p:sp>
    </p:spTree>
    <p:extLst>
      <p:ext uri="{BB962C8B-B14F-4D97-AF65-F5344CB8AC3E}">
        <p14:creationId xmlns:p14="http://schemas.microsoft.com/office/powerpoint/2010/main" val="28300771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rotWithShape="1">
          <a:blip r:embed="rId2"/>
          <a:srcRect l="5909" r="5589"/>
          <a:stretch/>
        </p:blipFill>
        <p:spPr>
          <a:xfrm>
            <a:off x="0" y="-1"/>
            <a:ext cx="9144000" cy="5715001"/>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98262"/>
            <a:ext cx="7886700" cy="716139"/>
          </a:xfrm>
        </p:spPr>
        <p:txBody>
          <a:bodyPr/>
          <a:lstStyle/>
          <a:p>
            <a:pPr algn="ctr"/>
            <a:r>
              <a:rPr lang="en-US" sz="3600" dirty="0"/>
              <a:t>Making Application</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77078" y="999332"/>
            <a:ext cx="8229600" cy="4529811"/>
          </a:xfrm>
        </p:spPr>
        <p:txBody>
          <a:bodyPr>
            <a:normAutofit/>
          </a:bodyPr>
          <a:lstStyle/>
          <a:p>
            <a:pPr>
              <a:lnSpc>
                <a:spcPct val="100000"/>
              </a:lnSpc>
              <a:spcBef>
                <a:spcPts val="0"/>
              </a:spcBef>
              <a:spcAft>
                <a:spcPts val="1200"/>
              </a:spcAft>
            </a:pPr>
            <a:r>
              <a:rPr lang="en-US" sz="2800" dirty="0"/>
              <a:t>Who is our neighbor? </a:t>
            </a:r>
          </a:p>
          <a:p>
            <a:pPr>
              <a:lnSpc>
                <a:spcPct val="100000"/>
              </a:lnSpc>
              <a:spcBef>
                <a:spcPts val="0"/>
              </a:spcBef>
              <a:spcAft>
                <a:spcPts val="1200"/>
              </a:spcAft>
            </a:pPr>
            <a:r>
              <a:rPr lang="en-US" sz="2800" dirty="0"/>
              <a:t>How Jesus respond?</a:t>
            </a:r>
          </a:p>
          <a:p>
            <a:pPr lvl="1">
              <a:lnSpc>
                <a:spcPct val="100000"/>
              </a:lnSpc>
              <a:spcBef>
                <a:spcPts val="0"/>
              </a:spcBef>
              <a:spcAft>
                <a:spcPts val="1200"/>
              </a:spcAft>
            </a:pPr>
            <a:r>
              <a:rPr lang="en-US" sz="2500" dirty="0"/>
              <a:t>He appealed to God's Word. What is written in the law? How does it read to you? You have answered right: do this, and you will live. The Bible can be understood and has the right answer to every question (Matt. 4:1-11; 19:4; 22:29-31).</a:t>
            </a:r>
          </a:p>
          <a:p>
            <a:pPr marL="0" indent="0">
              <a:lnSpc>
                <a:spcPct val="100000"/>
              </a:lnSpc>
              <a:spcBef>
                <a:spcPts val="0"/>
              </a:spcBef>
              <a:spcAft>
                <a:spcPts val="1200"/>
              </a:spcAft>
              <a:buNone/>
            </a:pPr>
            <a:endParaRPr lang="en-US" sz="2800" dirty="0"/>
          </a:p>
        </p:txBody>
      </p:sp>
    </p:spTree>
    <p:extLst>
      <p:ext uri="{BB962C8B-B14F-4D97-AF65-F5344CB8AC3E}">
        <p14:creationId xmlns:p14="http://schemas.microsoft.com/office/powerpoint/2010/main" val="276491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90197"/>
            <a:ext cx="7886700" cy="599351"/>
          </a:xfrm>
        </p:spPr>
        <p:txBody>
          <a:bodyPr/>
          <a:lstStyle/>
          <a:p>
            <a:pPr algn="ctr"/>
            <a:r>
              <a:rPr lang="en-US" sz="3600" dirty="0"/>
              <a:t>Making Application</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17444" y="771993"/>
            <a:ext cx="8279296" cy="4736892"/>
          </a:xfrm>
        </p:spPr>
        <p:txBody>
          <a:bodyPr>
            <a:normAutofit lnSpcReduction="10000"/>
          </a:bodyPr>
          <a:lstStyle/>
          <a:p>
            <a:pPr>
              <a:lnSpc>
                <a:spcPct val="110000"/>
              </a:lnSpc>
              <a:spcBef>
                <a:spcPts val="0"/>
              </a:spcBef>
              <a:spcAft>
                <a:spcPts val="1200"/>
              </a:spcAft>
            </a:pPr>
            <a:r>
              <a:rPr lang="en-US" sz="2400" dirty="0"/>
              <a:t>This teaches us that there some situations where we answer a question with a question. We are not to engage in malicious quarrels, or to endlessly re-hash the truth with people whose hearts are hardened (Rom. 1:29; Matt. 7:6; 10:14). Good questions and answers (discussion) are important. </a:t>
            </a:r>
          </a:p>
          <a:p>
            <a:pPr>
              <a:lnSpc>
                <a:spcPct val="110000"/>
              </a:lnSpc>
              <a:spcBef>
                <a:spcPts val="0"/>
              </a:spcBef>
              <a:spcAft>
                <a:spcPts val="1200"/>
              </a:spcAft>
            </a:pPr>
            <a:r>
              <a:rPr lang="en-US" sz="2400" dirty="0"/>
              <a:t>We cannot fool God by asking one question after another designed to get around his law and to justify ourselves. The lawyer knew the truth, but his heart was not in it, just like the priest and the Levite.</a:t>
            </a:r>
          </a:p>
          <a:p>
            <a:pPr>
              <a:lnSpc>
                <a:spcPct val="110000"/>
              </a:lnSpc>
              <a:spcBef>
                <a:spcPts val="0"/>
              </a:spcBef>
              <a:spcAft>
                <a:spcPts val="1200"/>
              </a:spcAft>
            </a:pPr>
            <a:r>
              <a:rPr lang="en-US" sz="2400" dirty="0"/>
              <a:t>And to bless our “enemies”.  MT 5:43-48</a:t>
            </a:r>
          </a:p>
          <a:p>
            <a:pPr>
              <a:lnSpc>
                <a:spcPct val="110000"/>
              </a:lnSpc>
              <a:spcBef>
                <a:spcPts val="0"/>
              </a:spcBef>
              <a:spcAft>
                <a:spcPts val="1200"/>
              </a:spcAft>
            </a:pPr>
            <a:r>
              <a:rPr lang="en-US" sz="2400" dirty="0"/>
              <a:t>What about self justification?</a:t>
            </a:r>
          </a:p>
          <a:p>
            <a:pPr marL="0" indent="0">
              <a:lnSpc>
                <a:spcPct val="110000"/>
              </a:lnSpc>
              <a:spcBef>
                <a:spcPts val="0"/>
              </a:spcBef>
              <a:spcAft>
                <a:spcPts val="1200"/>
              </a:spcAft>
              <a:buNone/>
            </a:pPr>
            <a:endParaRPr lang="en-US" sz="2400" dirty="0"/>
          </a:p>
        </p:txBody>
      </p:sp>
    </p:spTree>
    <p:extLst>
      <p:ext uri="{BB962C8B-B14F-4D97-AF65-F5344CB8AC3E}">
        <p14:creationId xmlns:p14="http://schemas.microsoft.com/office/powerpoint/2010/main" val="167375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15135"/>
            <a:ext cx="7886700" cy="724452"/>
          </a:xfrm>
        </p:spPr>
        <p:txBody>
          <a:bodyPr/>
          <a:lstStyle/>
          <a:p>
            <a:pPr algn="ctr"/>
            <a:r>
              <a:rPr lang="en-US" sz="3600" dirty="0"/>
              <a:t>The Scope of Mercy</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07504" y="906088"/>
            <a:ext cx="8299174" cy="4729316"/>
          </a:xfrm>
        </p:spPr>
        <p:txBody>
          <a:bodyPr>
            <a:normAutofit fontScale="92500" lnSpcReduction="10000"/>
          </a:bodyPr>
          <a:lstStyle/>
          <a:p>
            <a:pPr>
              <a:lnSpc>
                <a:spcPct val="110000"/>
              </a:lnSpc>
              <a:spcBef>
                <a:spcPts val="0"/>
              </a:spcBef>
              <a:spcAft>
                <a:spcPts val="600"/>
              </a:spcAft>
            </a:pPr>
            <a:r>
              <a:rPr lang="en-US" sz="2800" b="1" dirty="0"/>
              <a:t>“Who is my neighbor” </a:t>
            </a:r>
          </a:p>
          <a:p>
            <a:pPr lvl="1">
              <a:lnSpc>
                <a:spcPct val="110000"/>
              </a:lnSpc>
              <a:spcBef>
                <a:spcPts val="0"/>
              </a:spcBef>
              <a:spcAft>
                <a:spcPts val="600"/>
              </a:spcAft>
            </a:pPr>
            <a:r>
              <a:rPr lang="en-US" sz="2600" b="1" dirty="0"/>
              <a:t>Sought to Limit His Responsibility</a:t>
            </a:r>
          </a:p>
          <a:p>
            <a:pPr lvl="1">
              <a:lnSpc>
                <a:spcPct val="110000"/>
              </a:lnSpc>
              <a:spcBef>
                <a:spcPts val="0"/>
              </a:spcBef>
              <a:spcAft>
                <a:spcPts val="600"/>
              </a:spcAft>
            </a:pPr>
            <a:r>
              <a:rPr lang="en-US" sz="2600" b="1" dirty="0"/>
              <a:t>We may try to limit “who” our neighbor is</a:t>
            </a:r>
          </a:p>
          <a:p>
            <a:pPr lvl="1">
              <a:lnSpc>
                <a:spcPct val="110000"/>
              </a:lnSpc>
              <a:spcBef>
                <a:spcPts val="0"/>
              </a:spcBef>
              <a:spcAft>
                <a:spcPts val="1200"/>
              </a:spcAft>
            </a:pPr>
            <a:r>
              <a:rPr lang="en-US" sz="2600" b="1" dirty="0"/>
              <a:t>We may try to limit “when” to help our neighbor too quickly</a:t>
            </a:r>
            <a:endParaRPr lang="en-US" sz="2500" b="1" dirty="0"/>
          </a:p>
          <a:p>
            <a:pPr marL="171450" lvl="1">
              <a:lnSpc>
                <a:spcPct val="110000"/>
              </a:lnSpc>
              <a:spcBef>
                <a:spcPts val="0"/>
              </a:spcBef>
              <a:spcAft>
                <a:spcPts val="1200"/>
              </a:spcAft>
            </a:pPr>
            <a:r>
              <a:rPr lang="en-US" sz="2800" b="1" dirty="0"/>
              <a:t>“If we are never obliged to relieve others' burdens, except when we can do it without burdening ourselves, then how do we bear our neighbor’s burdens, when we bear no burden at all?”</a:t>
            </a:r>
            <a:endParaRPr lang="en-US" sz="2500" b="1" dirty="0"/>
          </a:p>
          <a:p>
            <a:pPr>
              <a:lnSpc>
                <a:spcPct val="110000"/>
              </a:lnSpc>
              <a:spcBef>
                <a:spcPts val="0"/>
              </a:spcBef>
              <a:spcAft>
                <a:spcPts val="600"/>
              </a:spcAft>
            </a:pPr>
            <a:r>
              <a:rPr lang="en-US" sz="2800" b="1" dirty="0"/>
              <a:t>A Question of Eternal Life</a:t>
            </a:r>
          </a:p>
          <a:p>
            <a:pPr>
              <a:lnSpc>
                <a:spcPct val="110000"/>
              </a:lnSpc>
              <a:spcBef>
                <a:spcPts val="0"/>
              </a:spcBef>
              <a:spcAft>
                <a:spcPts val="600"/>
              </a:spcAft>
            </a:pPr>
            <a:endParaRPr lang="en-US" sz="2800" b="1" dirty="0"/>
          </a:p>
          <a:p>
            <a:pPr lvl="1">
              <a:lnSpc>
                <a:spcPct val="110000"/>
              </a:lnSpc>
              <a:spcBef>
                <a:spcPts val="0"/>
              </a:spcBef>
              <a:spcAft>
                <a:spcPts val="600"/>
              </a:spcAft>
            </a:pPr>
            <a:endParaRPr lang="en-US" sz="2500" b="1" dirty="0"/>
          </a:p>
          <a:p>
            <a:pPr>
              <a:lnSpc>
                <a:spcPct val="110000"/>
              </a:lnSpc>
              <a:spcBef>
                <a:spcPts val="0"/>
              </a:spcBef>
              <a:spcAft>
                <a:spcPts val="600"/>
              </a:spcAft>
            </a:pPr>
            <a:endParaRPr lang="en-US" sz="2800" b="1" dirty="0"/>
          </a:p>
          <a:p>
            <a:pPr>
              <a:lnSpc>
                <a:spcPct val="110000"/>
              </a:lnSpc>
              <a:spcBef>
                <a:spcPts val="0"/>
              </a:spcBef>
              <a:spcAft>
                <a:spcPts val="600"/>
              </a:spcAft>
            </a:pPr>
            <a:endParaRPr lang="en-US" sz="2800" b="1" dirty="0"/>
          </a:p>
          <a:p>
            <a:pPr marL="342900" lvl="1" indent="0">
              <a:lnSpc>
                <a:spcPct val="110000"/>
              </a:lnSpc>
              <a:spcBef>
                <a:spcPts val="0"/>
              </a:spcBef>
              <a:spcAft>
                <a:spcPts val="600"/>
              </a:spcAft>
              <a:buNone/>
            </a:pPr>
            <a:endParaRPr lang="en-US" sz="2500" b="1" dirty="0"/>
          </a:p>
          <a:p>
            <a:pPr marL="342900" lvl="1" indent="0">
              <a:lnSpc>
                <a:spcPct val="110000"/>
              </a:lnSpc>
              <a:spcBef>
                <a:spcPts val="0"/>
              </a:spcBef>
              <a:spcAft>
                <a:spcPts val="600"/>
              </a:spcAft>
              <a:buNone/>
            </a:pPr>
            <a:endParaRPr lang="en-US" sz="2400" b="1" dirty="0"/>
          </a:p>
          <a:p>
            <a:pPr lvl="1">
              <a:lnSpc>
                <a:spcPct val="110000"/>
              </a:lnSpc>
              <a:spcBef>
                <a:spcPts val="0"/>
              </a:spcBef>
              <a:spcAft>
                <a:spcPts val="600"/>
              </a:spcAft>
            </a:pPr>
            <a:endParaRPr lang="en-US" sz="2400" b="1" dirty="0"/>
          </a:p>
        </p:txBody>
      </p:sp>
    </p:spTree>
    <p:extLst>
      <p:ext uri="{BB962C8B-B14F-4D97-AF65-F5344CB8AC3E}">
        <p14:creationId xmlns:p14="http://schemas.microsoft.com/office/powerpoint/2010/main" val="40963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48632"/>
            <a:ext cx="7886700" cy="1104636"/>
          </a:xfrm>
        </p:spPr>
        <p:txBody>
          <a:bodyPr/>
          <a:lstStyle/>
          <a:p>
            <a:pPr algn="ctr"/>
            <a:r>
              <a:rPr lang="en-US" sz="3600" dirty="0"/>
              <a:t>The Power &amp; Motive to Show Mercy</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57200" y="1153267"/>
            <a:ext cx="8229600" cy="4213863"/>
          </a:xfrm>
        </p:spPr>
        <p:txBody>
          <a:bodyPr>
            <a:normAutofit lnSpcReduction="10000"/>
          </a:bodyPr>
          <a:lstStyle/>
          <a:p>
            <a:pPr marL="0" indent="0">
              <a:buNone/>
            </a:pPr>
            <a:r>
              <a:rPr lang="en-US" sz="2800" b="1" dirty="0"/>
              <a:t>Jesus as our ultimate example ...</a:t>
            </a:r>
          </a:p>
          <a:p>
            <a:r>
              <a:rPr lang="en-US" sz="2800" b="1" dirty="0"/>
              <a:t>“</a:t>
            </a:r>
            <a:r>
              <a:rPr lang="en-US" sz="2800" b="1" baseline="30000" dirty="0"/>
              <a:t>1</a:t>
            </a:r>
            <a:r>
              <a:rPr lang="en-US" sz="2800" b="1" dirty="0"/>
              <a:t>And you were dead in the trespasses and sins… </a:t>
            </a:r>
            <a:r>
              <a:rPr lang="en-US" sz="2800" b="1" baseline="30000" dirty="0"/>
              <a:t>4</a:t>
            </a:r>
            <a:r>
              <a:rPr lang="en-US" sz="2800" b="1" dirty="0"/>
              <a:t>But God, being rich in mercy, because of the great love with which he loved us…” (Eph 2:1, 4)</a:t>
            </a:r>
          </a:p>
          <a:p>
            <a:pPr lvl="1"/>
            <a:endParaRPr lang="en-US" sz="2500" b="1" dirty="0"/>
          </a:p>
          <a:p>
            <a:r>
              <a:rPr lang="en-US" sz="2800" b="1" dirty="0"/>
              <a:t>“</a:t>
            </a:r>
            <a:r>
              <a:rPr lang="en-US" sz="2800" b="1" baseline="30000" dirty="0"/>
              <a:t>6</a:t>
            </a:r>
            <a:r>
              <a:rPr lang="en-US" sz="2800" b="1" dirty="0"/>
              <a:t>This mystery is that the Gentiles are fellow heirs, members of the same body, and partakers of the promise in Christ Jesus through the gospel… </a:t>
            </a:r>
            <a:r>
              <a:rPr lang="en-US" sz="2800" b="1" baseline="30000" dirty="0"/>
              <a:t>10</a:t>
            </a:r>
            <a:r>
              <a:rPr lang="en-US" sz="2800" b="1" dirty="0"/>
              <a:t>so that through the church the manifold wisdom of God might now be made known to the rulers and authorities in the heavenly places.” (Eph 3:6, 10)</a:t>
            </a:r>
          </a:p>
          <a:p>
            <a:pPr lvl="1"/>
            <a:endParaRPr lang="en-US" sz="2500" b="1" dirty="0"/>
          </a:p>
          <a:p>
            <a:endParaRPr lang="en-US" sz="2800" b="1" dirty="0"/>
          </a:p>
          <a:p>
            <a:endParaRPr lang="en-US" sz="2800" b="1" dirty="0"/>
          </a:p>
          <a:p>
            <a:pPr marL="342900" lvl="1" indent="0">
              <a:buNone/>
            </a:pPr>
            <a:endParaRPr lang="en-US" sz="2500" b="1" dirty="0"/>
          </a:p>
          <a:p>
            <a:pPr marL="342900" lvl="1" indent="0">
              <a:buNone/>
            </a:pPr>
            <a:endParaRPr lang="en-US" sz="2400" b="1" dirty="0"/>
          </a:p>
          <a:p>
            <a:pPr lvl="1"/>
            <a:endParaRPr lang="en-US" sz="2400" b="1" dirty="0"/>
          </a:p>
        </p:txBody>
      </p:sp>
    </p:spTree>
    <p:extLst>
      <p:ext uri="{BB962C8B-B14F-4D97-AF65-F5344CB8AC3E}">
        <p14:creationId xmlns:p14="http://schemas.microsoft.com/office/powerpoint/2010/main" val="41873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14933"/>
            <a:ext cx="7886700" cy="748146"/>
          </a:xfrm>
        </p:spPr>
        <p:txBody>
          <a:bodyPr/>
          <a:lstStyle/>
          <a:p>
            <a:pPr algn="ctr"/>
            <a:r>
              <a:rPr lang="en-US" sz="3600" dirty="0"/>
              <a:t>The Activity of Mercy</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506896" y="959763"/>
            <a:ext cx="8150087" cy="4510012"/>
          </a:xfrm>
        </p:spPr>
        <p:txBody>
          <a:bodyPr>
            <a:noAutofit/>
          </a:bodyPr>
          <a:lstStyle/>
          <a:p>
            <a:r>
              <a:rPr lang="en-US" sz="3200" b="1" dirty="0"/>
              <a:t>Emphasis is on compassion and “doing”</a:t>
            </a:r>
          </a:p>
          <a:p>
            <a:pPr lvl="1"/>
            <a:r>
              <a:rPr lang="en-US" sz="2800" b="1" dirty="0"/>
              <a:t>“Do this and you will live” (vs. 28)</a:t>
            </a:r>
          </a:p>
          <a:p>
            <a:pPr lvl="1"/>
            <a:r>
              <a:rPr lang="en-US" sz="2800" b="1" dirty="0"/>
              <a:t>“Go and do likewise” (vs. 37)</a:t>
            </a:r>
          </a:p>
          <a:p>
            <a:pPr lvl="1"/>
            <a:endParaRPr lang="en-US" sz="2800" b="1" dirty="0"/>
          </a:p>
          <a:p>
            <a:r>
              <a:rPr lang="en-US" sz="3200" b="1" dirty="0"/>
              <a:t>Actions of the Samaritan</a:t>
            </a:r>
          </a:p>
          <a:p>
            <a:pPr lvl="1"/>
            <a:r>
              <a:rPr lang="en-US" sz="2800" b="1" dirty="0"/>
              <a:t>“went, bound, poured, set, brought, took”</a:t>
            </a:r>
            <a:r>
              <a:rPr lang="en-US" sz="2800" dirty="0"/>
              <a:t> </a:t>
            </a:r>
          </a:p>
          <a:p>
            <a:pPr lvl="1"/>
            <a:r>
              <a:rPr lang="en-US" sz="2800" b="1" dirty="0"/>
              <a:t>Didn’t Ignore</a:t>
            </a:r>
          </a:p>
          <a:p>
            <a:pPr lvl="1"/>
            <a:r>
              <a:rPr lang="en-US" sz="2800" b="1" dirty="0"/>
              <a:t>Healed</a:t>
            </a:r>
          </a:p>
          <a:p>
            <a:pPr lvl="1"/>
            <a:r>
              <a:rPr lang="en-US" sz="2800" b="1" dirty="0"/>
              <a:t>Provided Transportation</a:t>
            </a:r>
          </a:p>
          <a:p>
            <a:pPr lvl="1"/>
            <a:r>
              <a:rPr lang="en-US" sz="2800" b="1" dirty="0"/>
              <a:t>Financial Help</a:t>
            </a:r>
          </a:p>
          <a:p>
            <a:pPr marL="342900" lvl="1" indent="0">
              <a:buNone/>
            </a:pPr>
            <a:endParaRPr lang="en-US" sz="2800" b="1" dirty="0"/>
          </a:p>
          <a:p>
            <a:pPr lvl="1"/>
            <a:endParaRPr lang="en-US" sz="2800" b="1" dirty="0"/>
          </a:p>
        </p:txBody>
      </p:sp>
    </p:spTree>
    <p:extLst>
      <p:ext uri="{BB962C8B-B14F-4D97-AF65-F5344CB8AC3E}">
        <p14:creationId xmlns:p14="http://schemas.microsoft.com/office/powerpoint/2010/main" val="36327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50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75312"/>
            <a:ext cx="7886700" cy="716139"/>
          </a:xfrm>
        </p:spPr>
        <p:txBody>
          <a:bodyPr/>
          <a:lstStyle/>
          <a:p>
            <a:pPr algn="ctr"/>
            <a:r>
              <a:rPr lang="en-US" sz="3600" dirty="0"/>
              <a:t>What is DOES NOT Teach </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506896" y="974035"/>
            <a:ext cx="8120269" cy="4512365"/>
          </a:xfrm>
        </p:spPr>
        <p:txBody>
          <a:bodyPr>
            <a:normAutofit/>
          </a:bodyPr>
          <a:lstStyle/>
          <a:p>
            <a:pPr>
              <a:lnSpc>
                <a:spcPct val="100000"/>
              </a:lnSpc>
            </a:pPr>
            <a:r>
              <a:rPr lang="en-US" sz="2800" dirty="0"/>
              <a:t>The “church” is to be a good Samaritan by functioning as a social welfare institution. This very popular and widespread idea is false. Jesus used the good Samaritan to teach that it is not enough to profess the truth we must put it into practice in daily life. Each of us is personally responsible to help others as we have the ability and opportunity (Gal. 6:10; James 1:27). The church is a soul-saving institution, not a social welfare institution designed to provide hospitals, retirement centers, childcare.</a:t>
            </a:r>
          </a:p>
        </p:txBody>
      </p:sp>
    </p:spTree>
    <p:extLst>
      <p:ext uri="{BB962C8B-B14F-4D97-AF65-F5344CB8AC3E}">
        <p14:creationId xmlns:p14="http://schemas.microsoft.com/office/powerpoint/2010/main" val="37670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223199"/>
            <a:ext cx="7886700" cy="716139"/>
          </a:xfrm>
        </p:spPr>
        <p:txBody>
          <a:bodyPr/>
          <a:lstStyle/>
          <a:p>
            <a:pPr algn="ctr"/>
            <a:r>
              <a:rPr lang="en-US" sz="3600" dirty="0"/>
              <a:t>What is DOES NOT Teach </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87018" y="1138846"/>
            <a:ext cx="8160025" cy="4248163"/>
          </a:xfrm>
        </p:spPr>
        <p:txBody>
          <a:bodyPr>
            <a:normAutofit/>
          </a:bodyPr>
          <a:lstStyle/>
          <a:p>
            <a:pPr>
              <a:lnSpc>
                <a:spcPct val="100000"/>
              </a:lnSpc>
            </a:pPr>
            <a:r>
              <a:rPr lang="en-US" sz="2800" dirty="0"/>
              <a:t>The church is to provide financial aid to anyone and everyone who asks without exception. The story of the good Samaritan is not discussing the use of a local church's treasury, but emphasizes our personal, individual duty to our fellowman. The benevolent responsibility of a local church is limited to meeting the needs of faithful Christians on an emergency basis, except that qualified widows may be enrolled for constant care (Acts 6:1; 2 Cor. 9:1; 1 Tim. 5:4-16). </a:t>
            </a:r>
          </a:p>
        </p:txBody>
      </p:sp>
    </p:spTree>
    <p:extLst>
      <p:ext uri="{BB962C8B-B14F-4D97-AF65-F5344CB8AC3E}">
        <p14:creationId xmlns:p14="http://schemas.microsoft.com/office/powerpoint/2010/main" val="13925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308113" y="1630017"/>
            <a:ext cx="8428383" cy="1684683"/>
          </a:xfrm>
        </p:spPr>
        <p:txBody>
          <a:bodyPr anchor="ctr">
            <a:noAutofit/>
          </a:bodyPr>
          <a:lstStyle/>
          <a:p>
            <a:pPr marL="0" indent="0" algn="ctr">
              <a:lnSpc>
                <a:spcPct val="110000"/>
              </a:lnSpc>
              <a:buNone/>
            </a:pPr>
            <a:r>
              <a:rPr lang="en-US" sz="4000" b="1" dirty="0"/>
              <a:t>What was the Relationship between Samaritans &amp; Jews?</a:t>
            </a:r>
          </a:p>
        </p:txBody>
      </p:sp>
    </p:spTree>
    <p:extLst>
      <p:ext uri="{BB962C8B-B14F-4D97-AF65-F5344CB8AC3E}">
        <p14:creationId xmlns:p14="http://schemas.microsoft.com/office/powerpoint/2010/main" val="394632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B102-DAF7-2446-96E3-2E3D7BCFDE60}"/>
              </a:ext>
            </a:extLst>
          </p:cNvPr>
          <p:cNvSpPr>
            <a:spLocks noGrp="1"/>
          </p:cNvSpPr>
          <p:nvPr>
            <p:ph type="ctrTitle"/>
          </p:nvPr>
        </p:nvSpPr>
        <p:spPr>
          <a:xfrm>
            <a:off x="613459" y="1745673"/>
            <a:ext cx="7917082" cy="1111827"/>
          </a:xfrm>
        </p:spPr>
        <p:txBody>
          <a:bodyPr anchor="ctr">
            <a:normAutofit/>
          </a:bodyPr>
          <a:lstStyle/>
          <a:p>
            <a:r>
              <a:rPr lang="en-US" sz="6600" dirty="0"/>
              <a:t>The Good Samaritan</a:t>
            </a:r>
          </a:p>
        </p:txBody>
      </p:sp>
      <p:sp>
        <p:nvSpPr>
          <p:cNvPr id="3" name="Subtitle 2">
            <a:extLst>
              <a:ext uri="{FF2B5EF4-FFF2-40B4-BE49-F238E27FC236}">
                <a16:creationId xmlns:a16="http://schemas.microsoft.com/office/drawing/2014/main" id="{62DED552-98A6-F941-A8B8-8DA7B864008B}"/>
              </a:ext>
            </a:extLst>
          </p:cNvPr>
          <p:cNvSpPr>
            <a:spLocks noGrp="1"/>
          </p:cNvSpPr>
          <p:nvPr>
            <p:ph type="subTitle" idx="1"/>
          </p:nvPr>
        </p:nvSpPr>
        <p:spPr>
          <a:xfrm>
            <a:off x="1143000" y="3001698"/>
            <a:ext cx="6858000" cy="822157"/>
          </a:xfrm>
        </p:spPr>
        <p:txBody>
          <a:bodyPr anchor="ctr">
            <a:normAutofit/>
          </a:bodyPr>
          <a:lstStyle/>
          <a:p>
            <a:r>
              <a:rPr lang="en-US" sz="4000" dirty="0"/>
              <a:t>Luke 10:25-37</a:t>
            </a:r>
          </a:p>
        </p:txBody>
      </p:sp>
    </p:spTree>
    <p:extLst>
      <p:ext uri="{BB962C8B-B14F-4D97-AF65-F5344CB8AC3E}">
        <p14:creationId xmlns:p14="http://schemas.microsoft.com/office/powerpoint/2010/main" val="284942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15137"/>
            <a:ext cx="7886700" cy="616384"/>
          </a:xfrm>
        </p:spPr>
        <p:txBody>
          <a:bodyPr/>
          <a:lstStyle/>
          <a:p>
            <a:pPr algn="ctr"/>
            <a:r>
              <a:rPr lang="en-US" sz="3600" dirty="0"/>
              <a:t>The Good Samaritan</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181627" y="806333"/>
            <a:ext cx="8780745" cy="4793529"/>
          </a:xfrm>
        </p:spPr>
        <p:txBody>
          <a:bodyPr>
            <a:noAutofit/>
          </a:bodyPr>
          <a:lstStyle/>
          <a:p>
            <a:pPr>
              <a:lnSpc>
                <a:spcPct val="100000"/>
              </a:lnSpc>
              <a:spcBef>
                <a:spcPts val="0"/>
              </a:spcBef>
            </a:pPr>
            <a:r>
              <a:rPr lang="en-US" sz="2400" b="1" dirty="0"/>
              <a:t>The Setting</a:t>
            </a:r>
          </a:p>
          <a:p>
            <a:pPr lvl="1">
              <a:lnSpc>
                <a:spcPct val="100000"/>
              </a:lnSpc>
              <a:spcBef>
                <a:spcPts val="0"/>
              </a:spcBef>
            </a:pPr>
            <a:r>
              <a:rPr lang="en-US" sz="2400" dirty="0" err="1"/>
              <a:t>Chorazin</a:t>
            </a:r>
            <a:r>
              <a:rPr lang="en-US" sz="2400" dirty="0"/>
              <a:t>, Bethsaida, and Capernaum - cities condemned by Jesus for their rejection of the Gospel</a:t>
            </a:r>
          </a:p>
          <a:p>
            <a:pPr lvl="1">
              <a:lnSpc>
                <a:spcPct val="100000"/>
              </a:lnSpc>
              <a:spcBef>
                <a:spcPts val="0"/>
              </a:spcBef>
              <a:spcAft>
                <a:spcPts val="600"/>
              </a:spcAft>
            </a:pPr>
            <a:r>
              <a:rPr lang="en-US" sz="2400" dirty="0"/>
              <a:t>Road from Jerusalem to Jericho</a:t>
            </a:r>
          </a:p>
          <a:p>
            <a:pPr>
              <a:lnSpc>
                <a:spcPct val="100000"/>
              </a:lnSpc>
              <a:spcBef>
                <a:spcPts val="0"/>
              </a:spcBef>
            </a:pPr>
            <a:r>
              <a:rPr lang="en-US" sz="2400" b="1" dirty="0"/>
              <a:t>The Characters</a:t>
            </a:r>
          </a:p>
          <a:p>
            <a:pPr lvl="1">
              <a:lnSpc>
                <a:spcPct val="100000"/>
              </a:lnSpc>
              <a:spcBef>
                <a:spcPts val="0"/>
              </a:spcBef>
            </a:pPr>
            <a:r>
              <a:rPr lang="en-US" sz="2400" dirty="0"/>
              <a:t>Jesus</a:t>
            </a:r>
          </a:p>
          <a:p>
            <a:pPr lvl="1">
              <a:lnSpc>
                <a:spcPct val="100000"/>
              </a:lnSpc>
              <a:spcBef>
                <a:spcPts val="0"/>
              </a:spcBef>
              <a:spcAft>
                <a:spcPts val="600"/>
              </a:spcAft>
            </a:pPr>
            <a:r>
              <a:rPr lang="en-US" sz="2400" dirty="0"/>
              <a:t>A lawyer, a man on a journey, a Priest, a Levite, and a Samaritan </a:t>
            </a:r>
          </a:p>
          <a:p>
            <a:pPr>
              <a:lnSpc>
                <a:spcPct val="100000"/>
              </a:lnSpc>
              <a:spcBef>
                <a:spcPts val="0"/>
              </a:spcBef>
            </a:pPr>
            <a:r>
              <a:rPr lang="en-US" sz="2400" b="1" dirty="0"/>
              <a:t>The Questions</a:t>
            </a:r>
          </a:p>
          <a:p>
            <a:pPr lvl="1">
              <a:lnSpc>
                <a:spcPct val="100000"/>
              </a:lnSpc>
              <a:spcBef>
                <a:spcPts val="0"/>
              </a:spcBef>
            </a:pPr>
            <a:r>
              <a:rPr lang="en-US" sz="2400" dirty="0"/>
              <a:t>What shall I do to inherit eternal life?</a:t>
            </a:r>
          </a:p>
          <a:p>
            <a:pPr lvl="1">
              <a:lnSpc>
                <a:spcPct val="100000"/>
              </a:lnSpc>
              <a:spcBef>
                <a:spcPts val="0"/>
              </a:spcBef>
            </a:pPr>
            <a:r>
              <a:rPr lang="en-US" sz="2400" dirty="0"/>
              <a:t>What is written in the Law?</a:t>
            </a:r>
          </a:p>
          <a:p>
            <a:pPr lvl="1">
              <a:lnSpc>
                <a:spcPct val="100000"/>
              </a:lnSpc>
              <a:spcBef>
                <a:spcPts val="0"/>
              </a:spcBef>
              <a:spcAft>
                <a:spcPts val="600"/>
              </a:spcAft>
            </a:pPr>
            <a:r>
              <a:rPr lang="en-US" sz="2400" dirty="0"/>
              <a:t>Who is my neighbor?</a:t>
            </a:r>
          </a:p>
          <a:p>
            <a:pPr>
              <a:lnSpc>
                <a:spcPct val="100000"/>
              </a:lnSpc>
              <a:spcBef>
                <a:spcPts val="0"/>
              </a:spcBef>
            </a:pPr>
            <a:r>
              <a:rPr lang="en-US" sz="2400" b="1" dirty="0"/>
              <a:t>The Response from Jesus</a:t>
            </a:r>
            <a:endParaRPr lang="en-US" b="1" dirty="0"/>
          </a:p>
        </p:txBody>
      </p:sp>
    </p:spTree>
    <p:extLst>
      <p:ext uri="{BB962C8B-B14F-4D97-AF65-F5344CB8AC3E}">
        <p14:creationId xmlns:p14="http://schemas.microsoft.com/office/powerpoint/2010/main" val="281636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181627" y="1908133"/>
            <a:ext cx="8780745" cy="1371780"/>
          </a:xfrm>
        </p:spPr>
        <p:txBody>
          <a:bodyPr anchor="ctr">
            <a:normAutofit/>
          </a:bodyPr>
          <a:lstStyle/>
          <a:p>
            <a:pPr marL="0" indent="0" algn="ctr">
              <a:lnSpc>
                <a:spcPct val="110000"/>
              </a:lnSpc>
              <a:buNone/>
            </a:pPr>
            <a:r>
              <a:rPr lang="en-US" sz="4000" b="1" dirty="0"/>
              <a:t>Read Luke 10:25-37</a:t>
            </a:r>
          </a:p>
        </p:txBody>
      </p:sp>
    </p:spTree>
    <p:extLst>
      <p:ext uri="{BB962C8B-B14F-4D97-AF65-F5344CB8AC3E}">
        <p14:creationId xmlns:p14="http://schemas.microsoft.com/office/powerpoint/2010/main" val="108598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256454"/>
            <a:ext cx="7886700" cy="641322"/>
          </a:xfrm>
        </p:spPr>
        <p:txBody>
          <a:bodyPr/>
          <a:lstStyle/>
          <a:p>
            <a:pPr algn="ctr"/>
            <a:r>
              <a:rPr lang="en-US" sz="3600" dirty="0"/>
              <a:t>The Good Samaritan</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27384" y="1147156"/>
            <a:ext cx="8289234" cy="4405118"/>
          </a:xfrm>
        </p:spPr>
        <p:txBody>
          <a:bodyPr>
            <a:normAutofit/>
          </a:bodyPr>
          <a:lstStyle/>
          <a:p>
            <a:pPr>
              <a:lnSpc>
                <a:spcPct val="100000"/>
              </a:lnSpc>
              <a:spcBef>
                <a:spcPts val="0"/>
              </a:spcBef>
              <a:spcAft>
                <a:spcPts val="1800"/>
              </a:spcAft>
            </a:pPr>
            <a:r>
              <a:rPr lang="en-US" sz="2800" b="1" dirty="0"/>
              <a:t>“Do this and you will live” (vs. 28)</a:t>
            </a:r>
            <a:endParaRPr lang="en-US" sz="2500" b="1" dirty="0"/>
          </a:p>
          <a:p>
            <a:pPr>
              <a:lnSpc>
                <a:spcPct val="100000"/>
              </a:lnSpc>
              <a:spcBef>
                <a:spcPts val="0"/>
              </a:spcBef>
              <a:spcAft>
                <a:spcPts val="1800"/>
              </a:spcAft>
            </a:pPr>
            <a:r>
              <a:rPr lang="en-US" sz="2800" b="1" dirty="0"/>
              <a:t>“Who is my neighbor?” (vs. 29)</a:t>
            </a:r>
          </a:p>
          <a:p>
            <a:pPr>
              <a:lnSpc>
                <a:spcPct val="100000"/>
              </a:lnSpc>
              <a:spcBef>
                <a:spcPts val="0"/>
              </a:spcBef>
              <a:spcAft>
                <a:spcPts val="1800"/>
              </a:spcAft>
            </a:pPr>
            <a:r>
              <a:rPr lang="en-US" sz="2800" b="1" dirty="0"/>
              <a:t>A Dangerous Journey (A 15-mile road through the wilderness, popular with robbers and thieves)</a:t>
            </a:r>
          </a:p>
          <a:p>
            <a:pPr>
              <a:lnSpc>
                <a:spcPct val="100000"/>
              </a:lnSpc>
              <a:spcBef>
                <a:spcPts val="0"/>
              </a:spcBef>
              <a:spcAft>
                <a:spcPts val="1800"/>
              </a:spcAft>
            </a:pPr>
            <a:r>
              <a:rPr lang="en-US" sz="2800" b="1" dirty="0"/>
              <a:t>“Passed by on the other side” (vs. 31, 32)</a:t>
            </a:r>
          </a:p>
          <a:p>
            <a:pPr>
              <a:lnSpc>
                <a:spcPct val="100000"/>
              </a:lnSpc>
              <a:spcBef>
                <a:spcPts val="0"/>
              </a:spcBef>
              <a:spcAft>
                <a:spcPts val="1800"/>
              </a:spcAft>
            </a:pPr>
            <a:r>
              <a:rPr lang="en-US" sz="2800" b="1" dirty="0"/>
              <a:t>“And the next day…” (vs. 35)</a:t>
            </a:r>
            <a:endParaRPr lang="en-US" sz="2500" b="1" dirty="0"/>
          </a:p>
          <a:p>
            <a:pPr marL="342900" lvl="1" indent="0">
              <a:lnSpc>
                <a:spcPct val="100000"/>
              </a:lnSpc>
              <a:spcBef>
                <a:spcPts val="0"/>
              </a:spcBef>
              <a:spcAft>
                <a:spcPts val="1800"/>
              </a:spcAft>
              <a:buNone/>
            </a:pPr>
            <a:endParaRPr lang="en-US" sz="2500" b="1" dirty="0"/>
          </a:p>
          <a:p>
            <a:pPr marL="342900" lvl="1" indent="0">
              <a:lnSpc>
                <a:spcPct val="100000"/>
              </a:lnSpc>
              <a:spcBef>
                <a:spcPts val="0"/>
              </a:spcBef>
              <a:spcAft>
                <a:spcPts val="1800"/>
              </a:spcAft>
              <a:buNone/>
            </a:pPr>
            <a:endParaRPr lang="en-US" sz="2400" b="1" dirty="0"/>
          </a:p>
          <a:p>
            <a:pPr lvl="1">
              <a:lnSpc>
                <a:spcPct val="100000"/>
              </a:lnSpc>
              <a:spcBef>
                <a:spcPts val="0"/>
              </a:spcBef>
              <a:spcAft>
                <a:spcPts val="1800"/>
              </a:spcAft>
            </a:pPr>
            <a:endParaRPr lang="en-US" sz="2400" b="1" dirty="0"/>
          </a:p>
        </p:txBody>
      </p:sp>
    </p:spTree>
    <p:extLst>
      <p:ext uri="{BB962C8B-B14F-4D97-AF65-F5344CB8AC3E}">
        <p14:creationId xmlns:p14="http://schemas.microsoft.com/office/powerpoint/2010/main" val="316149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56701"/>
            <a:ext cx="7886700" cy="707826"/>
          </a:xfrm>
        </p:spPr>
        <p:txBody>
          <a:bodyPr/>
          <a:lstStyle/>
          <a:p>
            <a:pPr algn="ctr"/>
            <a:r>
              <a:rPr lang="en-US" sz="3600" dirty="0"/>
              <a:t>The Good Samaritan</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567772" y="1401417"/>
            <a:ext cx="8008456" cy="2733261"/>
          </a:xfrm>
        </p:spPr>
        <p:txBody>
          <a:bodyPr anchor="ctr">
            <a:noAutofit/>
          </a:bodyPr>
          <a:lstStyle/>
          <a:p>
            <a:pPr>
              <a:lnSpc>
                <a:spcPct val="100000"/>
              </a:lnSpc>
              <a:spcBef>
                <a:spcPts val="0"/>
              </a:spcBef>
              <a:spcAft>
                <a:spcPts val="1200"/>
              </a:spcAft>
            </a:pPr>
            <a:r>
              <a:rPr lang="en-US" sz="3600" b="1" dirty="0"/>
              <a:t>What are the Greatest Commands?</a:t>
            </a:r>
          </a:p>
          <a:p>
            <a:pPr lvl="1">
              <a:lnSpc>
                <a:spcPct val="100000"/>
              </a:lnSpc>
              <a:spcBef>
                <a:spcPts val="0"/>
              </a:spcBef>
              <a:spcAft>
                <a:spcPts val="1200"/>
              </a:spcAft>
            </a:pPr>
            <a:r>
              <a:rPr lang="en-US" sz="3200" b="1" dirty="0"/>
              <a:t>Love God with all you have (Lk 10:38-42)</a:t>
            </a:r>
          </a:p>
          <a:p>
            <a:pPr lvl="1">
              <a:lnSpc>
                <a:spcPct val="100000"/>
              </a:lnSpc>
              <a:spcBef>
                <a:spcPts val="0"/>
              </a:spcBef>
              <a:spcAft>
                <a:spcPts val="1200"/>
              </a:spcAft>
            </a:pPr>
            <a:r>
              <a:rPr lang="en-US" sz="3200" b="1" dirty="0"/>
              <a:t>Love you neighbor as yourself (Lk 10:30-37)</a:t>
            </a:r>
          </a:p>
        </p:txBody>
      </p:sp>
    </p:spTree>
    <p:extLst>
      <p:ext uri="{BB962C8B-B14F-4D97-AF65-F5344CB8AC3E}">
        <p14:creationId xmlns:p14="http://schemas.microsoft.com/office/powerpoint/2010/main" val="34979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98262"/>
            <a:ext cx="7886700" cy="716139"/>
          </a:xfrm>
        </p:spPr>
        <p:txBody>
          <a:bodyPr/>
          <a:lstStyle/>
          <a:p>
            <a:pPr algn="ctr"/>
            <a:r>
              <a:rPr lang="en-US" sz="3600" dirty="0"/>
              <a:t>Making Application</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77078" y="1182757"/>
            <a:ext cx="8229600" cy="3374253"/>
          </a:xfrm>
        </p:spPr>
        <p:txBody>
          <a:bodyPr>
            <a:normAutofit/>
          </a:bodyPr>
          <a:lstStyle/>
          <a:p>
            <a:pPr>
              <a:lnSpc>
                <a:spcPct val="100000"/>
              </a:lnSpc>
              <a:spcBef>
                <a:spcPts val="0"/>
              </a:spcBef>
              <a:spcAft>
                <a:spcPts val="1200"/>
              </a:spcAft>
            </a:pPr>
            <a:r>
              <a:rPr lang="en-US" sz="3200" dirty="0"/>
              <a:t>Who is our neighbor? </a:t>
            </a:r>
          </a:p>
          <a:p>
            <a:pPr lvl="1">
              <a:lnSpc>
                <a:spcPct val="100000"/>
              </a:lnSpc>
              <a:spcBef>
                <a:spcPts val="0"/>
              </a:spcBef>
              <a:spcAft>
                <a:spcPts val="1200"/>
              </a:spcAft>
            </a:pPr>
            <a:r>
              <a:rPr lang="en-US" sz="2800" dirty="0"/>
              <a:t>We will know who our neighbor is if we resolve to be a neighbor of love and mercy (Gal. 6:10; Rom. 13:8-10). Using a man of the race of Samaria to teach the lesson was a masterful. "Never did a man speak like this man" (JN 7:46).</a:t>
            </a:r>
          </a:p>
          <a:p>
            <a:pPr marL="0" indent="0">
              <a:lnSpc>
                <a:spcPct val="100000"/>
              </a:lnSpc>
              <a:spcBef>
                <a:spcPts val="0"/>
              </a:spcBef>
              <a:spcAft>
                <a:spcPts val="1200"/>
              </a:spcAft>
              <a:buNone/>
            </a:pPr>
            <a:endParaRPr lang="en-US" sz="3200" dirty="0"/>
          </a:p>
        </p:txBody>
      </p:sp>
    </p:spTree>
    <p:extLst>
      <p:ext uri="{BB962C8B-B14F-4D97-AF65-F5344CB8AC3E}">
        <p14:creationId xmlns:p14="http://schemas.microsoft.com/office/powerpoint/2010/main" val="20477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840-8E2D-6C48-93B7-ADBC8E4C183E}"/>
              </a:ext>
            </a:extLst>
          </p:cNvPr>
          <p:cNvSpPr>
            <a:spLocks noGrp="1"/>
          </p:cNvSpPr>
          <p:nvPr>
            <p:ph type="title"/>
          </p:nvPr>
        </p:nvSpPr>
        <p:spPr>
          <a:xfrm>
            <a:off x="628650" y="198262"/>
            <a:ext cx="7886700" cy="716139"/>
          </a:xfrm>
        </p:spPr>
        <p:txBody>
          <a:bodyPr/>
          <a:lstStyle/>
          <a:p>
            <a:pPr algn="ctr"/>
            <a:r>
              <a:rPr lang="en-US" sz="3600" dirty="0"/>
              <a:t>Making Application</a:t>
            </a:r>
            <a:endParaRPr lang="en-US" dirty="0"/>
          </a:p>
        </p:txBody>
      </p:sp>
      <p:sp>
        <p:nvSpPr>
          <p:cNvPr id="3" name="Content Placeholder 2">
            <a:extLst>
              <a:ext uri="{FF2B5EF4-FFF2-40B4-BE49-F238E27FC236}">
                <a16:creationId xmlns:a16="http://schemas.microsoft.com/office/drawing/2014/main" id="{07726798-EC56-3743-9F84-71C36D4B206A}"/>
              </a:ext>
            </a:extLst>
          </p:cNvPr>
          <p:cNvSpPr>
            <a:spLocks noGrp="1"/>
          </p:cNvSpPr>
          <p:nvPr>
            <p:ph idx="1"/>
          </p:nvPr>
        </p:nvSpPr>
        <p:spPr>
          <a:xfrm>
            <a:off x="477078" y="964098"/>
            <a:ext cx="8229600" cy="4406021"/>
          </a:xfrm>
        </p:spPr>
        <p:txBody>
          <a:bodyPr>
            <a:noAutofit/>
          </a:bodyPr>
          <a:lstStyle/>
          <a:p>
            <a:pPr>
              <a:lnSpc>
                <a:spcPct val="100000"/>
              </a:lnSpc>
            </a:pPr>
            <a:r>
              <a:rPr lang="en-US" sz="3200" dirty="0"/>
              <a:t>Who is our neighbor? </a:t>
            </a:r>
          </a:p>
          <a:p>
            <a:pPr>
              <a:lnSpc>
                <a:spcPct val="100000"/>
              </a:lnSpc>
            </a:pPr>
            <a:r>
              <a:rPr lang="en-US" sz="3200" dirty="0"/>
              <a:t>How Jesus respond? He didn’t say:</a:t>
            </a:r>
            <a:endParaRPr lang="en-US" sz="2800" dirty="0"/>
          </a:p>
          <a:p>
            <a:pPr lvl="1">
              <a:lnSpc>
                <a:spcPct val="100000"/>
              </a:lnSpc>
            </a:pPr>
            <a:r>
              <a:rPr lang="en-US" sz="2800" dirty="0"/>
              <a:t>What does your synagogue say? </a:t>
            </a:r>
          </a:p>
          <a:p>
            <a:pPr lvl="1">
              <a:lnSpc>
                <a:spcPct val="100000"/>
              </a:lnSpc>
            </a:pPr>
            <a:r>
              <a:rPr lang="en-US" sz="2800" dirty="0"/>
              <a:t>What does your rabbi say? </a:t>
            </a:r>
          </a:p>
          <a:p>
            <a:pPr lvl="1">
              <a:lnSpc>
                <a:spcPct val="100000"/>
              </a:lnSpc>
            </a:pPr>
            <a:r>
              <a:rPr lang="en-US" sz="2800" dirty="0"/>
              <a:t>What does your pastor say? </a:t>
            </a:r>
          </a:p>
          <a:p>
            <a:pPr lvl="1">
              <a:lnSpc>
                <a:spcPct val="100000"/>
              </a:lnSpc>
            </a:pPr>
            <a:r>
              <a:rPr lang="en-US" sz="2800" dirty="0"/>
              <a:t>What does your church say? </a:t>
            </a:r>
          </a:p>
          <a:p>
            <a:pPr lvl="1">
              <a:lnSpc>
                <a:spcPct val="100000"/>
              </a:lnSpc>
            </a:pPr>
            <a:r>
              <a:rPr lang="en-US" sz="2800" dirty="0"/>
              <a:t>What does your denomination say? </a:t>
            </a:r>
          </a:p>
          <a:p>
            <a:pPr lvl="1">
              <a:lnSpc>
                <a:spcPct val="100000"/>
              </a:lnSpc>
            </a:pPr>
            <a:r>
              <a:rPr lang="en-US" sz="2800" dirty="0"/>
              <a:t>Instead, Jesus asks him, “What does the Word of God say?” </a:t>
            </a:r>
            <a:endParaRPr lang="en-US" sz="3200" dirty="0"/>
          </a:p>
        </p:txBody>
      </p:sp>
    </p:spTree>
    <p:extLst>
      <p:ext uri="{BB962C8B-B14F-4D97-AF65-F5344CB8AC3E}">
        <p14:creationId xmlns:p14="http://schemas.microsoft.com/office/powerpoint/2010/main" val="26649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13708</TotalTime>
  <Words>948</Words>
  <Application>Microsoft Macintosh PowerPoint</Application>
  <PresentationFormat>On-screen Show (16:10)</PresentationFormat>
  <Paragraphs>84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The Good Samaritan</vt:lpstr>
      <vt:lpstr>The Good Samaritan</vt:lpstr>
      <vt:lpstr>PowerPoint Presentation</vt:lpstr>
      <vt:lpstr>The Good Samaritan</vt:lpstr>
      <vt:lpstr>The Good Samaritan</vt:lpstr>
      <vt:lpstr>Making Application</vt:lpstr>
      <vt:lpstr>Making Application</vt:lpstr>
      <vt:lpstr>Making Application</vt:lpstr>
      <vt:lpstr>Making Application</vt:lpstr>
      <vt:lpstr>The Scope of Mercy</vt:lpstr>
      <vt:lpstr>The Power &amp; Motive to Show Mercy</vt:lpstr>
      <vt:lpstr>The Activity of Mercy</vt:lpstr>
      <vt:lpstr>PowerPoint Presentation</vt:lpstr>
      <vt:lpstr>What is DOES NOT Teach </vt:lpstr>
      <vt:lpstr>What is DOES NOT Teach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Throne of God</dc:title>
  <dc:creator>Erik Borlaug</dc:creator>
  <cp:lastModifiedBy>Steve Green</cp:lastModifiedBy>
  <cp:revision>75</cp:revision>
  <dcterms:created xsi:type="dcterms:W3CDTF">2019-12-19T19:39:40Z</dcterms:created>
  <dcterms:modified xsi:type="dcterms:W3CDTF">2024-03-20T21:35:39Z</dcterms:modified>
</cp:coreProperties>
</file>