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1" r:id="rId2"/>
    <p:sldId id="257" r:id="rId3"/>
    <p:sldId id="258" r:id="rId4"/>
    <p:sldId id="260" r:id="rId5"/>
    <p:sldId id="261" r:id="rId6"/>
    <p:sldId id="289" r:id="rId7"/>
    <p:sldId id="290" r:id="rId8"/>
    <p:sldId id="264" r:id="rId9"/>
    <p:sldId id="265" r:id="rId10"/>
    <p:sldId id="291" r:id="rId11"/>
    <p:sldId id="263" r:id="rId12"/>
    <p:sldId id="262" r:id="rId13"/>
    <p:sldId id="293" r:id="rId14"/>
    <p:sldId id="266" r:id="rId15"/>
    <p:sldId id="283" r:id="rId16"/>
    <p:sldId id="295" r:id="rId17"/>
    <p:sldId id="296" r:id="rId18"/>
    <p:sldId id="297" r:id="rId19"/>
    <p:sldId id="292" r:id="rId20"/>
    <p:sldId id="281" r:id="rId21"/>
    <p:sldId id="268" r:id="rId22"/>
    <p:sldId id="269" r:id="rId23"/>
    <p:sldId id="273" r:id="rId24"/>
    <p:sldId id="275" r:id="rId25"/>
    <p:sldId id="294" r:id="rId26"/>
    <p:sldId id="277" r:id="rId27"/>
    <p:sldId id="278" r:id="rId28"/>
    <p:sldId id="279" r:id="rId29"/>
    <p:sldId id="276" r:id="rId30"/>
    <p:sldId id="280"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snapToGrid="0">
      <p:cViewPr varScale="1">
        <p:scale>
          <a:sx n="121" d="100"/>
          <a:sy n="121" d="100"/>
        </p:scale>
        <p:origin x="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A709B-EAAA-F745-BA4E-3CC9E754A085}" type="datetimeFigureOut">
              <a:rPr lang="en-US" smtClean="0"/>
              <a:t>4/7/24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0E1FD-1086-1440-9EA6-4A1A8BCB060C}" type="slidenum">
              <a:rPr lang="en-US" smtClean="0"/>
              <a:t>‹#›</a:t>
            </a:fld>
            <a:endParaRPr lang="en-US"/>
          </a:p>
        </p:txBody>
      </p:sp>
    </p:spTree>
    <p:extLst>
      <p:ext uri="{BB962C8B-B14F-4D97-AF65-F5344CB8AC3E}">
        <p14:creationId xmlns:p14="http://schemas.microsoft.com/office/powerpoint/2010/main" val="291429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0E1FD-1086-1440-9EA6-4A1A8BCB060C}" type="slidenum">
              <a:rPr lang="en-US" smtClean="0"/>
              <a:t>8</a:t>
            </a:fld>
            <a:endParaRPr lang="en-US"/>
          </a:p>
        </p:txBody>
      </p:sp>
    </p:spTree>
    <p:extLst>
      <p:ext uri="{BB962C8B-B14F-4D97-AF65-F5344CB8AC3E}">
        <p14:creationId xmlns:p14="http://schemas.microsoft.com/office/powerpoint/2010/main" val="39926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0E1FD-1086-1440-9EA6-4A1A8BCB060C}" type="slidenum">
              <a:rPr lang="en-US" smtClean="0"/>
              <a:t>10</a:t>
            </a:fld>
            <a:endParaRPr lang="en-US"/>
          </a:p>
        </p:txBody>
      </p:sp>
    </p:spTree>
    <p:extLst>
      <p:ext uri="{BB962C8B-B14F-4D97-AF65-F5344CB8AC3E}">
        <p14:creationId xmlns:p14="http://schemas.microsoft.com/office/powerpoint/2010/main" val="170759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1E46-4DF4-2F7A-3EAC-C4AE107EC2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691FF-3100-82AE-611D-820539F61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0F1F2E-9D95-1BE7-114B-85B832E8012D}"/>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4164077B-984F-8553-4C15-D70C45F8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63C4E-7564-CCF7-9F01-C737D8129F6C}"/>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87702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98E3-D059-EE1D-0D66-8D7D587D6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0A0FA-5667-0BE7-CA50-1F2BDE914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FD504-3ADD-743C-1F67-BFD1E47CFE6B}"/>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5A078416-EDDF-01D3-674E-13B252FC5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1C319-1EEF-71B0-B86C-78A975BFD55A}"/>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35571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30EB1-01CC-55A2-0EA2-038F138223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44571-7F8C-33D1-150A-32AF70D22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F0666-5BBE-8BF1-EEB2-4ADAD5974FB8}"/>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2F722DAE-51BE-5F6D-BB21-37BA3F083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4E60A-55EA-FA22-848B-04DF99BE48E7}"/>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271371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13E5-62C8-A782-A6A7-617A634DEC6A}"/>
              </a:ext>
            </a:extLst>
          </p:cNvPr>
          <p:cNvSpPr>
            <a:spLocks noGrp="1"/>
          </p:cNvSpPr>
          <p:nvPr>
            <p:ph type="title"/>
          </p:nvPr>
        </p:nvSpPr>
        <p:spPr>
          <a:xfrm>
            <a:off x="498764" y="365126"/>
            <a:ext cx="11194473" cy="767484"/>
          </a:xfrm>
        </p:spPr>
        <p:txBody>
          <a:bodyPr/>
          <a:lstStyle>
            <a:lvl1pPr>
              <a:lnSpc>
                <a:spcPct val="100000"/>
              </a:lnSpc>
              <a:defRPr b="1" i="0" baseline="0">
                <a:latin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D6246DB-0BB3-9C0B-E339-07F1F0156236}"/>
              </a:ext>
            </a:extLst>
          </p:cNvPr>
          <p:cNvSpPr>
            <a:spLocks noGrp="1"/>
          </p:cNvSpPr>
          <p:nvPr>
            <p:ph idx="1"/>
          </p:nvPr>
        </p:nvSpPr>
        <p:spPr>
          <a:xfrm>
            <a:off x="498764" y="1392382"/>
            <a:ext cx="11194473" cy="4784581"/>
          </a:xfrm>
        </p:spPr>
        <p:txBody>
          <a:bodyPr/>
          <a:lstStyle>
            <a:lvl1pPr>
              <a:lnSpc>
                <a:spcPct val="100000"/>
              </a:lnSpc>
              <a:defRPr baseline="0">
                <a:latin typeface="Calibri" panose="020F0502020204030204" pitchFamily="34" charset="0"/>
              </a:defRPr>
            </a:lvl1pPr>
            <a:lvl2pPr>
              <a:lnSpc>
                <a:spcPct val="100000"/>
              </a:lnSpc>
              <a:defRPr baseline="0">
                <a:latin typeface="Calibri" panose="020F0502020204030204" pitchFamily="34" charset="0"/>
              </a:defRPr>
            </a:lvl2pPr>
            <a:lvl3pPr>
              <a:lnSpc>
                <a:spcPct val="100000"/>
              </a:lnSpc>
              <a:defRPr baseline="0">
                <a:latin typeface="Calibri" panose="020F0502020204030204" pitchFamily="34" charset="0"/>
              </a:defRPr>
            </a:lvl3pPr>
            <a:lvl4pPr>
              <a:lnSpc>
                <a:spcPct val="100000"/>
              </a:lnSpc>
              <a:defRPr baseline="0">
                <a:latin typeface="Calibri" panose="020F0502020204030204" pitchFamily="34" charset="0"/>
              </a:defRPr>
            </a:lvl4pPr>
            <a:lvl5pPr>
              <a:lnSpc>
                <a:spcPct val="100000"/>
              </a:lnSpc>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459F04-F4EE-6049-9A64-47075C50F09A}"/>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DE57EF69-7484-C0AF-EB65-EA32EEF9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CCAAA-EFCA-3492-EAEB-17984B1E5590}"/>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85899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1F3D-814A-2A37-4687-D946172B0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F90EBD-4236-8840-E5AA-28686FEDA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62F27-6DA8-FE2F-86E4-A8291BB96953}"/>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45F5A2AF-1D91-616E-CCFF-B95218F12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BE99-50CD-0C11-6226-151B49D82377}"/>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243780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1CC8-203A-B5B6-5A4B-6E196512F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766F-7561-C1C1-148E-661C0D3E62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32009-8067-2A16-726A-D6573E38F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95BBD9-1FF5-24F2-B646-9FF0828D91A9}"/>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6" name="Footer Placeholder 5">
            <a:extLst>
              <a:ext uri="{FF2B5EF4-FFF2-40B4-BE49-F238E27FC236}">
                <a16:creationId xmlns:a16="http://schemas.microsoft.com/office/drawing/2014/main" id="{62F60D90-3B8B-C30A-8C2E-821C57040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DB0F2-F8FC-3C4E-12FE-19CE7E7992F8}"/>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44510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B718-0A4F-66BB-5D64-F243A3BE5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797A5-F5CF-D341-1330-0258033C5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6E15E-1292-5824-6896-0436439E5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637C30-FB79-0069-DD66-396B33C29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F2445-9DEA-F7D9-6C46-E3FC8A02C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8D1F3-F0DF-00C9-3C4A-8703BB8F38E6}"/>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8" name="Footer Placeholder 7">
            <a:extLst>
              <a:ext uri="{FF2B5EF4-FFF2-40B4-BE49-F238E27FC236}">
                <a16:creationId xmlns:a16="http://schemas.microsoft.com/office/drawing/2014/main" id="{9A634C97-0F72-B15C-E001-45E75DDBC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0ABAD-6EF4-AED8-950F-9C61BE2B1E93}"/>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18128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AD5E-589E-6BCC-7C70-D8B8F2028D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7F545-19D1-2983-EFD5-F6AF86719B18}"/>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4" name="Footer Placeholder 3">
            <a:extLst>
              <a:ext uri="{FF2B5EF4-FFF2-40B4-BE49-F238E27FC236}">
                <a16:creationId xmlns:a16="http://schemas.microsoft.com/office/drawing/2014/main" id="{DF7D954B-9413-AF57-3111-5A2004AE39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9A49D-5003-CB2E-4C3F-0C78626CEB92}"/>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66358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5E204-0849-D993-A633-29067ED5C25E}"/>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3" name="Footer Placeholder 2">
            <a:extLst>
              <a:ext uri="{FF2B5EF4-FFF2-40B4-BE49-F238E27FC236}">
                <a16:creationId xmlns:a16="http://schemas.microsoft.com/office/drawing/2014/main" id="{46051E32-5956-E1A3-9C56-01FBDBB2A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A3095D-A37E-D47F-0783-FCC6AAF12A06}"/>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1791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D3D4-4FA2-D0A0-99E9-7ABE28A85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FB9317-43B4-5C67-2CC8-47B4FD349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F0DDB-D744-3E2F-8605-23857A428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3E4A9-97C0-8725-33E0-F6F83EB769A3}"/>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6" name="Footer Placeholder 5">
            <a:extLst>
              <a:ext uri="{FF2B5EF4-FFF2-40B4-BE49-F238E27FC236}">
                <a16:creationId xmlns:a16="http://schemas.microsoft.com/office/drawing/2014/main" id="{B617BD0C-2CFB-56AE-C855-68F3699D0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71BAC-2F6C-3ECF-2957-C3BD444C7C8A}"/>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63891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F41E-E55A-A968-EB0B-4855F03AF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2ACD9-5ED2-0BB9-573F-BB7452231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21DBF-C8A0-FBD4-B522-986AB463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FFEA5-486F-B6CB-B3A7-80EC24DA24BD}"/>
              </a:ext>
            </a:extLst>
          </p:cNvPr>
          <p:cNvSpPr>
            <a:spLocks noGrp="1"/>
          </p:cNvSpPr>
          <p:nvPr>
            <p:ph type="dt" sz="half" idx="10"/>
          </p:nvPr>
        </p:nvSpPr>
        <p:spPr/>
        <p:txBody>
          <a:bodyPr/>
          <a:lstStyle/>
          <a:p>
            <a:fld id="{689B4EC4-4E64-3841-828D-13438D014493}" type="datetimeFigureOut">
              <a:rPr lang="en-US" smtClean="0"/>
              <a:t>4/7/24</a:t>
            </a:fld>
            <a:endParaRPr lang="en-US"/>
          </a:p>
        </p:txBody>
      </p:sp>
      <p:sp>
        <p:nvSpPr>
          <p:cNvPr id="6" name="Footer Placeholder 5">
            <a:extLst>
              <a:ext uri="{FF2B5EF4-FFF2-40B4-BE49-F238E27FC236}">
                <a16:creationId xmlns:a16="http://schemas.microsoft.com/office/drawing/2014/main" id="{6E97045F-F1CF-3E3B-CB36-A462C35F2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BFDA3-E8AE-EDE8-F226-D0AFFF5BF5BE}"/>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88451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2">
                <a:tint val="45000"/>
                <a:satMod val="400000"/>
              </a:schemeClr>
            </a:duotone>
            <a:extLst>
              <a:ext uri="{BEBA8EAE-BF5A-486C-A8C5-ECC9F3942E4B}">
                <a14:imgProps xmlns:a14="http://schemas.microsoft.com/office/drawing/2010/main">
                  <a14:imgLayer r:embed="rId14">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263CD-80D4-BF80-93D9-78C6CB13EF63}"/>
              </a:ext>
            </a:extLst>
          </p:cNvPr>
          <p:cNvSpPr>
            <a:spLocks noGrp="1"/>
          </p:cNvSpPr>
          <p:nvPr>
            <p:ph type="title"/>
          </p:nvPr>
        </p:nvSpPr>
        <p:spPr>
          <a:xfrm>
            <a:off x="438150" y="365126"/>
            <a:ext cx="11315700" cy="7674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23DC803-1399-BB16-7E5E-11ACDCC1FB84}"/>
              </a:ext>
            </a:extLst>
          </p:cNvPr>
          <p:cNvSpPr>
            <a:spLocks noGrp="1"/>
          </p:cNvSpPr>
          <p:nvPr>
            <p:ph type="body" idx="1"/>
          </p:nvPr>
        </p:nvSpPr>
        <p:spPr>
          <a:xfrm>
            <a:off x="438150" y="1402773"/>
            <a:ext cx="11315700" cy="47741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6D3EB5-2F19-48C7-420A-B588B0AD4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B4EC4-4E64-3841-828D-13438D014493}" type="datetimeFigureOut">
              <a:rPr lang="en-US" smtClean="0"/>
              <a:t>4/7/24</a:t>
            </a:fld>
            <a:endParaRPr lang="en-US"/>
          </a:p>
        </p:txBody>
      </p:sp>
      <p:sp>
        <p:nvSpPr>
          <p:cNvPr id="5" name="Footer Placeholder 4">
            <a:extLst>
              <a:ext uri="{FF2B5EF4-FFF2-40B4-BE49-F238E27FC236}">
                <a16:creationId xmlns:a16="http://schemas.microsoft.com/office/drawing/2014/main" id="{1B0FD3A1-F041-7592-FF8B-78F90C635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1868CD-CDEF-DF5A-8217-FCD87BFCE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71A61-70B9-A94C-B445-8D08E1EF22FE}" type="slidenum">
              <a:rPr lang="en-US" smtClean="0"/>
              <a:t>‹#›</a:t>
            </a:fld>
            <a:endParaRPr lang="en-US"/>
          </a:p>
        </p:txBody>
      </p:sp>
    </p:spTree>
    <p:extLst>
      <p:ext uri="{BB962C8B-B14F-4D97-AF65-F5344CB8AC3E}">
        <p14:creationId xmlns:p14="http://schemas.microsoft.com/office/powerpoint/2010/main" val="233254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400" b="1" i="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watch?v=xsKwxy9WaBM" TargetMode="Externa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813F1-A0EA-6140-2A02-0AFD22D56E1A}"/>
              </a:ext>
            </a:extLst>
          </p:cNvPr>
          <p:cNvSpPr>
            <a:spLocks noGrp="1"/>
          </p:cNvSpPr>
          <p:nvPr>
            <p:ph type="ctrTitle"/>
          </p:nvPr>
        </p:nvSpPr>
        <p:spPr/>
        <p:txBody>
          <a:bodyPr/>
          <a:lstStyle/>
          <a:p>
            <a:r>
              <a:rPr lang="en-US" dirty="0">
                <a:solidFill>
                  <a:schemeClr val="bg1"/>
                </a:solidFill>
              </a:rPr>
              <a:t>Roswell church of Christ</a:t>
            </a:r>
          </a:p>
        </p:txBody>
      </p:sp>
      <p:sp>
        <p:nvSpPr>
          <p:cNvPr id="5" name="Subtitle 4">
            <a:extLst>
              <a:ext uri="{FF2B5EF4-FFF2-40B4-BE49-F238E27FC236}">
                <a16:creationId xmlns:a16="http://schemas.microsoft.com/office/drawing/2014/main" id="{5F963527-5598-241B-D526-3AB385207FD1}"/>
              </a:ext>
            </a:extLst>
          </p:cNvPr>
          <p:cNvSpPr>
            <a:spLocks noGrp="1"/>
          </p:cNvSpPr>
          <p:nvPr>
            <p:ph type="subTitle" idx="1"/>
          </p:nvPr>
        </p:nvSpPr>
        <p:spPr/>
        <p:txBody>
          <a:bodyPr>
            <a:normAutofit/>
          </a:bodyPr>
          <a:lstStyle/>
          <a:p>
            <a:r>
              <a:rPr lang="en-US" sz="4400" dirty="0">
                <a:solidFill>
                  <a:schemeClr val="bg1"/>
                </a:solidFill>
              </a:rPr>
              <a:t>Bible Basics and Evangelism</a:t>
            </a:r>
          </a:p>
        </p:txBody>
      </p:sp>
    </p:spTree>
    <p:extLst>
      <p:ext uri="{BB962C8B-B14F-4D97-AF65-F5344CB8AC3E}">
        <p14:creationId xmlns:p14="http://schemas.microsoft.com/office/powerpoint/2010/main" val="308370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p:txBody>
          <a:bodyPr>
            <a:normAutofit/>
          </a:bodyPr>
          <a:lstStyle/>
          <a:p>
            <a:r>
              <a:rPr lang="en-US" sz="4400" dirty="0"/>
              <a:t>The Old Testament Books</a:t>
            </a:r>
            <a:endParaRPr lang="en-US" dirty="0"/>
          </a:p>
        </p:txBody>
      </p:sp>
      <p:pic>
        <p:nvPicPr>
          <p:cNvPr id="6" name="Picture 5">
            <a:extLst>
              <a:ext uri="{FF2B5EF4-FFF2-40B4-BE49-F238E27FC236}">
                <a16:creationId xmlns:a16="http://schemas.microsoft.com/office/drawing/2014/main" id="{FE505481-6680-24AB-1463-392722791E97}"/>
              </a:ext>
            </a:extLst>
          </p:cNvPr>
          <p:cNvPicPr>
            <a:picLocks noChangeAspect="1"/>
          </p:cNvPicPr>
          <p:nvPr/>
        </p:nvPicPr>
        <p:blipFill rotWithShape="1">
          <a:blip r:embed="rId5"/>
          <a:srcRect l="1998" t="4644" r="52467" b="76585"/>
          <a:stretch/>
        </p:blipFill>
        <p:spPr>
          <a:xfrm>
            <a:off x="620777" y="1215811"/>
            <a:ext cx="4709699" cy="2154858"/>
          </a:xfrm>
          <a:prstGeom prst="rect">
            <a:avLst/>
          </a:prstGeom>
        </p:spPr>
      </p:pic>
      <p:pic>
        <p:nvPicPr>
          <p:cNvPr id="2" name="Picture 1">
            <a:extLst>
              <a:ext uri="{FF2B5EF4-FFF2-40B4-BE49-F238E27FC236}">
                <a16:creationId xmlns:a16="http://schemas.microsoft.com/office/drawing/2014/main" id="{6FE43621-C624-71A9-37EA-89C4A973BA19}"/>
              </a:ext>
            </a:extLst>
          </p:cNvPr>
          <p:cNvPicPr>
            <a:picLocks noChangeAspect="1"/>
          </p:cNvPicPr>
          <p:nvPr/>
        </p:nvPicPr>
        <p:blipFill rotWithShape="1">
          <a:blip r:embed="rId5"/>
          <a:srcRect l="1998" t="47490" r="52467" b="35303"/>
          <a:stretch/>
        </p:blipFill>
        <p:spPr>
          <a:xfrm>
            <a:off x="6220047" y="1215811"/>
            <a:ext cx="4614530" cy="1935373"/>
          </a:xfrm>
          <a:prstGeom prst="rect">
            <a:avLst/>
          </a:prstGeom>
        </p:spPr>
      </p:pic>
      <p:pic>
        <p:nvPicPr>
          <p:cNvPr id="3" name="Picture 2">
            <a:extLst>
              <a:ext uri="{FF2B5EF4-FFF2-40B4-BE49-F238E27FC236}">
                <a16:creationId xmlns:a16="http://schemas.microsoft.com/office/drawing/2014/main" id="{5EC02972-F5FC-BCC4-A3CF-4AD53C206A70}"/>
              </a:ext>
            </a:extLst>
          </p:cNvPr>
          <p:cNvPicPr>
            <a:picLocks noChangeAspect="1"/>
          </p:cNvPicPr>
          <p:nvPr/>
        </p:nvPicPr>
        <p:blipFill rotWithShape="1">
          <a:blip r:embed="rId5"/>
          <a:srcRect l="1998" t="22508" r="52467" b="52736"/>
          <a:stretch/>
        </p:blipFill>
        <p:spPr>
          <a:xfrm>
            <a:off x="620777" y="3487332"/>
            <a:ext cx="4709699" cy="2841915"/>
          </a:xfrm>
          <a:prstGeom prst="rect">
            <a:avLst/>
          </a:prstGeom>
        </p:spPr>
      </p:pic>
      <p:pic>
        <p:nvPicPr>
          <p:cNvPr id="5" name="Picture 4">
            <a:extLst>
              <a:ext uri="{FF2B5EF4-FFF2-40B4-BE49-F238E27FC236}">
                <a16:creationId xmlns:a16="http://schemas.microsoft.com/office/drawing/2014/main" id="{D0B32913-0DC2-8269-F386-DF1345EF62BF}"/>
              </a:ext>
            </a:extLst>
          </p:cNvPr>
          <p:cNvPicPr>
            <a:picLocks noChangeAspect="1"/>
          </p:cNvPicPr>
          <p:nvPr/>
        </p:nvPicPr>
        <p:blipFill rotWithShape="1">
          <a:blip r:embed="rId5"/>
          <a:srcRect l="1998" t="65127" r="52467" b="4248"/>
          <a:stretch/>
        </p:blipFill>
        <p:spPr>
          <a:xfrm>
            <a:off x="6220047" y="3282256"/>
            <a:ext cx="4614530" cy="3444672"/>
          </a:xfrm>
          <a:prstGeom prst="rect">
            <a:avLst/>
          </a:prstGeom>
        </p:spPr>
      </p:pic>
    </p:spTree>
    <p:extLst>
      <p:ext uri="{BB962C8B-B14F-4D97-AF65-F5344CB8AC3E}">
        <p14:creationId xmlns:p14="http://schemas.microsoft.com/office/powerpoint/2010/main" val="20438976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p:txBody>
          <a:bodyPr>
            <a:normAutofit/>
          </a:bodyPr>
          <a:lstStyle/>
          <a:p>
            <a:r>
              <a:rPr lang="en-US" sz="4400" dirty="0"/>
              <a:t>The Old Testament Books</a:t>
            </a:r>
            <a:endParaRPr lang="en-US" dirty="0"/>
          </a:p>
        </p:txBody>
      </p:sp>
      <p:pic>
        <p:nvPicPr>
          <p:cNvPr id="7" name="Picture 6">
            <a:extLst>
              <a:ext uri="{FF2B5EF4-FFF2-40B4-BE49-F238E27FC236}">
                <a16:creationId xmlns:a16="http://schemas.microsoft.com/office/drawing/2014/main" id="{80BD894E-01F4-1F88-1282-43D8EC755040}"/>
              </a:ext>
            </a:extLst>
          </p:cNvPr>
          <p:cNvPicPr>
            <a:picLocks noChangeAspect="1"/>
          </p:cNvPicPr>
          <p:nvPr/>
        </p:nvPicPr>
        <p:blipFill rotWithShape="1">
          <a:blip r:embed="rId4"/>
          <a:srcRect l="52180" t="5324" r="2219" b="79122"/>
          <a:stretch/>
        </p:blipFill>
        <p:spPr>
          <a:xfrm>
            <a:off x="606055" y="1240605"/>
            <a:ext cx="4369982" cy="1654329"/>
          </a:xfrm>
          <a:prstGeom prst="rect">
            <a:avLst/>
          </a:prstGeom>
        </p:spPr>
      </p:pic>
      <p:pic>
        <p:nvPicPr>
          <p:cNvPr id="8" name="Picture 7">
            <a:extLst>
              <a:ext uri="{FF2B5EF4-FFF2-40B4-BE49-F238E27FC236}">
                <a16:creationId xmlns:a16="http://schemas.microsoft.com/office/drawing/2014/main" id="{AF4E9733-0585-196F-E5BB-56D9359A78E2}"/>
              </a:ext>
            </a:extLst>
          </p:cNvPr>
          <p:cNvPicPr>
            <a:picLocks noChangeAspect="1"/>
          </p:cNvPicPr>
          <p:nvPr/>
        </p:nvPicPr>
        <p:blipFill rotWithShape="1">
          <a:blip r:embed="rId4"/>
          <a:srcRect l="52180" t="32687" r="2219" b="40026"/>
          <a:stretch/>
        </p:blipFill>
        <p:spPr>
          <a:xfrm>
            <a:off x="6096000" y="1204479"/>
            <a:ext cx="4369982" cy="2902327"/>
          </a:xfrm>
          <a:prstGeom prst="rect">
            <a:avLst/>
          </a:prstGeom>
        </p:spPr>
      </p:pic>
      <p:pic>
        <p:nvPicPr>
          <p:cNvPr id="9" name="Picture 8">
            <a:extLst>
              <a:ext uri="{FF2B5EF4-FFF2-40B4-BE49-F238E27FC236}">
                <a16:creationId xmlns:a16="http://schemas.microsoft.com/office/drawing/2014/main" id="{D5BF0CE8-1D87-C2B5-5F56-F2F1B031B6F2}"/>
              </a:ext>
            </a:extLst>
          </p:cNvPr>
          <p:cNvPicPr>
            <a:picLocks noChangeAspect="1"/>
          </p:cNvPicPr>
          <p:nvPr/>
        </p:nvPicPr>
        <p:blipFill rotWithShape="1">
          <a:blip r:embed="rId4"/>
          <a:srcRect l="52180" t="59394" r="2219" b="20761"/>
          <a:stretch/>
        </p:blipFill>
        <p:spPr>
          <a:xfrm>
            <a:off x="606055" y="4529239"/>
            <a:ext cx="4369982" cy="2110783"/>
          </a:xfrm>
          <a:prstGeom prst="rect">
            <a:avLst/>
          </a:prstGeom>
        </p:spPr>
      </p:pic>
      <p:pic>
        <p:nvPicPr>
          <p:cNvPr id="10" name="Picture 9">
            <a:extLst>
              <a:ext uri="{FF2B5EF4-FFF2-40B4-BE49-F238E27FC236}">
                <a16:creationId xmlns:a16="http://schemas.microsoft.com/office/drawing/2014/main" id="{A63D87B8-3F2D-8CE3-40E2-AE46415D401F}"/>
              </a:ext>
            </a:extLst>
          </p:cNvPr>
          <p:cNvPicPr>
            <a:picLocks noChangeAspect="1"/>
          </p:cNvPicPr>
          <p:nvPr/>
        </p:nvPicPr>
        <p:blipFill rotWithShape="1">
          <a:blip r:embed="rId4"/>
          <a:srcRect l="52180" t="79187" r="2219" b="7442"/>
          <a:stretch/>
        </p:blipFill>
        <p:spPr>
          <a:xfrm>
            <a:off x="6096000" y="4298335"/>
            <a:ext cx="4369982" cy="1422225"/>
          </a:xfrm>
          <a:prstGeom prst="rect">
            <a:avLst/>
          </a:prstGeom>
        </p:spPr>
      </p:pic>
      <p:pic>
        <p:nvPicPr>
          <p:cNvPr id="11" name="Picture 10">
            <a:extLst>
              <a:ext uri="{FF2B5EF4-FFF2-40B4-BE49-F238E27FC236}">
                <a16:creationId xmlns:a16="http://schemas.microsoft.com/office/drawing/2014/main" id="{9EBF0C78-B3A4-C8C7-7825-C4D93179516A}"/>
              </a:ext>
            </a:extLst>
          </p:cNvPr>
          <p:cNvPicPr>
            <a:picLocks noChangeAspect="1"/>
          </p:cNvPicPr>
          <p:nvPr/>
        </p:nvPicPr>
        <p:blipFill rotWithShape="1">
          <a:blip r:embed="rId4"/>
          <a:srcRect l="52180" t="20257" r="2219" b="67390"/>
          <a:stretch/>
        </p:blipFill>
        <p:spPr>
          <a:xfrm>
            <a:off x="606055" y="3055107"/>
            <a:ext cx="4369982" cy="1313959"/>
          </a:xfrm>
          <a:prstGeom prst="rect">
            <a:avLst/>
          </a:prstGeom>
        </p:spPr>
      </p:pic>
    </p:spTree>
    <p:extLst>
      <p:ext uri="{BB962C8B-B14F-4D97-AF65-F5344CB8AC3E}">
        <p14:creationId xmlns:p14="http://schemas.microsoft.com/office/powerpoint/2010/main" val="2851324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20575"/>
            <a:ext cx="11194473" cy="767484"/>
          </a:xfrm>
        </p:spPr>
        <p:txBody>
          <a:bodyPr>
            <a:normAutofit/>
          </a:bodyPr>
          <a:lstStyle/>
          <a:p>
            <a:r>
              <a:rPr lang="en-US" b="1" dirty="0"/>
              <a:t>The Bible Is Inspired of God</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004636"/>
            <a:ext cx="11194473" cy="5608815"/>
          </a:xfrm>
        </p:spPr>
        <p:txBody>
          <a:bodyPr>
            <a:normAutofit lnSpcReduction="10000"/>
          </a:bodyPr>
          <a:lstStyle/>
          <a:p>
            <a:pPr>
              <a:lnSpc>
                <a:spcPct val="110000"/>
              </a:lnSpc>
              <a:spcAft>
                <a:spcPts val="600"/>
              </a:spcAft>
            </a:pPr>
            <a:r>
              <a:rPr lang="en-US" sz="3000" dirty="0"/>
              <a:t>40 men wrote the Bible as God’s Spirit directed them, 2 Peter 1:21.</a:t>
            </a:r>
          </a:p>
          <a:p>
            <a:pPr>
              <a:lnSpc>
                <a:spcPct val="110000"/>
              </a:lnSpc>
              <a:spcAft>
                <a:spcPts val="600"/>
              </a:spcAft>
            </a:pPr>
            <a:r>
              <a:rPr lang="en-US" sz="3000" dirty="0"/>
              <a:t>They used the words given by the Holy Spirit, 1 Cor. 2:10-13; 1 Thes. 2:13.</a:t>
            </a:r>
          </a:p>
          <a:p>
            <a:pPr>
              <a:lnSpc>
                <a:spcPct val="110000"/>
              </a:lnSpc>
              <a:spcAft>
                <a:spcPts val="600"/>
              </a:spcAft>
            </a:pPr>
            <a:r>
              <a:rPr lang="en-US" sz="3000" dirty="0"/>
              <a:t>The Bible is inspired (God-breathed), 2 Tim. 3:16-17; Eph. 3:3-5.</a:t>
            </a:r>
          </a:p>
          <a:p>
            <a:pPr>
              <a:lnSpc>
                <a:spcPct val="110000"/>
              </a:lnSpc>
              <a:spcAft>
                <a:spcPts val="600"/>
              </a:spcAft>
            </a:pPr>
            <a:r>
              <a:rPr lang="en-US" sz="3000" dirty="0"/>
              <a:t>The unity of the Bible is one proof of its inspiration. These forty men lived over a span of 1600 years and had no possible way to confer with one another. They came from various backgrounds and social levels; they even wrote in different languages. Yet the Bible is without contradiction! Had the Bible been the work of 40 minds it would surely be filled with conflicting human opinions. Its unity proves that the Bible is from one mind-the mind of God!</a:t>
            </a:r>
          </a:p>
          <a:p>
            <a:pPr>
              <a:lnSpc>
                <a:spcPct val="110000"/>
              </a:lnSpc>
              <a:spcAft>
                <a:spcPts val="600"/>
              </a:spcAft>
            </a:pPr>
            <a:endParaRPr lang="en-US" dirty="0"/>
          </a:p>
        </p:txBody>
      </p:sp>
    </p:spTree>
    <p:extLst>
      <p:ext uri="{BB962C8B-B14F-4D97-AF65-F5344CB8AC3E}">
        <p14:creationId xmlns:p14="http://schemas.microsoft.com/office/powerpoint/2010/main" val="3812145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Three</a:t>
            </a:r>
            <a:r>
              <a:rPr lang="en-US" dirty="0"/>
              <a:t> Dispensations</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946289"/>
            <a:ext cx="11194473" cy="5550204"/>
          </a:xfrm>
        </p:spPr>
        <p:txBody>
          <a:bodyPr>
            <a:noAutofit/>
          </a:bodyPr>
          <a:lstStyle/>
          <a:p>
            <a:pPr>
              <a:spcAft>
                <a:spcPts val="1200"/>
              </a:spcAft>
            </a:pPr>
            <a:r>
              <a:rPr lang="en-US" sz="3000" b="1" u="sng" dirty="0"/>
              <a:t>The Patriarchal</a:t>
            </a:r>
            <a:r>
              <a:rPr lang="en-US" sz="3000" b="1" dirty="0"/>
              <a:t> </a:t>
            </a:r>
            <a:r>
              <a:rPr lang="en-US" sz="3000" dirty="0"/>
              <a:t>(Father-rule) began at Creation and lasted until the giving of the law on Mt. Sinai. Recorded in Gen. 1 to Ex. 20.</a:t>
            </a:r>
          </a:p>
          <a:p>
            <a:pPr>
              <a:spcAft>
                <a:spcPts val="1200"/>
              </a:spcAft>
            </a:pPr>
            <a:r>
              <a:rPr lang="en-US" sz="3000" b="1" u="sng" dirty="0"/>
              <a:t>The Mosaic or Jewish</a:t>
            </a:r>
            <a:r>
              <a:rPr lang="en-US" sz="3000" b="1" dirty="0"/>
              <a:t> </a:t>
            </a:r>
            <a:r>
              <a:rPr lang="en-US" sz="3000" dirty="0"/>
              <a:t>(National) began at Mt. Sinai and lasted until the crucifixion of Christ. Its history is found from Exodus 20 to Acts 2. This law was to last for a definite time (Gal. 3:19-29). It was nailed to the cross (Col. 2:14-18). It was done away (2 Cor. 3). We no longer are bound by it.</a:t>
            </a:r>
          </a:p>
          <a:p>
            <a:pPr>
              <a:spcAft>
                <a:spcPts val="1200"/>
              </a:spcAft>
            </a:pPr>
            <a:r>
              <a:rPr lang="en-US" sz="3000" b="1" u="sng" dirty="0"/>
              <a:t>The Christian</a:t>
            </a:r>
            <a:r>
              <a:rPr lang="en-US" sz="3000" b="1" dirty="0"/>
              <a:t> </a:t>
            </a:r>
            <a:r>
              <a:rPr lang="en-US" sz="3000" dirty="0"/>
              <a:t>(International / for all) began at Jerusalem on the first Pentecost after the resurrection of Christ and will last until the end of time. The record is in Acts 2 through Revelation. We live under this period now. Heb. 1:1-2; 10:8-10.</a:t>
            </a:r>
          </a:p>
        </p:txBody>
      </p:sp>
    </p:spTree>
    <p:extLst>
      <p:ext uri="{BB962C8B-B14F-4D97-AF65-F5344CB8AC3E}">
        <p14:creationId xmlns:p14="http://schemas.microsoft.com/office/powerpoint/2010/main" val="3817826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729536" y="2660797"/>
            <a:ext cx="3518637" cy="1536405"/>
          </a:xfrm>
        </p:spPr>
        <p:txBody>
          <a:bodyPr>
            <a:normAutofit/>
          </a:bodyPr>
          <a:lstStyle/>
          <a:p>
            <a:r>
              <a:rPr lang="en-US" b="1" dirty="0"/>
              <a:t>The Thre</a:t>
            </a:r>
            <a:r>
              <a:rPr lang="en-US" dirty="0"/>
              <a:t>e </a:t>
            </a:r>
            <a:br>
              <a:rPr lang="en-US" dirty="0"/>
            </a:br>
            <a:r>
              <a:rPr lang="en-US" dirty="0"/>
              <a:t>Dispensations</a:t>
            </a:r>
          </a:p>
        </p:txBody>
      </p:sp>
      <p:pic>
        <p:nvPicPr>
          <p:cNvPr id="6" name="Picture 5">
            <a:extLst>
              <a:ext uri="{FF2B5EF4-FFF2-40B4-BE49-F238E27FC236}">
                <a16:creationId xmlns:a16="http://schemas.microsoft.com/office/drawing/2014/main" id="{6CA922CD-8F49-AE1B-A673-6A5C4B1F5634}"/>
              </a:ext>
            </a:extLst>
          </p:cNvPr>
          <p:cNvPicPr>
            <a:picLocks noChangeAspect="1"/>
          </p:cNvPicPr>
          <p:nvPr/>
        </p:nvPicPr>
        <p:blipFill rotWithShape="1">
          <a:blip r:embed="rId4"/>
          <a:srcRect t="69425"/>
          <a:stretch/>
        </p:blipFill>
        <p:spPr>
          <a:xfrm>
            <a:off x="5558204" y="4750685"/>
            <a:ext cx="4960189" cy="2096813"/>
          </a:xfrm>
          <a:prstGeom prst="rect">
            <a:avLst/>
          </a:prstGeom>
        </p:spPr>
      </p:pic>
      <p:pic>
        <p:nvPicPr>
          <p:cNvPr id="2" name="Picture 1">
            <a:extLst>
              <a:ext uri="{FF2B5EF4-FFF2-40B4-BE49-F238E27FC236}">
                <a16:creationId xmlns:a16="http://schemas.microsoft.com/office/drawing/2014/main" id="{E982308F-E856-64F4-DACC-74B9ACFE0E96}"/>
              </a:ext>
            </a:extLst>
          </p:cNvPr>
          <p:cNvPicPr>
            <a:picLocks noChangeAspect="1"/>
          </p:cNvPicPr>
          <p:nvPr/>
        </p:nvPicPr>
        <p:blipFill rotWithShape="1">
          <a:blip r:embed="rId4"/>
          <a:srcRect t="40000" b="30958"/>
          <a:stretch/>
        </p:blipFill>
        <p:spPr>
          <a:xfrm>
            <a:off x="5558204" y="2758970"/>
            <a:ext cx="4960189" cy="1991710"/>
          </a:xfrm>
          <a:prstGeom prst="rect">
            <a:avLst/>
          </a:prstGeom>
        </p:spPr>
      </p:pic>
      <p:pic>
        <p:nvPicPr>
          <p:cNvPr id="3" name="Picture 2">
            <a:extLst>
              <a:ext uri="{FF2B5EF4-FFF2-40B4-BE49-F238E27FC236}">
                <a16:creationId xmlns:a16="http://schemas.microsoft.com/office/drawing/2014/main" id="{51C04CA6-6608-F608-404C-8FE4D394E481}"/>
              </a:ext>
            </a:extLst>
          </p:cNvPr>
          <p:cNvPicPr>
            <a:picLocks noChangeAspect="1"/>
          </p:cNvPicPr>
          <p:nvPr/>
        </p:nvPicPr>
        <p:blipFill rotWithShape="1">
          <a:blip r:embed="rId4"/>
          <a:srcRect b="60000"/>
          <a:stretch/>
        </p:blipFill>
        <p:spPr>
          <a:xfrm>
            <a:off x="5558204" y="15770"/>
            <a:ext cx="4960189" cy="2743200"/>
          </a:xfrm>
          <a:prstGeom prst="rect">
            <a:avLst/>
          </a:prstGeom>
        </p:spPr>
      </p:pic>
    </p:spTree>
    <p:extLst>
      <p:ext uri="{BB962C8B-B14F-4D97-AF65-F5344CB8AC3E}">
        <p14:creationId xmlns:p14="http://schemas.microsoft.com/office/powerpoint/2010/main" val="3636562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Patriarchal</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127050"/>
            <a:ext cx="11194473" cy="5316277"/>
          </a:xfrm>
        </p:spPr>
        <p:txBody>
          <a:bodyPr>
            <a:noAutofit/>
          </a:bodyPr>
          <a:lstStyle/>
          <a:p>
            <a:pPr>
              <a:spcAft>
                <a:spcPts val="900"/>
              </a:spcAft>
            </a:pPr>
            <a:r>
              <a:rPr lang="en-US" sz="3200" dirty="0"/>
              <a:t>The word “patriarch” means “father, leader, chief, ruler”; this period is literally called the age of “Father-Rule.”</a:t>
            </a:r>
          </a:p>
          <a:p>
            <a:pPr>
              <a:spcAft>
                <a:spcPts val="900"/>
              </a:spcAft>
            </a:pPr>
            <a:r>
              <a:rPr lang="en-US" sz="3200" dirty="0"/>
              <a:t>God revealed His will directly to the heads of the families who in turn taught their children (Heb. 1:1-2). There is no evidence of any written law during this age.</a:t>
            </a:r>
          </a:p>
          <a:p>
            <a:pPr>
              <a:spcAft>
                <a:spcPts val="900"/>
              </a:spcAft>
            </a:pPr>
            <a:r>
              <a:rPr lang="en-US" sz="3200" dirty="0"/>
              <a:t>As God spoke to the fathers by dreams, angels, or visions, they would instruct their children. (Gen. 18:19).</a:t>
            </a:r>
          </a:p>
          <a:p>
            <a:pPr>
              <a:spcAft>
                <a:spcPts val="900"/>
              </a:spcAft>
            </a:pPr>
            <a:r>
              <a:rPr lang="en-US" sz="3200" dirty="0"/>
              <a:t>Worship consisted of animal sacrifices offered upon </a:t>
            </a:r>
            <a:r>
              <a:rPr lang="en-US" sz="3200"/>
              <a:t>altars </a:t>
            </a:r>
            <a:br>
              <a:rPr lang="en-US" sz="3200"/>
            </a:br>
            <a:r>
              <a:rPr lang="en-US" sz="3200"/>
              <a:t>(</a:t>
            </a:r>
            <a:r>
              <a:rPr lang="en-US" sz="3200" dirty="0"/>
              <a:t>Gen. 8:2).</a:t>
            </a:r>
          </a:p>
        </p:txBody>
      </p:sp>
    </p:spTree>
    <p:extLst>
      <p:ext uri="{BB962C8B-B14F-4D97-AF65-F5344CB8AC3E}">
        <p14:creationId xmlns:p14="http://schemas.microsoft.com/office/powerpoint/2010/main" val="358069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Patriarchal</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127050"/>
            <a:ext cx="11194473" cy="5316277"/>
          </a:xfrm>
        </p:spPr>
        <p:txBody>
          <a:bodyPr>
            <a:noAutofit/>
          </a:bodyPr>
          <a:lstStyle/>
          <a:p>
            <a:pPr>
              <a:spcAft>
                <a:spcPts val="900"/>
              </a:spcAft>
            </a:pPr>
            <a:r>
              <a:rPr lang="en-US" sz="3000" dirty="0"/>
              <a:t>Let’s keep in mind the Bible was written for religious ends not scientific or chronological purposes. We are not given an exact date for creation. Based on what is revealed, the Patriarchal period lasted at least 2500 years, maybe longer.</a:t>
            </a:r>
          </a:p>
          <a:p>
            <a:pPr>
              <a:spcAft>
                <a:spcPts val="900"/>
              </a:spcAft>
            </a:pPr>
            <a:r>
              <a:rPr lang="en-US" sz="3000" dirty="0"/>
              <a:t>This period begins with Creation, recorded in Gen. 1, and continues until the giving of the Ten Commandments recorded in Exodus 20.</a:t>
            </a:r>
          </a:p>
          <a:p>
            <a:pPr>
              <a:spcAft>
                <a:spcPts val="900"/>
              </a:spcAft>
            </a:pPr>
            <a:r>
              <a:rPr lang="en-US" sz="3000" dirty="0"/>
              <a:t>The Bible record of the Patriarchal Period does not go into detail about every event or person, but what is told answers some important questions which give us a deeper understanding of the rest of the Bible. </a:t>
            </a:r>
          </a:p>
        </p:txBody>
      </p:sp>
    </p:spTree>
    <p:extLst>
      <p:ext uri="{BB962C8B-B14F-4D97-AF65-F5344CB8AC3E}">
        <p14:creationId xmlns:p14="http://schemas.microsoft.com/office/powerpoint/2010/main" val="2528281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Patriarchal</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127050"/>
            <a:ext cx="11194473" cy="5316277"/>
          </a:xfrm>
        </p:spPr>
        <p:txBody>
          <a:bodyPr>
            <a:noAutofit/>
          </a:bodyPr>
          <a:lstStyle/>
          <a:p>
            <a:pPr>
              <a:spcAft>
                <a:spcPts val="900"/>
              </a:spcAft>
            </a:pPr>
            <a:r>
              <a:rPr lang="en-US" sz="3000" dirty="0"/>
              <a:t>All things started with a miracle of God, Genesis 1:1-2:3.</a:t>
            </a:r>
          </a:p>
          <a:p>
            <a:pPr>
              <a:spcAft>
                <a:spcPts val="900"/>
              </a:spcAft>
            </a:pPr>
            <a:r>
              <a:rPr lang="en-US" sz="3000" dirty="0"/>
              <a:t>Man created in God’s image-spirit, intelligence, dominion, Gen. 1:26-28; 2:7-8.</a:t>
            </a:r>
          </a:p>
          <a:p>
            <a:pPr>
              <a:spcAft>
                <a:spcPts val="900"/>
              </a:spcAft>
            </a:pPr>
            <a:r>
              <a:rPr lang="en-US" sz="3000" dirty="0"/>
              <a:t>Institution of marriage-woman, a help suitable for man, Gen. 2:18-24.</a:t>
            </a:r>
          </a:p>
          <a:p>
            <a:pPr>
              <a:spcAft>
                <a:spcPts val="900"/>
              </a:spcAft>
            </a:pPr>
            <a:r>
              <a:rPr lang="en-US" sz="3000" dirty="0"/>
              <a:t>Man’s first relationship with God was ideal. God placed man in the Garden of Eden and provided every necessary thing, Gen. 2:8-17.</a:t>
            </a:r>
          </a:p>
          <a:p>
            <a:pPr>
              <a:spcAft>
                <a:spcPts val="900"/>
              </a:spcAft>
            </a:pPr>
            <a:r>
              <a:rPr lang="en-US" sz="3000" dirty="0"/>
              <a:t>Man is created in God’s image; thus, God did not force Adam to serve Him. The devil tempted; man fell by his own choice; his return will be by choice, Gen. 3:1-13; Rom. 6:16-18.</a:t>
            </a:r>
          </a:p>
        </p:txBody>
      </p:sp>
    </p:spTree>
    <p:extLst>
      <p:ext uri="{BB962C8B-B14F-4D97-AF65-F5344CB8AC3E}">
        <p14:creationId xmlns:p14="http://schemas.microsoft.com/office/powerpoint/2010/main" val="37030866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Patriarchal</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127050"/>
            <a:ext cx="11304353" cy="5316277"/>
          </a:xfrm>
        </p:spPr>
        <p:txBody>
          <a:bodyPr>
            <a:noAutofit/>
          </a:bodyPr>
          <a:lstStyle/>
          <a:p>
            <a:pPr>
              <a:spcAft>
                <a:spcPts val="900"/>
              </a:spcAft>
            </a:pPr>
            <a:r>
              <a:rPr lang="en-US" sz="3000" dirty="0"/>
              <a:t>Man’s wickedness increased; God destroyed the world, Gen. 6:5-7.</a:t>
            </a:r>
          </a:p>
          <a:p>
            <a:pPr>
              <a:spcAft>
                <a:spcPts val="900"/>
              </a:spcAft>
            </a:pPr>
            <a:r>
              <a:rPr lang="en-US" sz="3000" dirty="0"/>
              <a:t>Through the righteousness of Noah eight souls were spared, </a:t>
            </a:r>
            <a:br>
              <a:rPr lang="en-US" sz="3000" dirty="0"/>
            </a:br>
            <a:r>
              <a:rPr lang="en-US" sz="3000" dirty="0"/>
              <a:t>Gen. 6:8-10:32.</a:t>
            </a:r>
          </a:p>
          <a:p>
            <a:pPr>
              <a:spcAft>
                <a:spcPts val="900"/>
              </a:spcAft>
            </a:pPr>
            <a:r>
              <a:rPr lang="en-US" sz="3000" dirty="0"/>
              <a:t>God has promised to destroy the world again, 2 Pet. 3:1-14.</a:t>
            </a:r>
          </a:p>
          <a:p>
            <a:pPr>
              <a:spcAft>
                <a:spcPts val="900"/>
              </a:spcAft>
            </a:pPr>
            <a:r>
              <a:rPr lang="en-US" sz="3000" dirty="0"/>
              <a:t>The Tower of Babel-confusing of tongues, Gen. 11:1-9.</a:t>
            </a:r>
          </a:p>
          <a:p>
            <a:pPr>
              <a:spcAft>
                <a:spcPts val="900"/>
              </a:spcAft>
            </a:pPr>
            <a:r>
              <a:rPr lang="en-US" sz="3000" dirty="0"/>
              <a:t>The descendants of Shem, Ham, and Japheth, Gen. 10, 11.</a:t>
            </a:r>
          </a:p>
          <a:p>
            <a:pPr>
              <a:spcAft>
                <a:spcPts val="900"/>
              </a:spcAft>
            </a:pPr>
            <a:r>
              <a:rPr lang="en-US" sz="3000" dirty="0"/>
              <a:t>The Land promise (Canaan, Palestine), Gen. 12:1.</a:t>
            </a:r>
          </a:p>
          <a:p>
            <a:pPr>
              <a:spcAft>
                <a:spcPts val="900"/>
              </a:spcAft>
            </a:pPr>
            <a:r>
              <a:rPr lang="en-US" sz="3000" dirty="0"/>
              <a:t>The Nation promise (Israel, Hebrews, Jews), Gen. 12:2.</a:t>
            </a:r>
          </a:p>
          <a:p>
            <a:pPr>
              <a:spcAft>
                <a:spcPts val="900"/>
              </a:spcAft>
            </a:pPr>
            <a:r>
              <a:rPr lang="en-US" sz="3000" dirty="0"/>
              <a:t>The Spiritual promise (Christ), Gen. 12:3, “bless all families ...” </a:t>
            </a:r>
            <a:br>
              <a:rPr lang="en-US" sz="3000" dirty="0"/>
            </a:br>
            <a:r>
              <a:rPr lang="en-US" sz="3000" dirty="0"/>
              <a:t>Gal. 3:26-29.</a:t>
            </a:r>
          </a:p>
        </p:txBody>
      </p:sp>
    </p:spTree>
    <p:extLst>
      <p:ext uri="{BB962C8B-B14F-4D97-AF65-F5344CB8AC3E}">
        <p14:creationId xmlns:p14="http://schemas.microsoft.com/office/powerpoint/2010/main" val="3518973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57B01-FEE2-53CB-B83E-9175D412E6D6}"/>
              </a:ext>
            </a:extLst>
          </p:cNvPr>
          <p:cNvGrpSpPr/>
          <p:nvPr/>
        </p:nvGrpSpPr>
        <p:grpSpPr>
          <a:xfrm>
            <a:off x="638570" y="47297"/>
            <a:ext cx="10914860" cy="6763407"/>
            <a:chOff x="638570" y="47297"/>
            <a:chExt cx="10914860" cy="6763407"/>
          </a:xfrm>
        </p:grpSpPr>
        <p:pic>
          <p:nvPicPr>
            <p:cNvPr id="3" name="Picture 2">
              <a:extLst>
                <a:ext uri="{FF2B5EF4-FFF2-40B4-BE49-F238E27FC236}">
                  <a16:creationId xmlns:a16="http://schemas.microsoft.com/office/drawing/2014/main" id="{131B9043-AE90-1A8C-FF52-EE978B17266A}"/>
                </a:ext>
              </a:extLst>
            </p:cNvPr>
            <p:cNvPicPr>
              <a:picLocks noChangeAspect="1"/>
            </p:cNvPicPr>
            <p:nvPr/>
          </p:nvPicPr>
          <p:blipFill>
            <a:blip r:embed="rId4"/>
            <a:stretch>
              <a:fillRect/>
            </a:stretch>
          </p:blipFill>
          <p:spPr>
            <a:xfrm>
              <a:off x="638570" y="47297"/>
              <a:ext cx="10914860" cy="6763407"/>
            </a:xfrm>
            <a:prstGeom prst="rect">
              <a:avLst/>
            </a:prstGeom>
          </p:spPr>
        </p:pic>
        <p:sp>
          <p:nvSpPr>
            <p:cNvPr id="2" name="Rectangle 1">
              <a:extLst>
                <a:ext uri="{FF2B5EF4-FFF2-40B4-BE49-F238E27FC236}">
                  <a16:creationId xmlns:a16="http://schemas.microsoft.com/office/drawing/2014/main" id="{24D13CE6-6281-AB45-51AC-75FED34CF456}"/>
                </a:ext>
              </a:extLst>
            </p:cNvPr>
            <p:cNvSpPr/>
            <p:nvPr/>
          </p:nvSpPr>
          <p:spPr>
            <a:xfrm>
              <a:off x="3363313" y="78827"/>
              <a:ext cx="5097518" cy="5307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The Patriarchal Dispensation</a:t>
              </a:r>
            </a:p>
          </p:txBody>
        </p:sp>
      </p:grpSp>
    </p:spTree>
    <p:extLst>
      <p:ext uri="{BB962C8B-B14F-4D97-AF65-F5344CB8AC3E}">
        <p14:creationId xmlns:p14="http://schemas.microsoft.com/office/powerpoint/2010/main" val="15938450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3C5FA675-AE42-E88F-D5D5-A744625D4D27}"/>
              </a:ext>
            </a:extLst>
          </p:cNvPr>
          <p:cNvSpPr txBox="1">
            <a:spLocks/>
          </p:cNvSpPr>
          <p:nvPr/>
        </p:nvSpPr>
        <p:spPr>
          <a:xfrm>
            <a:off x="498763" y="2741002"/>
            <a:ext cx="5128437"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Measures of success</a:t>
            </a:r>
          </a:p>
        </p:txBody>
      </p:sp>
      <p:sp>
        <p:nvSpPr>
          <p:cNvPr id="7" name="Content Placeholder 4">
            <a:extLst>
              <a:ext uri="{FF2B5EF4-FFF2-40B4-BE49-F238E27FC236}">
                <a16:creationId xmlns:a16="http://schemas.microsoft.com/office/drawing/2014/main" id="{CEF5C05F-05BA-983E-943C-69B744BE927C}"/>
              </a:ext>
            </a:extLst>
          </p:cNvPr>
          <p:cNvSpPr txBox="1">
            <a:spLocks/>
          </p:cNvSpPr>
          <p:nvPr/>
        </p:nvSpPr>
        <p:spPr>
          <a:xfrm>
            <a:off x="498761" y="4076234"/>
            <a:ext cx="4647397"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Lack of knowledge</a:t>
            </a:r>
          </a:p>
        </p:txBody>
      </p:sp>
      <p:sp>
        <p:nvSpPr>
          <p:cNvPr id="8" name="Content Placeholder 4">
            <a:extLst>
              <a:ext uri="{FF2B5EF4-FFF2-40B4-BE49-F238E27FC236}">
                <a16:creationId xmlns:a16="http://schemas.microsoft.com/office/drawing/2014/main" id="{F8F4D48C-C315-A373-7A72-1C75CFEA1722}"/>
              </a:ext>
            </a:extLst>
          </p:cNvPr>
          <p:cNvSpPr txBox="1">
            <a:spLocks/>
          </p:cNvSpPr>
          <p:nvPr/>
        </p:nvSpPr>
        <p:spPr>
          <a:xfrm>
            <a:off x="5978075" y="2736948"/>
            <a:ext cx="3102130"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What to do</a:t>
            </a:r>
          </a:p>
        </p:txBody>
      </p:sp>
      <p:sp>
        <p:nvSpPr>
          <p:cNvPr id="9" name="Content Placeholder 4">
            <a:extLst>
              <a:ext uri="{FF2B5EF4-FFF2-40B4-BE49-F238E27FC236}">
                <a16:creationId xmlns:a16="http://schemas.microsoft.com/office/drawing/2014/main" id="{8643152E-E918-BB3F-BD67-64459F04EF43}"/>
              </a:ext>
            </a:extLst>
          </p:cNvPr>
          <p:cNvSpPr txBox="1">
            <a:spLocks/>
          </p:cNvSpPr>
          <p:nvPr/>
        </p:nvSpPr>
        <p:spPr>
          <a:xfrm>
            <a:off x="5494779" y="4069564"/>
            <a:ext cx="3102130"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Pre-judging</a:t>
            </a:r>
          </a:p>
        </p:txBody>
      </p:sp>
      <p:sp>
        <p:nvSpPr>
          <p:cNvPr id="10" name="Content Placeholder 4">
            <a:extLst>
              <a:ext uri="{FF2B5EF4-FFF2-40B4-BE49-F238E27FC236}">
                <a16:creationId xmlns:a16="http://schemas.microsoft.com/office/drawing/2014/main" id="{2EF5CB7D-F4ED-393E-2C68-6364DF708476}"/>
              </a:ext>
            </a:extLst>
          </p:cNvPr>
          <p:cNvSpPr txBox="1">
            <a:spLocks/>
          </p:cNvSpPr>
          <p:nvPr/>
        </p:nvSpPr>
        <p:spPr>
          <a:xfrm>
            <a:off x="8987088" y="4069564"/>
            <a:ext cx="2804419"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Confidence</a:t>
            </a:r>
          </a:p>
        </p:txBody>
      </p:sp>
      <p:sp>
        <p:nvSpPr>
          <p:cNvPr id="11" name="Content Placeholder 4">
            <a:extLst>
              <a:ext uri="{FF2B5EF4-FFF2-40B4-BE49-F238E27FC236}">
                <a16:creationId xmlns:a16="http://schemas.microsoft.com/office/drawing/2014/main" id="{22B5C73E-0569-BC85-FBBA-6DDAE4B966E3}"/>
              </a:ext>
            </a:extLst>
          </p:cNvPr>
          <p:cNvSpPr txBox="1">
            <a:spLocks/>
          </p:cNvSpPr>
          <p:nvPr/>
        </p:nvSpPr>
        <p:spPr>
          <a:xfrm>
            <a:off x="9431080" y="2736947"/>
            <a:ext cx="1613571"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Time</a:t>
            </a:r>
          </a:p>
        </p:txBody>
      </p:sp>
      <p:sp>
        <p:nvSpPr>
          <p:cNvPr id="12" name="Content Placeholder 4">
            <a:extLst>
              <a:ext uri="{FF2B5EF4-FFF2-40B4-BE49-F238E27FC236}">
                <a16:creationId xmlns:a16="http://schemas.microsoft.com/office/drawing/2014/main" id="{A5FB7075-B46C-D9CB-5F32-F5146BD6CEC7}"/>
              </a:ext>
            </a:extLst>
          </p:cNvPr>
          <p:cNvSpPr txBox="1">
            <a:spLocks/>
          </p:cNvSpPr>
          <p:nvPr/>
        </p:nvSpPr>
        <p:spPr>
          <a:xfrm>
            <a:off x="498761" y="5408850"/>
            <a:ext cx="1613571"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Fear</a:t>
            </a:r>
          </a:p>
        </p:txBody>
      </p:sp>
      <p:sp>
        <p:nvSpPr>
          <p:cNvPr id="13" name="Content Placeholder 4">
            <a:extLst>
              <a:ext uri="{FF2B5EF4-FFF2-40B4-BE49-F238E27FC236}">
                <a16:creationId xmlns:a16="http://schemas.microsoft.com/office/drawing/2014/main" id="{8CE9179B-3E1A-B26A-1C1B-67144AFA04DA}"/>
              </a:ext>
            </a:extLst>
          </p:cNvPr>
          <p:cNvSpPr txBox="1">
            <a:spLocks/>
          </p:cNvSpPr>
          <p:nvPr/>
        </p:nvSpPr>
        <p:spPr>
          <a:xfrm>
            <a:off x="2462243" y="5408849"/>
            <a:ext cx="3343134"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Lack of faith</a:t>
            </a:r>
          </a:p>
        </p:txBody>
      </p:sp>
      <p:sp>
        <p:nvSpPr>
          <p:cNvPr id="14" name="Content Placeholder 4">
            <a:extLst>
              <a:ext uri="{FF2B5EF4-FFF2-40B4-BE49-F238E27FC236}">
                <a16:creationId xmlns:a16="http://schemas.microsoft.com/office/drawing/2014/main" id="{51ABF8DF-EF03-0B42-003B-B1FDC403BC06}"/>
              </a:ext>
            </a:extLst>
          </p:cNvPr>
          <p:cNvSpPr txBox="1">
            <a:spLocks/>
          </p:cNvSpPr>
          <p:nvPr/>
        </p:nvSpPr>
        <p:spPr>
          <a:xfrm>
            <a:off x="6155288" y="5398125"/>
            <a:ext cx="5703561"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rPr>
              <a:t>Understanding our role</a:t>
            </a:r>
          </a:p>
        </p:txBody>
      </p:sp>
      <p:sp>
        <p:nvSpPr>
          <p:cNvPr id="19" name="Content Placeholder 4">
            <a:extLst>
              <a:ext uri="{FF2B5EF4-FFF2-40B4-BE49-F238E27FC236}">
                <a16:creationId xmlns:a16="http://schemas.microsoft.com/office/drawing/2014/main" id="{1BA342F5-F157-6B0D-E095-F290D9C58E33}"/>
              </a:ext>
            </a:extLst>
          </p:cNvPr>
          <p:cNvSpPr txBox="1">
            <a:spLocks/>
          </p:cNvSpPr>
          <p:nvPr/>
        </p:nvSpPr>
        <p:spPr>
          <a:xfrm>
            <a:off x="488003" y="938244"/>
            <a:ext cx="10976984" cy="1043261"/>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What Are the Enemies of Evangelism?</a:t>
            </a:r>
          </a:p>
        </p:txBody>
      </p:sp>
      <p:sp>
        <p:nvSpPr>
          <p:cNvPr id="22" name="Oval 21">
            <a:extLst>
              <a:ext uri="{FF2B5EF4-FFF2-40B4-BE49-F238E27FC236}">
                <a16:creationId xmlns:a16="http://schemas.microsoft.com/office/drawing/2014/main" id="{A30638C2-B9EA-295E-20E3-F3266B73AF03}"/>
              </a:ext>
            </a:extLst>
          </p:cNvPr>
          <p:cNvSpPr/>
          <p:nvPr/>
        </p:nvSpPr>
        <p:spPr>
          <a:xfrm>
            <a:off x="148856" y="3780208"/>
            <a:ext cx="5478344" cy="1617917"/>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717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31696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282988" y="192715"/>
            <a:ext cx="4693049" cy="618127"/>
          </a:xfrm>
        </p:spPr>
        <p:txBody>
          <a:bodyPr>
            <a:normAutofit fontScale="90000"/>
          </a:bodyPr>
          <a:lstStyle/>
          <a:p>
            <a:r>
              <a:rPr lang="en-US" b="1" dirty="0"/>
              <a:t>The Law of Moses</a:t>
            </a:r>
            <a:endParaRPr lang="en-US" dirty="0"/>
          </a:p>
        </p:txBody>
      </p:sp>
      <p:pic>
        <p:nvPicPr>
          <p:cNvPr id="5" name="Picture 4">
            <a:extLst>
              <a:ext uri="{FF2B5EF4-FFF2-40B4-BE49-F238E27FC236}">
                <a16:creationId xmlns:a16="http://schemas.microsoft.com/office/drawing/2014/main" id="{5F105839-8589-12CE-A24C-34D40E3F3AB7}"/>
              </a:ext>
            </a:extLst>
          </p:cNvPr>
          <p:cNvPicPr>
            <a:picLocks noChangeAspect="1"/>
          </p:cNvPicPr>
          <p:nvPr/>
        </p:nvPicPr>
        <p:blipFill rotWithShape="1">
          <a:blip r:embed="rId4"/>
          <a:srcRect l="1700" t="16067" r="2039" b="45414"/>
          <a:stretch/>
        </p:blipFill>
        <p:spPr>
          <a:xfrm>
            <a:off x="328923" y="810842"/>
            <a:ext cx="11426318" cy="5869174"/>
          </a:xfrm>
          <a:prstGeom prst="rect">
            <a:avLst/>
          </a:prstGeom>
        </p:spPr>
      </p:pic>
    </p:spTree>
    <p:extLst>
      <p:ext uri="{BB962C8B-B14F-4D97-AF65-F5344CB8AC3E}">
        <p14:creationId xmlns:p14="http://schemas.microsoft.com/office/powerpoint/2010/main" val="37678647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144745" y="108983"/>
            <a:ext cx="5500199" cy="720357"/>
          </a:xfrm>
        </p:spPr>
        <p:txBody>
          <a:bodyPr>
            <a:normAutofit fontScale="90000"/>
          </a:bodyPr>
          <a:lstStyle/>
          <a:p>
            <a:r>
              <a:rPr lang="en-US" b="1" dirty="0"/>
              <a:t>The Law of Moses</a:t>
            </a:r>
            <a:endParaRPr lang="en-US" dirty="0"/>
          </a:p>
        </p:txBody>
      </p:sp>
      <p:pic>
        <p:nvPicPr>
          <p:cNvPr id="3" name="Picture 2">
            <a:extLst>
              <a:ext uri="{FF2B5EF4-FFF2-40B4-BE49-F238E27FC236}">
                <a16:creationId xmlns:a16="http://schemas.microsoft.com/office/drawing/2014/main" id="{EFD0E18B-6E66-BBD9-3E05-676C3BAA26CD}"/>
              </a:ext>
            </a:extLst>
          </p:cNvPr>
          <p:cNvPicPr>
            <a:picLocks noChangeAspect="1"/>
          </p:cNvPicPr>
          <p:nvPr/>
        </p:nvPicPr>
        <p:blipFill rotWithShape="1">
          <a:blip r:embed="rId4"/>
          <a:srcRect l="4328" t="60212" r="4585" b="1018"/>
          <a:stretch/>
        </p:blipFill>
        <p:spPr>
          <a:xfrm>
            <a:off x="254069" y="829340"/>
            <a:ext cx="10739996" cy="5867658"/>
          </a:xfrm>
          <a:prstGeom prst="rect">
            <a:avLst/>
          </a:prstGeom>
        </p:spPr>
      </p:pic>
    </p:spTree>
    <p:extLst>
      <p:ext uri="{BB962C8B-B14F-4D97-AF65-F5344CB8AC3E}">
        <p14:creationId xmlns:p14="http://schemas.microsoft.com/office/powerpoint/2010/main" val="36418071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144745" y="2384350"/>
            <a:ext cx="3544753" cy="1496533"/>
          </a:xfrm>
        </p:spPr>
        <p:txBody>
          <a:bodyPr>
            <a:normAutofit/>
          </a:bodyPr>
          <a:lstStyle/>
          <a:p>
            <a:r>
              <a:rPr lang="en-US" b="1" dirty="0"/>
              <a:t>The Mosaic</a:t>
            </a:r>
            <a:r>
              <a:rPr lang="en-US" dirty="0"/>
              <a:t> Dispensation</a:t>
            </a:r>
          </a:p>
        </p:txBody>
      </p:sp>
      <p:pic>
        <p:nvPicPr>
          <p:cNvPr id="2" name="Picture 1">
            <a:extLst>
              <a:ext uri="{FF2B5EF4-FFF2-40B4-BE49-F238E27FC236}">
                <a16:creationId xmlns:a16="http://schemas.microsoft.com/office/drawing/2014/main" id="{796A1E04-D2CD-DFF5-097C-5DE84AFBAFBF}"/>
              </a:ext>
            </a:extLst>
          </p:cNvPr>
          <p:cNvPicPr>
            <a:picLocks noChangeAspect="1"/>
          </p:cNvPicPr>
          <p:nvPr/>
        </p:nvPicPr>
        <p:blipFill>
          <a:blip r:embed="rId4"/>
          <a:stretch>
            <a:fillRect/>
          </a:stretch>
        </p:blipFill>
        <p:spPr>
          <a:xfrm>
            <a:off x="4651892" y="136456"/>
            <a:ext cx="6554824" cy="6554824"/>
          </a:xfrm>
          <a:prstGeom prst="rect">
            <a:avLst/>
          </a:prstGeom>
        </p:spPr>
      </p:pic>
    </p:spTree>
    <p:extLst>
      <p:ext uri="{BB962C8B-B14F-4D97-AF65-F5344CB8AC3E}">
        <p14:creationId xmlns:p14="http://schemas.microsoft.com/office/powerpoint/2010/main" val="98201403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144745" y="2384350"/>
            <a:ext cx="3544753" cy="1496533"/>
          </a:xfrm>
        </p:spPr>
        <p:txBody>
          <a:bodyPr>
            <a:normAutofit/>
          </a:bodyPr>
          <a:lstStyle/>
          <a:p>
            <a:r>
              <a:rPr lang="en-US" b="1" dirty="0"/>
              <a:t>The Mosaic</a:t>
            </a:r>
            <a:r>
              <a:rPr lang="en-US" dirty="0"/>
              <a:t> Dispensation</a:t>
            </a:r>
          </a:p>
        </p:txBody>
      </p:sp>
      <p:pic>
        <p:nvPicPr>
          <p:cNvPr id="7" name="Picture 6">
            <a:extLst>
              <a:ext uri="{FF2B5EF4-FFF2-40B4-BE49-F238E27FC236}">
                <a16:creationId xmlns:a16="http://schemas.microsoft.com/office/drawing/2014/main" id="{653CA2E0-5DDE-F965-8D96-5FD574997B4F}"/>
              </a:ext>
            </a:extLst>
          </p:cNvPr>
          <p:cNvPicPr>
            <a:picLocks noChangeAspect="1"/>
          </p:cNvPicPr>
          <p:nvPr/>
        </p:nvPicPr>
        <p:blipFill>
          <a:blip r:embed="rId4"/>
          <a:stretch>
            <a:fillRect/>
          </a:stretch>
        </p:blipFill>
        <p:spPr>
          <a:xfrm>
            <a:off x="4323931" y="37214"/>
            <a:ext cx="5755058" cy="6783572"/>
          </a:xfrm>
          <a:prstGeom prst="rect">
            <a:avLst/>
          </a:prstGeom>
        </p:spPr>
      </p:pic>
    </p:spTree>
    <p:extLst>
      <p:ext uri="{BB962C8B-B14F-4D97-AF65-F5344CB8AC3E}">
        <p14:creationId xmlns:p14="http://schemas.microsoft.com/office/powerpoint/2010/main" val="59216272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Christian</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127050"/>
            <a:ext cx="11194473" cy="5316277"/>
          </a:xfrm>
        </p:spPr>
        <p:txBody>
          <a:bodyPr>
            <a:noAutofit/>
          </a:bodyPr>
          <a:lstStyle/>
          <a:p>
            <a:pPr>
              <a:spcAft>
                <a:spcPts val="900"/>
              </a:spcAft>
            </a:pPr>
            <a:r>
              <a:rPr lang="en-US" sz="3000" dirty="0"/>
              <a:t>This period is also referred to as the “Gospel Age” because the gospel is the message preached, Mark 16:15‐16. </a:t>
            </a:r>
          </a:p>
          <a:p>
            <a:pPr>
              <a:spcAft>
                <a:spcPts val="900"/>
              </a:spcAft>
            </a:pPr>
            <a:r>
              <a:rPr lang="en-US" sz="3000" dirty="0"/>
              <a:t>We call it the “Christian Period” because those who obey the gospel are called “Christians,” Acts 11:26. </a:t>
            </a:r>
          </a:p>
          <a:p>
            <a:pPr>
              <a:spcAft>
                <a:spcPts val="900"/>
              </a:spcAft>
            </a:pPr>
            <a:r>
              <a:rPr lang="en-US" sz="3000" dirty="0"/>
              <a:t>Jesus Christ is the focal point of all the Biblical history, and through Him God now speaks to us, Heb. 1:1‐2. </a:t>
            </a:r>
          </a:p>
          <a:p>
            <a:pPr>
              <a:spcAft>
                <a:spcPts val="900"/>
              </a:spcAft>
            </a:pPr>
            <a:r>
              <a:rPr lang="en-US" sz="3000" dirty="0"/>
              <a:t>During the Patriarchal and Mosaic Periods God was preparing the way for the coming of Christ. </a:t>
            </a:r>
          </a:p>
          <a:p>
            <a:pPr>
              <a:spcAft>
                <a:spcPts val="900"/>
              </a:spcAft>
            </a:pPr>
            <a:r>
              <a:rPr lang="en-US" sz="3000" dirty="0"/>
              <a:t>Many prophecies and promises pointed to salvation through Christ, and to the establishment of His kingdom, 1 Pet. 1:10‐12.</a:t>
            </a:r>
          </a:p>
        </p:txBody>
      </p:sp>
    </p:spTree>
    <p:extLst>
      <p:ext uri="{BB962C8B-B14F-4D97-AF65-F5344CB8AC3E}">
        <p14:creationId xmlns:p14="http://schemas.microsoft.com/office/powerpoint/2010/main" val="673462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Christian</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084521"/>
            <a:ext cx="11194473" cy="5358807"/>
          </a:xfrm>
        </p:spPr>
        <p:txBody>
          <a:bodyPr>
            <a:noAutofit/>
          </a:bodyPr>
          <a:lstStyle/>
          <a:p>
            <a:pPr>
              <a:spcAft>
                <a:spcPts val="1200"/>
              </a:spcAft>
            </a:pPr>
            <a:r>
              <a:rPr lang="en-US" sz="3200" dirty="0"/>
              <a:t>Central Theme Is Christ, Gal. 4:4-5; Matt. 1:21-25.</a:t>
            </a:r>
          </a:p>
          <a:p>
            <a:pPr lvl="1">
              <a:spcAft>
                <a:spcPts val="1200"/>
              </a:spcAft>
            </a:pPr>
            <a:r>
              <a:rPr lang="en-US" sz="3000" dirty="0"/>
              <a:t>The Gospels tell of the life, death, and resurrection of Christ.</a:t>
            </a:r>
          </a:p>
          <a:p>
            <a:pPr lvl="1">
              <a:spcAft>
                <a:spcPts val="1200"/>
              </a:spcAft>
            </a:pPr>
            <a:r>
              <a:rPr lang="en-US" sz="3000" dirty="0"/>
              <a:t>The book of Acts records the history of how the apostles preached the gospel and of what the early church did as they received it.</a:t>
            </a:r>
          </a:p>
          <a:p>
            <a:pPr lvl="1">
              <a:spcAft>
                <a:spcPts val="1200"/>
              </a:spcAft>
            </a:pPr>
            <a:r>
              <a:rPr lang="en-US" sz="3000" dirty="0"/>
              <a:t>The books of Romans through Revelation are letters written to churches and individual Christians exhorting them to faithfulness and guarding them against false doctrine.</a:t>
            </a:r>
          </a:p>
        </p:txBody>
      </p:sp>
    </p:spTree>
    <p:extLst>
      <p:ext uri="{BB962C8B-B14F-4D97-AF65-F5344CB8AC3E}">
        <p14:creationId xmlns:p14="http://schemas.microsoft.com/office/powerpoint/2010/main" val="3142957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308345"/>
            <a:ext cx="11194473" cy="767484"/>
          </a:xfrm>
        </p:spPr>
        <p:txBody>
          <a:bodyPr>
            <a:normAutofit/>
          </a:bodyPr>
          <a:lstStyle/>
          <a:p>
            <a:r>
              <a:rPr lang="en-US" b="1" dirty="0"/>
              <a:t>The Christian</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265274"/>
            <a:ext cx="11194473" cy="5178054"/>
          </a:xfrm>
        </p:spPr>
        <p:txBody>
          <a:bodyPr>
            <a:noAutofit/>
          </a:bodyPr>
          <a:lstStyle/>
          <a:p>
            <a:pPr>
              <a:spcAft>
                <a:spcPts val="1200"/>
              </a:spcAft>
            </a:pPr>
            <a:r>
              <a:rPr lang="en-US" sz="3600" dirty="0"/>
              <a:t>The Birth And Life Of Christ</a:t>
            </a:r>
          </a:p>
          <a:p>
            <a:pPr lvl="1">
              <a:spcAft>
                <a:spcPts val="1200"/>
              </a:spcAft>
            </a:pPr>
            <a:r>
              <a:rPr lang="en-US" sz="3200" dirty="0"/>
              <a:t>John the Baptist prepared the way, Matt. 3:1-6.</a:t>
            </a:r>
          </a:p>
          <a:p>
            <a:pPr lvl="2">
              <a:spcAft>
                <a:spcPts val="1200"/>
              </a:spcAft>
            </a:pPr>
            <a:r>
              <a:rPr lang="en-US" sz="2800" dirty="0"/>
              <a:t>The law and the prophets prophesied until John, Matt. 11:13.</a:t>
            </a:r>
          </a:p>
          <a:p>
            <a:pPr lvl="2">
              <a:spcAft>
                <a:spcPts val="1200"/>
              </a:spcAft>
            </a:pPr>
            <a:r>
              <a:rPr lang="en-US" sz="2800" dirty="0"/>
              <a:t>John bore witness that Jesus is the Son of God, John 1:29-34.</a:t>
            </a:r>
          </a:p>
          <a:p>
            <a:pPr lvl="1">
              <a:spcAft>
                <a:spcPts val="1200"/>
              </a:spcAft>
            </a:pPr>
            <a:r>
              <a:rPr lang="en-US" sz="3200" dirty="0"/>
              <a:t>His earthly ministry was in preparation for the kingdom, </a:t>
            </a:r>
            <a:br>
              <a:rPr lang="en-US" sz="3200" dirty="0"/>
            </a:br>
            <a:r>
              <a:rPr lang="en-US" sz="3200" dirty="0"/>
              <a:t>Mark 1:14-15.</a:t>
            </a:r>
          </a:p>
          <a:p>
            <a:pPr lvl="2">
              <a:spcAft>
                <a:spcPts val="1200"/>
              </a:spcAft>
            </a:pPr>
            <a:r>
              <a:rPr lang="en-US" sz="2800" dirty="0"/>
              <a:t>Jesus preached to the Jews only, Matt. 15:24</a:t>
            </a:r>
          </a:p>
          <a:p>
            <a:pPr lvl="2">
              <a:spcAft>
                <a:spcPts val="1200"/>
              </a:spcAft>
            </a:pPr>
            <a:r>
              <a:rPr lang="en-US" sz="2800" dirty="0"/>
              <a:t>During His lifetime, He sent apostles only to Jews, Matt. 10:5-7.</a:t>
            </a:r>
          </a:p>
        </p:txBody>
      </p:sp>
    </p:spTree>
    <p:extLst>
      <p:ext uri="{BB962C8B-B14F-4D97-AF65-F5344CB8AC3E}">
        <p14:creationId xmlns:p14="http://schemas.microsoft.com/office/powerpoint/2010/main" val="1960745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b="1" dirty="0"/>
              <a:t>The Christian</a:t>
            </a:r>
            <a:r>
              <a:rPr lang="en-US" dirty="0"/>
              <a:t> Dispensation</a:t>
            </a:r>
          </a:p>
        </p:txBody>
      </p:sp>
      <p:sp>
        <p:nvSpPr>
          <p:cNvPr id="9" name="Content Placeholder 8">
            <a:extLst>
              <a:ext uri="{FF2B5EF4-FFF2-40B4-BE49-F238E27FC236}">
                <a16:creationId xmlns:a16="http://schemas.microsoft.com/office/drawing/2014/main" id="{BAA9AFFD-7E6E-C0E9-92DE-CC2341578B53}"/>
              </a:ext>
            </a:extLst>
          </p:cNvPr>
          <p:cNvSpPr>
            <a:spLocks noGrp="1"/>
          </p:cNvSpPr>
          <p:nvPr>
            <p:ph idx="1"/>
          </p:nvPr>
        </p:nvSpPr>
        <p:spPr>
          <a:xfrm>
            <a:off x="498764" y="1212112"/>
            <a:ext cx="11194473" cy="5231216"/>
          </a:xfrm>
        </p:spPr>
        <p:txBody>
          <a:bodyPr>
            <a:noAutofit/>
          </a:bodyPr>
          <a:lstStyle/>
          <a:p>
            <a:pPr>
              <a:spcAft>
                <a:spcPts val="1200"/>
              </a:spcAft>
            </a:pPr>
            <a:r>
              <a:rPr lang="en-US" sz="3200" dirty="0"/>
              <a:t>The Death Of Christ</a:t>
            </a:r>
          </a:p>
          <a:p>
            <a:pPr lvl="1">
              <a:spcAft>
                <a:spcPts val="1200"/>
              </a:spcAft>
            </a:pPr>
            <a:r>
              <a:rPr lang="en-US" sz="3000" dirty="0"/>
              <a:t>The Christian Period begins with the death of Christ, for at death His will became “of force,” Heb. 9:16-17; Col. 2:14.</a:t>
            </a:r>
          </a:p>
          <a:p>
            <a:pPr lvl="1">
              <a:spcAft>
                <a:spcPts val="1200"/>
              </a:spcAft>
            </a:pPr>
            <a:r>
              <a:rPr lang="en-US" sz="3000" dirty="0"/>
              <a:t>The church was not established till after His death, Matt. 16:18.</a:t>
            </a:r>
          </a:p>
          <a:p>
            <a:pPr lvl="1">
              <a:spcAft>
                <a:spcPts val="1200"/>
              </a:spcAft>
            </a:pPr>
            <a:r>
              <a:rPr lang="en-US" sz="3000" dirty="0"/>
              <a:t>The gospel was not preached to “all the world” till then, Mark 16:15-16.</a:t>
            </a:r>
          </a:p>
        </p:txBody>
      </p:sp>
    </p:spTree>
    <p:extLst>
      <p:ext uri="{BB962C8B-B14F-4D97-AF65-F5344CB8AC3E}">
        <p14:creationId xmlns:p14="http://schemas.microsoft.com/office/powerpoint/2010/main" val="26048970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144745" y="2384350"/>
            <a:ext cx="3544753" cy="1496533"/>
          </a:xfrm>
        </p:spPr>
        <p:txBody>
          <a:bodyPr>
            <a:normAutofit/>
          </a:bodyPr>
          <a:lstStyle/>
          <a:p>
            <a:r>
              <a:rPr lang="en-US" b="1" dirty="0"/>
              <a:t>The Christian Period</a:t>
            </a:r>
            <a:endParaRPr lang="en-US" dirty="0"/>
          </a:p>
        </p:txBody>
      </p:sp>
      <p:pic>
        <p:nvPicPr>
          <p:cNvPr id="2" name="Picture 1">
            <a:extLst>
              <a:ext uri="{FF2B5EF4-FFF2-40B4-BE49-F238E27FC236}">
                <a16:creationId xmlns:a16="http://schemas.microsoft.com/office/drawing/2014/main" id="{FB19C11A-02C8-501E-2487-E79779E525AF}"/>
              </a:ext>
            </a:extLst>
          </p:cNvPr>
          <p:cNvPicPr>
            <a:picLocks noChangeAspect="1"/>
          </p:cNvPicPr>
          <p:nvPr/>
        </p:nvPicPr>
        <p:blipFill>
          <a:blip r:embed="rId4"/>
          <a:stretch>
            <a:fillRect/>
          </a:stretch>
        </p:blipFill>
        <p:spPr>
          <a:xfrm>
            <a:off x="3581404" y="104996"/>
            <a:ext cx="8454657" cy="6622815"/>
          </a:xfrm>
          <a:prstGeom prst="rect">
            <a:avLst/>
          </a:prstGeom>
        </p:spPr>
      </p:pic>
    </p:spTree>
    <p:extLst>
      <p:ext uri="{BB962C8B-B14F-4D97-AF65-F5344CB8AC3E}">
        <p14:creationId xmlns:p14="http://schemas.microsoft.com/office/powerpoint/2010/main" val="34522117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p:txBody>
          <a:bodyPr/>
          <a:lstStyle/>
          <a:p>
            <a:r>
              <a:rPr lang="en-US" dirty="0"/>
              <a:t>What About the Basics</a:t>
            </a:r>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p:txBody>
          <a:bodyPr>
            <a:normAutofit lnSpcReduction="10000"/>
          </a:bodyPr>
          <a:lstStyle/>
          <a:p>
            <a:pPr marL="0" indent="0">
              <a:spcAft>
                <a:spcPts val="1200"/>
              </a:spcAft>
              <a:buNone/>
            </a:pPr>
            <a:r>
              <a:rPr lang="en-US" sz="3600" b="1" dirty="0"/>
              <a:t>What does that mean in ...</a:t>
            </a:r>
          </a:p>
          <a:p>
            <a:pPr>
              <a:spcAft>
                <a:spcPts val="1200"/>
              </a:spcAft>
            </a:pPr>
            <a:r>
              <a:rPr lang="en-US" sz="3200" dirty="0"/>
              <a:t>Football?</a:t>
            </a:r>
          </a:p>
          <a:p>
            <a:pPr>
              <a:spcAft>
                <a:spcPts val="1200"/>
              </a:spcAft>
            </a:pPr>
            <a:r>
              <a:rPr lang="en-US" sz="3200" dirty="0"/>
              <a:t>Basketball?</a:t>
            </a:r>
          </a:p>
          <a:p>
            <a:pPr>
              <a:spcAft>
                <a:spcPts val="1200"/>
              </a:spcAft>
            </a:pPr>
            <a:r>
              <a:rPr lang="en-US" sz="3200" dirty="0"/>
              <a:t>Leading Singing?</a:t>
            </a:r>
          </a:p>
          <a:p>
            <a:pPr>
              <a:spcAft>
                <a:spcPts val="1200"/>
              </a:spcAft>
            </a:pPr>
            <a:r>
              <a:rPr lang="en-US" sz="3200" dirty="0"/>
              <a:t>Praying?</a:t>
            </a:r>
          </a:p>
          <a:p>
            <a:pPr>
              <a:spcAft>
                <a:spcPts val="1200"/>
              </a:spcAft>
            </a:pPr>
            <a:r>
              <a:rPr lang="en-US" sz="3200" dirty="0"/>
              <a:t>Evangelism?</a:t>
            </a:r>
          </a:p>
          <a:p>
            <a:pPr>
              <a:spcAft>
                <a:spcPts val="1200"/>
              </a:spcAft>
            </a:pPr>
            <a:r>
              <a:rPr lang="en-US" sz="3200" dirty="0"/>
              <a:t>How does a Christian who is charged with spreading the Word view them?</a:t>
            </a:r>
          </a:p>
        </p:txBody>
      </p:sp>
    </p:spTree>
    <p:extLst>
      <p:ext uri="{BB962C8B-B14F-4D97-AF65-F5344CB8AC3E}">
        <p14:creationId xmlns:p14="http://schemas.microsoft.com/office/powerpoint/2010/main" val="33632262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1FAC8710-0CAD-02C1-88DA-DE03BF6E9C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7"/>
          <a:stretch/>
        </p:blipFill>
        <p:spPr bwMode="auto">
          <a:xfrm>
            <a:off x="497018" y="126998"/>
            <a:ext cx="11197964" cy="660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0272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918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p:txBody>
          <a:bodyPr>
            <a:normAutofit/>
          </a:bodyPr>
          <a:lstStyle/>
          <a:p>
            <a:r>
              <a:rPr lang="en-US" sz="4400" dirty="0"/>
              <a:t>How Can We Understand the Bible?</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p:txBody>
          <a:bodyPr>
            <a:normAutofit/>
          </a:bodyPr>
          <a:lstStyle/>
          <a:p>
            <a:pPr>
              <a:spcAft>
                <a:spcPts val="1800"/>
              </a:spcAft>
            </a:pPr>
            <a:r>
              <a:rPr lang="en-US" sz="3600" dirty="0"/>
              <a:t>We need an approach</a:t>
            </a:r>
          </a:p>
          <a:p>
            <a:pPr>
              <a:spcAft>
                <a:spcPts val="1800"/>
              </a:spcAft>
            </a:pPr>
            <a:r>
              <a:rPr lang="en-US" sz="3600" dirty="0"/>
              <a:t>We must understand how it is organized</a:t>
            </a:r>
          </a:p>
          <a:p>
            <a:pPr>
              <a:spcAft>
                <a:spcPts val="1800"/>
              </a:spcAft>
            </a:pPr>
            <a:r>
              <a:rPr lang="en-US" sz="3600" dirty="0"/>
              <a:t>We must understand when and how it was written</a:t>
            </a:r>
          </a:p>
          <a:p>
            <a:pPr>
              <a:spcAft>
                <a:spcPts val="1800"/>
              </a:spcAft>
            </a:pPr>
            <a:r>
              <a:rPr lang="en-US" sz="3600" dirty="0"/>
              <a:t>We must understand which parts of the Bible apply to us </a:t>
            </a:r>
          </a:p>
        </p:txBody>
      </p:sp>
    </p:spTree>
    <p:extLst>
      <p:ext uri="{BB962C8B-B14F-4D97-AF65-F5344CB8AC3E}">
        <p14:creationId xmlns:p14="http://schemas.microsoft.com/office/powerpoint/2010/main" val="2594036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p:txBody>
          <a:bodyPr>
            <a:normAutofit/>
          </a:bodyPr>
          <a:lstStyle/>
          <a:p>
            <a:r>
              <a:rPr lang="en-US" sz="4400" dirty="0"/>
              <a:t>How Can We Understand the Bible?</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p:txBody>
          <a:bodyPr>
            <a:normAutofit/>
          </a:bodyPr>
          <a:lstStyle/>
          <a:p>
            <a:pPr marL="0" indent="0">
              <a:spcAft>
                <a:spcPts val="1200"/>
              </a:spcAft>
              <a:buNone/>
            </a:pPr>
            <a:r>
              <a:rPr lang="en-US" sz="3200" dirty="0"/>
              <a:t>What do we mean by an approach?</a:t>
            </a:r>
          </a:p>
          <a:p>
            <a:pPr>
              <a:spcAft>
                <a:spcPts val="1200"/>
              </a:spcAft>
            </a:pPr>
            <a:r>
              <a:rPr lang="en-US" sz="3200" dirty="0"/>
              <a:t>Do we just open it randomly and start reading</a:t>
            </a:r>
          </a:p>
          <a:p>
            <a:pPr>
              <a:spcAft>
                <a:spcPts val="1200"/>
              </a:spcAft>
            </a:pPr>
            <a:r>
              <a:rPr lang="en-US" sz="3200" dirty="0"/>
              <a:t>The Bible should be treated and studied like any other book</a:t>
            </a:r>
          </a:p>
          <a:p>
            <a:pPr>
              <a:spcAft>
                <a:spcPts val="1200"/>
              </a:spcAft>
            </a:pPr>
            <a:r>
              <a:rPr lang="en-US" sz="3200" dirty="0"/>
              <a:t>It requires effort, Tim 2:15 (Study to show thyself approved ...)</a:t>
            </a:r>
          </a:p>
          <a:p>
            <a:pPr>
              <a:spcAft>
                <a:spcPts val="1200"/>
              </a:spcAft>
            </a:pPr>
            <a:r>
              <a:rPr lang="en-US" sz="3200" dirty="0"/>
              <a:t>If we study, we can understand what God has intended</a:t>
            </a:r>
            <a:br>
              <a:rPr lang="en-US" sz="3200" dirty="0"/>
            </a:br>
            <a:r>
              <a:rPr lang="en-US" sz="3200" dirty="0"/>
              <a:t>(but remember Deut. 29:29) </a:t>
            </a:r>
          </a:p>
          <a:p>
            <a:pPr>
              <a:spcAft>
                <a:spcPts val="1200"/>
              </a:spcAft>
            </a:pPr>
            <a:r>
              <a:rPr lang="en-US" sz="3200" dirty="0"/>
              <a:t>Being committed to live for God with faith results in understanding and acceptance</a:t>
            </a:r>
          </a:p>
        </p:txBody>
      </p:sp>
    </p:spTree>
    <p:extLst>
      <p:ext uri="{BB962C8B-B14F-4D97-AF65-F5344CB8AC3E}">
        <p14:creationId xmlns:p14="http://schemas.microsoft.com/office/powerpoint/2010/main" val="39673297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sz="4400" dirty="0"/>
              <a:t>By Leon Mauldin ...</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073888"/>
            <a:ext cx="11194473" cy="5621006"/>
          </a:xfrm>
        </p:spPr>
        <p:txBody>
          <a:bodyPr>
            <a:normAutofit lnSpcReduction="10000"/>
          </a:bodyPr>
          <a:lstStyle/>
          <a:p>
            <a:pPr marL="0" indent="0">
              <a:spcAft>
                <a:spcPts val="600"/>
              </a:spcAft>
              <a:buNone/>
            </a:pPr>
            <a:r>
              <a:rPr lang="en-US" sz="3600" b="1" dirty="0"/>
              <a:t>Before creation, before time began, God had a plan.  He planned to create this universe, and the earth to be inhabited by man (Isaiah 45:18).  Also, He designed a plan by which man could be saved; that plan was the redemption that would be in His Son Christ Jesus.  Though all have sinned, and the wages of sin is death (separation from God), the sinless Son of God would die on the cross as a sacrifice for all of us.  Although God’s plan for salvation in Christ was complete, much time would pass after the creation before Jesus would come to this earth.</a:t>
            </a:r>
            <a:endParaRPr lang="en-US" dirty="0"/>
          </a:p>
          <a:p>
            <a:pPr>
              <a:spcAft>
                <a:spcPts val="600"/>
              </a:spcAft>
            </a:pPr>
            <a:endParaRPr lang="en-US" dirty="0"/>
          </a:p>
        </p:txBody>
      </p:sp>
      <p:cxnSp>
        <p:nvCxnSpPr>
          <p:cNvPr id="3" name="Straight Connector 2">
            <a:extLst>
              <a:ext uri="{FF2B5EF4-FFF2-40B4-BE49-F238E27FC236}">
                <a16:creationId xmlns:a16="http://schemas.microsoft.com/office/drawing/2014/main" id="{B2E89F77-0F9C-ED85-EEC0-44B28A19E03D}"/>
              </a:ext>
            </a:extLst>
          </p:cNvPr>
          <p:cNvCxnSpPr/>
          <p:nvPr/>
        </p:nvCxnSpPr>
        <p:spPr>
          <a:xfrm>
            <a:off x="7421525" y="1605517"/>
            <a:ext cx="30175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E1063E-2A4B-2386-9DEB-2F6A87253E5F}"/>
              </a:ext>
            </a:extLst>
          </p:cNvPr>
          <p:cNvCxnSpPr/>
          <p:nvPr/>
        </p:nvCxnSpPr>
        <p:spPr>
          <a:xfrm>
            <a:off x="6340548" y="3065721"/>
            <a:ext cx="3383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5CA002-14F2-34D3-4E0B-C9F02516CB54}"/>
              </a:ext>
            </a:extLst>
          </p:cNvPr>
          <p:cNvCxnSpPr/>
          <p:nvPr/>
        </p:nvCxnSpPr>
        <p:spPr>
          <a:xfrm>
            <a:off x="602511" y="3579627"/>
            <a:ext cx="93268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87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sz="4400" dirty="0"/>
              <a:t>By Leon Mauldin ...</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930589"/>
            <a:ext cx="11194473" cy="5764305"/>
          </a:xfrm>
        </p:spPr>
        <p:txBody>
          <a:bodyPr>
            <a:normAutofit fontScale="92500" lnSpcReduction="20000"/>
          </a:bodyPr>
          <a:lstStyle/>
          <a:p>
            <a:pPr marL="0" indent="0">
              <a:spcAft>
                <a:spcPts val="600"/>
              </a:spcAft>
              <a:buNone/>
            </a:pPr>
            <a:r>
              <a:rPr lang="en-US" sz="3600" b="1" dirty="0"/>
              <a:t>	…Enough time was required for God to prepare man for the coming of His Son.  Time was needed to teach that sin is not to be treated lightly, that it is ugly, destructive, and costly.  This was seen in the continual shedding of blood of the animal sacrifices … Time was required to develop a nation, and a lineage, through which Jesus would be born…  </a:t>
            </a:r>
          </a:p>
          <a:p>
            <a:pPr marL="0" indent="0">
              <a:spcAft>
                <a:spcPts val="600"/>
              </a:spcAft>
              <a:buNone/>
            </a:pPr>
            <a:endParaRPr lang="en-US" sz="3600" b="1" dirty="0"/>
          </a:p>
          <a:p>
            <a:pPr marL="0" indent="0">
              <a:spcAft>
                <a:spcPts val="600"/>
              </a:spcAft>
              <a:buNone/>
            </a:pPr>
            <a:r>
              <a:rPr lang="en-US" sz="3600" b="1" dirty="0"/>
              <a:t>	As you study each book of the Old Testament, keep in mind that God never lost sight of His purpose.  If you are studying the patriarchs (Abraham, Isaac, Jacob, Joseph), these are not merely interesting stories; throughout this period God was looking ahead to the coming of His Son.  These men are in the Bible because they had an important role in God’s plan.</a:t>
            </a:r>
          </a:p>
          <a:p>
            <a:pPr marL="0" indent="0">
              <a:spcAft>
                <a:spcPts val="600"/>
              </a:spcAft>
              <a:buNone/>
            </a:pPr>
            <a:endParaRPr lang="en-US" sz="3600" b="1" dirty="0"/>
          </a:p>
          <a:p>
            <a:pPr>
              <a:spcAft>
                <a:spcPts val="600"/>
              </a:spcAft>
            </a:pPr>
            <a:endParaRPr lang="en-US" dirty="0"/>
          </a:p>
        </p:txBody>
      </p:sp>
      <p:cxnSp>
        <p:nvCxnSpPr>
          <p:cNvPr id="3" name="Straight Connector 2">
            <a:extLst>
              <a:ext uri="{FF2B5EF4-FFF2-40B4-BE49-F238E27FC236}">
                <a16:creationId xmlns:a16="http://schemas.microsoft.com/office/drawing/2014/main" id="{B2E89F77-0F9C-ED85-EEC0-44B28A19E03D}"/>
              </a:ext>
            </a:extLst>
          </p:cNvPr>
          <p:cNvCxnSpPr/>
          <p:nvPr/>
        </p:nvCxnSpPr>
        <p:spPr>
          <a:xfrm>
            <a:off x="7049385" y="1350330"/>
            <a:ext cx="356616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E1063E-2A4B-2386-9DEB-2F6A87253E5F}"/>
              </a:ext>
            </a:extLst>
          </p:cNvPr>
          <p:cNvCxnSpPr/>
          <p:nvPr/>
        </p:nvCxnSpPr>
        <p:spPr>
          <a:xfrm>
            <a:off x="2712720" y="2991288"/>
            <a:ext cx="66751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5CA002-14F2-34D3-4E0B-C9F02516CB54}"/>
              </a:ext>
            </a:extLst>
          </p:cNvPr>
          <p:cNvCxnSpPr/>
          <p:nvPr/>
        </p:nvCxnSpPr>
        <p:spPr>
          <a:xfrm>
            <a:off x="2048547" y="3420132"/>
            <a:ext cx="64922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3773959-9043-0F32-CF97-5A2FAFA0F99E}"/>
              </a:ext>
            </a:extLst>
          </p:cNvPr>
          <p:cNvCxnSpPr/>
          <p:nvPr/>
        </p:nvCxnSpPr>
        <p:spPr>
          <a:xfrm>
            <a:off x="573195" y="6368894"/>
            <a:ext cx="103327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DDE080-CABD-0CB8-D6B4-1563327AD1DA}"/>
              </a:ext>
            </a:extLst>
          </p:cNvPr>
          <p:cNvCxnSpPr/>
          <p:nvPr/>
        </p:nvCxnSpPr>
        <p:spPr>
          <a:xfrm>
            <a:off x="8474604" y="5936506"/>
            <a:ext cx="30175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12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rot="16200000">
            <a:off x="-1832310" y="2827758"/>
            <a:ext cx="5668159" cy="1186232"/>
          </a:xfrm>
        </p:spPr>
        <p:txBody>
          <a:bodyPr>
            <a:normAutofit fontScale="90000"/>
          </a:bodyPr>
          <a:lstStyle/>
          <a:p>
            <a:pPr algn="ctr"/>
            <a:r>
              <a:rPr lang="en-US" sz="3600" dirty="0"/>
              <a:t>3 Minute Study by Tim Smelser</a:t>
            </a:r>
            <a:br>
              <a:rPr lang="en-US" sz="3600" dirty="0"/>
            </a:br>
            <a:r>
              <a:rPr lang="en-US" sz="3600" dirty="0">
                <a:solidFill>
                  <a:srgbClr val="FF4B33"/>
                </a:solidFill>
                <a:latin typeface="Georgia" panose="02040502050405020303" pitchFamily="18" charset="0"/>
                <a:hlinkClick r:id="rId5">
                  <a:extLst>
                    <a:ext uri="{A12FA001-AC4F-418D-AE19-62706E023703}">
                      <ahyp:hlinkClr xmlns:ahyp="http://schemas.microsoft.com/office/drawing/2018/hyperlinkcolor" val="tx"/>
                    </a:ext>
                  </a:extLst>
                </a:hlinkClick>
              </a:rPr>
              <a:t>THE BIBLE TIMELINE</a:t>
            </a:r>
            <a:endParaRPr lang="en-US" sz="3600" dirty="0"/>
          </a:p>
        </p:txBody>
      </p:sp>
      <p:pic>
        <p:nvPicPr>
          <p:cNvPr id="7" name="Picture 1">
            <a:hlinkClick r:id="rId5"/>
            <a:extLst>
              <a:ext uri="{FF2B5EF4-FFF2-40B4-BE49-F238E27FC236}">
                <a16:creationId xmlns:a16="http://schemas.microsoft.com/office/drawing/2014/main" id="{4EE5F452-0C08-FDFE-73DA-A24969E42E1B}"/>
              </a:ext>
            </a:extLst>
          </p:cNvPr>
          <p:cNvPicPr>
            <a:picLocks noChangeAspect="1"/>
          </p:cNvPicPr>
          <p:nvPr/>
        </p:nvPicPr>
        <p:blipFill rotWithShape="1">
          <a:blip r:embed="rId6">
            <a:extLst>
              <a:ext uri="{28A0092B-C50C-407E-A947-70E740481C1C}">
                <a14:useLocalDpi xmlns:a14="http://schemas.microsoft.com/office/drawing/2010/main" val="0"/>
              </a:ext>
            </a:extLst>
          </a:blip>
          <a:srcRect l="12566" t="11281" r="12517"/>
          <a:stretch/>
        </p:blipFill>
        <p:spPr bwMode="auto">
          <a:xfrm>
            <a:off x="2020194" y="72428"/>
            <a:ext cx="10053859" cy="669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2824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63105"/>
            <a:ext cx="11194473" cy="767484"/>
          </a:xfrm>
        </p:spPr>
        <p:txBody>
          <a:bodyPr>
            <a:normAutofit/>
          </a:bodyPr>
          <a:lstStyle/>
          <a:p>
            <a:r>
              <a:rPr lang="en-US" sz="4400" dirty="0"/>
              <a:t>Where </a:t>
            </a:r>
            <a:r>
              <a:rPr lang="en-US" dirty="0"/>
              <a:t>Do We Start?</a:t>
            </a:r>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073888"/>
            <a:ext cx="11194473" cy="5621006"/>
          </a:xfrm>
        </p:spPr>
        <p:txBody>
          <a:bodyPr>
            <a:normAutofit/>
          </a:bodyPr>
          <a:lstStyle/>
          <a:p>
            <a:pPr marL="0" indent="0">
              <a:spcAft>
                <a:spcPts val="600"/>
              </a:spcAft>
              <a:buNone/>
            </a:pPr>
            <a:r>
              <a:rPr lang="en-US" sz="3600" b="1" dirty="0"/>
              <a:t>Understand How the Bible is Organized </a:t>
            </a:r>
          </a:p>
          <a:p>
            <a:pPr marL="0" indent="0">
              <a:lnSpc>
                <a:spcPct val="110000"/>
              </a:lnSpc>
              <a:spcAft>
                <a:spcPts val="600"/>
              </a:spcAft>
              <a:buNone/>
            </a:pPr>
            <a:r>
              <a:rPr lang="en-US" sz="3200" b="1" dirty="0"/>
              <a:t>It is divided into two sections ...</a:t>
            </a:r>
          </a:p>
          <a:p>
            <a:pPr>
              <a:lnSpc>
                <a:spcPct val="110000"/>
              </a:lnSpc>
              <a:spcAft>
                <a:spcPts val="600"/>
              </a:spcAft>
            </a:pPr>
            <a:r>
              <a:rPr lang="en-US" sz="3000" dirty="0"/>
              <a:t>The </a:t>
            </a:r>
            <a:r>
              <a:rPr lang="en-US" sz="3000" b="1" u="sng" dirty="0"/>
              <a:t>Old Testament </a:t>
            </a:r>
            <a:r>
              <a:rPr lang="en-US" sz="3000" dirty="0"/>
              <a:t>contains 39 books originally written in Hebrew by about 32 men over a period dating from about 1500 B.C. to 400 B.C. This part of the Bible tells of man’s earliest existence and of God’s first covenants with man.</a:t>
            </a:r>
          </a:p>
          <a:p>
            <a:pPr>
              <a:lnSpc>
                <a:spcPct val="110000"/>
              </a:lnSpc>
              <a:spcAft>
                <a:spcPts val="600"/>
              </a:spcAft>
            </a:pPr>
            <a:r>
              <a:rPr lang="en-US" sz="3000" dirty="0"/>
              <a:t>The </a:t>
            </a:r>
            <a:r>
              <a:rPr lang="en-US" sz="3000" b="1" u="sng" dirty="0"/>
              <a:t>New Testament </a:t>
            </a:r>
            <a:r>
              <a:rPr lang="en-US" sz="3000" dirty="0"/>
              <a:t>contains 27 books originally written in Greek by 8 men over a period dating from about 52 A.D. to 97 A.D. This is the record of God’s covenant for man today. It is called “new” for the first covenant was set aside when this was given (Heb. 7:18; Heb. 8:13).</a:t>
            </a:r>
          </a:p>
          <a:p>
            <a:pPr marL="0" indent="0">
              <a:spcAft>
                <a:spcPts val="600"/>
              </a:spcAft>
              <a:buNone/>
            </a:pPr>
            <a:endParaRPr lang="en-US" dirty="0"/>
          </a:p>
          <a:p>
            <a:pPr>
              <a:spcAft>
                <a:spcPts val="600"/>
              </a:spcAft>
            </a:pPr>
            <a:endParaRPr lang="en-US" dirty="0"/>
          </a:p>
        </p:txBody>
      </p:sp>
    </p:spTree>
    <p:extLst>
      <p:ext uri="{BB962C8B-B14F-4D97-AF65-F5344CB8AC3E}">
        <p14:creationId xmlns:p14="http://schemas.microsoft.com/office/powerpoint/2010/main" val="30766954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1740</Words>
  <Application>Microsoft Macintosh PowerPoint</Application>
  <PresentationFormat>Widescreen</PresentationFormat>
  <Paragraphs>112</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Roswell church of Christ</vt:lpstr>
      <vt:lpstr>PowerPoint Presentation</vt:lpstr>
      <vt:lpstr>What About the Basics</vt:lpstr>
      <vt:lpstr>How Can We Understand the Bible?</vt:lpstr>
      <vt:lpstr>How Can We Understand the Bible?</vt:lpstr>
      <vt:lpstr>By Leon Mauldin ...</vt:lpstr>
      <vt:lpstr>By Leon Mauldin ...</vt:lpstr>
      <vt:lpstr>3 Minute Study by Tim Smelser THE BIBLE TIMELINE</vt:lpstr>
      <vt:lpstr>Where Do We Start?</vt:lpstr>
      <vt:lpstr>The Old Testament Books</vt:lpstr>
      <vt:lpstr>The Old Testament Books</vt:lpstr>
      <vt:lpstr>The Bible Is Inspired of God</vt:lpstr>
      <vt:lpstr>The Three Dispensations</vt:lpstr>
      <vt:lpstr>The Three  Dispensations</vt:lpstr>
      <vt:lpstr>The Patriarchal Dispensation</vt:lpstr>
      <vt:lpstr>The Patriarchal Dispensation</vt:lpstr>
      <vt:lpstr>The Patriarchal Dispensation</vt:lpstr>
      <vt:lpstr>The Patriarchal Dispensation</vt:lpstr>
      <vt:lpstr>PowerPoint Presentation</vt:lpstr>
      <vt:lpstr>PowerPoint Presentation</vt:lpstr>
      <vt:lpstr>The Law of Moses</vt:lpstr>
      <vt:lpstr>The Law of Moses</vt:lpstr>
      <vt:lpstr>The Mosaic Dispensation</vt:lpstr>
      <vt:lpstr>The Mosaic Dispensation</vt:lpstr>
      <vt:lpstr>The Christian Dispensation</vt:lpstr>
      <vt:lpstr>The Christian Dispensation</vt:lpstr>
      <vt:lpstr>The Christian Dispensation</vt:lpstr>
      <vt:lpstr>The Christian Dispensation</vt:lpstr>
      <vt:lpstr>The Christian Period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Basics and Evangelism</dc:title>
  <dc:subject/>
  <dc:creator>Steve Green</dc:creator>
  <cp:keywords/>
  <dc:description/>
  <cp:lastModifiedBy>Steve Green</cp:lastModifiedBy>
  <cp:revision>46</cp:revision>
  <dcterms:created xsi:type="dcterms:W3CDTF">2024-04-05T17:20:09Z</dcterms:created>
  <dcterms:modified xsi:type="dcterms:W3CDTF">2024-04-07T11:35:07Z</dcterms:modified>
  <cp:category/>
</cp:coreProperties>
</file>