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8"/>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A87E-5749-B86A-C335-5A23378852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FF6688-4F5C-AAB7-FEF8-73473D76C0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91E2F2-6EC2-22EF-6B8E-647CF89C51A6}"/>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5" name="Footer Placeholder 4">
            <a:extLst>
              <a:ext uri="{FF2B5EF4-FFF2-40B4-BE49-F238E27FC236}">
                <a16:creationId xmlns:a16="http://schemas.microsoft.com/office/drawing/2014/main" id="{1BE9EB1D-F39D-1A29-F225-750992852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086B8-1DBF-612A-FB2A-9816F408C022}"/>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429479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5D6B-3A64-0C72-4814-CABBBAE8EA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428F9C-805E-3F82-328B-7D4FB12AD7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26697-C055-C72F-F0A4-59BD47165063}"/>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5" name="Footer Placeholder 4">
            <a:extLst>
              <a:ext uri="{FF2B5EF4-FFF2-40B4-BE49-F238E27FC236}">
                <a16:creationId xmlns:a16="http://schemas.microsoft.com/office/drawing/2014/main" id="{FE3A04CB-0381-1E9B-9017-D5E10D6A7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FB17F-F4FD-BDEF-7BAB-566BB8BAFD18}"/>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21166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F91A4-A1CE-6F13-1152-30D56FD3FF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19DD52-59D2-B646-82AA-A4CB46CFCC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1ECE4-3024-3630-CFA0-7B5799684300}"/>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5" name="Footer Placeholder 4">
            <a:extLst>
              <a:ext uri="{FF2B5EF4-FFF2-40B4-BE49-F238E27FC236}">
                <a16:creationId xmlns:a16="http://schemas.microsoft.com/office/drawing/2014/main" id="{FE3A5B2F-6661-981F-E54D-F26F36635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2EB37-6B18-2AA3-7FA1-001F1DED14C4}"/>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390538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5F55-78F3-8DCD-AF6C-C1E956C9BA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C63ED4-070B-B2C5-9A5E-BD3FEF2A7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88B83-7ADF-EC5C-7C00-152127722D9A}"/>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5" name="Footer Placeholder 4">
            <a:extLst>
              <a:ext uri="{FF2B5EF4-FFF2-40B4-BE49-F238E27FC236}">
                <a16:creationId xmlns:a16="http://schemas.microsoft.com/office/drawing/2014/main" id="{EBEDB3F3-1349-6BC0-5868-93D61B220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5764D-ADB2-6D91-D8AE-8FFBF93D6061}"/>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157302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88E0-ADE6-E643-5B31-29E71E56B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76421-01DD-B45A-E8BA-92ACAC0646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2DC47-CBAD-B9F0-996D-90526161B4FD}"/>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5" name="Footer Placeholder 4">
            <a:extLst>
              <a:ext uri="{FF2B5EF4-FFF2-40B4-BE49-F238E27FC236}">
                <a16:creationId xmlns:a16="http://schemas.microsoft.com/office/drawing/2014/main" id="{7EB439D6-7710-EF9A-014C-F148930E6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FDFAE-0800-B049-A355-16FEB15008B8}"/>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324519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CBEA-6441-6336-2CF7-3E004D438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DAB48-2E1D-DCE7-2207-58859521D0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F55D4F-BAE2-0FDF-85B2-344AE54110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3EC6C-950E-D92B-EF10-F9BD38132EFA}"/>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6" name="Footer Placeholder 5">
            <a:extLst>
              <a:ext uri="{FF2B5EF4-FFF2-40B4-BE49-F238E27FC236}">
                <a16:creationId xmlns:a16="http://schemas.microsoft.com/office/drawing/2014/main" id="{DE714802-2947-2BA5-43E5-3E92D28C6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9BD9B-4E92-E9DA-57EB-5160654129A4}"/>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211253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70ED-3333-8AF2-4A0B-D7BF8A831B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F4020-87D1-F1D0-084F-5AFA40F99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7B0124-A2D8-5F81-5832-53A280C5F5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640BF8-F951-ECD3-FD10-9B10BD3AEE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0ED996-DB7F-265F-7EBD-17AE944C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75AF5E-0001-2503-584D-9A7C720D5BE7}"/>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8" name="Footer Placeholder 7">
            <a:extLst>
              <a:ext uri="{FF2B5EF4-FFF2-40B4-BE49-F238E27FC236}">
                <a16:creationId xmlns:a16="http://schemas.microsoft.com/office/drawing/2014/main" id="{8973904F-FE5C-30C0-25BB-F0418CE515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763BFE-DAAB-1F29-A395-E147426363EA}"/>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207034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55EF-EB9B-B0A4-1728-2A72E54CF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ED8DED-DB84-C0B5-E5B7-B30D07C1DF4C}"/>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4" name="Footer Placeholder 3">
            <a:extLst>
              <a:ext uri="{FF2B5EF4-FFF2-40B4-BE49-F238E27FC236}">
                <a16:creationId xmlns:a16="http://schemas.microsoft.com/office/drawing/2014/main" id="{C6CED703-67D3-C046-CA81-65824E7191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944F6-68DD-66FA-C501-4DAB9B6E8408}"/>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358676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1FD3D-8D88-E095-091C-D1B139F6CE93}"/>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3" name="Footer Placeholder 2">
            <a:extLst>
              <a:ext uri="{FF2B5EF4-FFF2-40B4-BE49-F238E27FC236}">
                <a16:creationId xmlns:a16="http://schemas.microsoft.com/office/drawing/2014/main" id="{190C5AA6-7316-E770-28FD-454F01918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1B0CF1-7F4C-7644-66B4-C7AB16A2AF34}"/>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365828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5DF6-2FFB-0263-A7A6-7208CA378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3071A0-3D2B-108B-7421-D7B9646AB8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F85ED-F1F8-C773-47CB-AC0D051FF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44C47-E38C-85C6-170F-6D0F50623B67}"/>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6" name="Footer Placeholder 5">
            <a:extLst>
              <a:ext uri="{FF2B5EF4-FFF2-40B4-BE49-F238E27FC236}">
                <a16:creationId xmlns:a16="http://schemas.microsoft.com/office/drawing/2014/main" id="{535223D4-4E02-AC57-A9B5-9BEA0C88E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87D59-7F7A-ACD1-B2C7-314019B2DD37}"/>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285988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0CA2-4959-5940-EF47-E3C099ABB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B09C30-67A7-108B-F099-AE4A0AFE8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D50FDD-CF95-F922-A14B-9C9A0E9CE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215F9-3BA7-63BC-976B-1F721A78B784}"/>
              </a:ext>
            </a:extLst>
          </p:cNvPr>
          <p:cNvSpPr>
            <a:spLocks noGrp="1"/>
          </p:cNvSpPr>
          <p:nvPr>
            <p:ph type="dt" sz="half" idx="10"/>
          </p:nvPr>
        </p:nvSpPr>
        <p:spPr/>
        <p:txBody>
          <a:bodyPr/>
          <a:lstStyle/>
          <a:p>
            <a:fld id="{0E255392-9C8F-1949-A96D-8C35F9FE32D6}" type="datetimeFigureOut">
              <a:rPr lang="en-US" smtClean="0"/>
              <a:t>4/13/24</a:t>
            </a:fld>
            <a:endParaRPr lang="en-US"/>
          </a:p>
        </p:txBody>
      </p:sp>
      <p:sp>
        <p:nvSpPr>
          <p:cNvPr id="6" name="Footer Placeholder 5">
            <a:extLst>
              <a:ext uri="{FF2B5EF4-FFF2-40B4-BE49-F238E27FC236}">
                <a16:creationId xmlns:a16="http://schemas.microsoft.com/office/drawing/2014/main" id="{EC21A86E-49FD-0A79-B976-BA2C3DB8D2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6C9C7-9EE6-1EB5-0696-BACDB2A0F93B}"/>
              </a:ext>
            </a:extLst>
          </p:cNvPr>
          <p:cNvSpPr>
            <a:spLocks noGrp="1"/>
          </p:cNvSpPr>
          <p:nvPr>
            <p:ph type="sldNum" sz="quarter" idx="12"/>
          </p:nvPr>
        </p:nvSpPr>
        <p:spPr/>
        <p:txBody>
          <a:bodyPr/>
          <a:lstStyle/>
          <a:p>
            <a:fld id="{3167E0E2-4E39-684C-9FB4-8EC31A216C32}" type="slidenum">
              <a:rPr lang="en-US" smtClean="0"/>
              <a:t>‹#›</a:t>
            </a:fld>
            <a:endParaRPr lang="en-US"/>
          </a:p>
        </p:txBody>
      </p:sp>
    </p:spTree>
    <p:extLst>
      <p:ext uri="{BB962C8B-B14F-4D97-AF65-F5344CB8AC3E}">
        <p14:creationId xmlns:p14="http://schemas.microsoft.com/office/powerpoint/2010/main" val="301462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FC8294-7B2A-216C-F826-864CF0D6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9652C-54BA-AA06-683E-9E96FF4F8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20785-0DB5-7760-E6E7-41F7EF665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55392-9C8F-1949-A96D-8C35F9FE32D6}" type="datetimeFigureOut">
              <a:rPr lang="en-US" smtClean="0"/>
              <a:t>4/13/24</a:t>
            </a:fld>
            <a:endParaRPr lang="en-US"/>
          </a:p>
        </p:txBody>
      </p:sp>
      <p:sp>
        <p:nvSpPr>
          <p:cNvPr id="5" name="Footer Placeholder 4">
            <a:extLst>
              <a:ext uri="{FF2B5EF4-FFF2-40B4-BE49-F238E27FC236}">
                <a16:creationId xmlns:a16="http://schemas.microsoft.com/office/drawing/2014/main" id="{15036CA1-68A6-A625-FB63-0F92A9710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9D4926-68A6-E82F-5148-FB107F357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7E0E2-4E39-684C-9FB4-8EC31A216C32}" type="slidenum">
              <a:rPr lang="en-US" smtClean="0"/>
              <a:t>‹#›</a:t>
            </a:fld>
            <a:endParaRPr lang="en-US"/>
          </a:p>
        </p:txBody>
      </p:sp>
    </p:spTree>
    <p:extLst>
      <p:ext uri="{BB962C8B-B14F-4D97-AF65-F5344CB8AC3E}">
        <p14:creationId xmlns:p14="http://schemas.microsoft.com/office/powerpoint/2010/main" val="247231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26D98-F417-4140-9511-492834EABC2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071607C-A0EC-5CF7-3ADE-9F65326D477E}"/>
              </a:ext>
            </a:extLst>
          </p:cNvPr>
          <p:cNvSpPr txBox="1"/>
          <p:nvPr/>
        </p:nvSpPr>
        <p:spPr>
          <a:xfrm>
            <a:off x="5826163" y="2568809"/>
            <a:ext cx="6049127" cy="1384995"/>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“Iron sharpens iron, So one man sharpens another.”</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Proverbs 27:17</a:t>
            </a:r>
          </a:p>
        </p:txBody>
      </p:sp>
      <p:sp>
        <p:nvSpPr>
          <p:cNvPr id="4" name="TextBox 3">
            <a:extLst>
              <a:ext uri="{FF2B5EF4-FFF2-40B4-BE49-F238E27FC236}">
                <a16:creationId xmlns:a16="http://schemas.microsoft.com/office/drawing/2014/main" id="{5BD4CF8F-A5DE-6B02-7489-154A0F68DC3E}"/>
              </a:ext>
            </a:extLst>
          </p:cNvPr>
          <p:cNvSpPr txBox="1"/>
          <p:nvPr/>
        </p:nvSpPr>
        <p:spPr>
          <a:xfrm>
            <a:off x="5826163" y="2746259"/>
            <a:ext cx="6049127" cy="1815882"/>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“No soldier gets entangled in civilian pursuits, since his aim is to please the one who enlisted him.”</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2 Timothy 2:4</a:t>
            </a:r>
          </a:p>
        </p:txBody>
      </p:sp>
      <p:sp>
        <p:nvSpPr>
          <p:cNvPr id="5" name="TextBox 4">
            <a:extLst>
              <a:ext uri="{FF2B5EF4-FFF2-40B4-BE49-F238E27FC236}">
                <a16:creationId xmlns:a16="http://schemas.microsoft.com/office/drawing/2014/main" id="{1BDA5B1A-FE9D-5D74-A115-2D6A344D1BB1}"/>
              </a:ext>
            </a:extLst>
          </p:cNvPr>
          <p:cNvSpPr txBox="1"/>
          <p:nvPr/>
        </p:nvSpPr>
        <p:spPr>
          <a:xfrm>
            <a:off x="5826163" y="2791171"/>
            <a:ext cx="6049127" cy="1815882"/>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“But grow in the grace and knowledge of our Lord and Savior Jesus Christ.”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2 Peter 3:18</a:t>
            </a:r>
          </a:p>
        </p:txBody>
      </p:sp>
      <p:sp>
        <p:nvSpPr>
          <p:cNvPr id="6" name="TextBox 5">
            <a:extLst>
              <a:ext uri="{FF2B5EF4-FFF2-40B4-BE49-F238E27FC236}">
                <a16:creationId xmlns:a16="http://schemas.microsoft.com/office/drawing/2014/main" id="{F7CF10E5-3871-DDD0-481A-31F15D9E19FD}"/>
              </a:ext>
            </a:extLst>
          </p:cNvPr>
          <p:cNvSpPr txBox="1"/>
          <p:nvPr/>
        </p:nvSpPr>
        <p:spPr>
          <a:xfrm>
            <a:off x="5826165" y="2537734"/>
            <a:ext cx="6049127" cy="2246769"/>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“And we urge you, brothers, admonish the idle, encourage the fainthearted, help the weak, be patient with them all.”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1 Thessalonians 5:14</a:t>
            </a:r>
          </a:p>
        </p:txBody>
      </p:sp>
      <p:sp>
        <p:nvSpPr>
          <p:cNvPr id="7" name="TextBox 6">
            <a:extLst>
              <a:ext uri="{FF2B5EF4-FFF2-40B4-BE49-F238E27FC236}">
                <a16:creationId xmlns:a16="http://schemas.microsoft.com/office/drawing/2014/main" id="{3F0ADE4E-477B-86BF-FAAA-332D559C0708}"/>
              </a:ext>
            </a:extLst>
          </p:cNvPr>
          <p:cNvSpPr txBox="1"/>
          <p:nvPr/>
        </p:nvSpPr>
        <p:spPr>
          <a:xfrm>
            <a:off x="5826164" y="2454286"/>
            <a:ext cx="6049127" cy="2677656"/>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“In the same way, let your light shine before others, so that they may see your good works and give glory to your Father who is in heaven.”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Matthew 5:16</a:t>
            </a:r>
          </a:p>
        </p:txBody>
      </p:sp>
    </p:spTree>
    <p:extLst>
      <p:ext uri="{BB962C8B-B14F-4D97-AF65-F5344CB8AC3E}">
        <p14:creationId xmlns:p14="http://schemas.microsoft.com/office/powerpoint/2010/main" val="41836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xit" presetSubtype="21" fill="hold" grpId="1" nodeType="withEffect">
                                  <p:stCondLst>
                                    <p:cond delay="0"/>
                                  </p:stCondLst>
                                  <p:childTnLst>
                                    <p:animEffect transition="out" filter="barn(inVertic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xit" presetSubtype="21" fill="hold" grpId="1" nodeType="withEffect">
                                  <p:stCondLst>
                                    <p:cond delay="0"/>
                                  </p:stCondLst>
                                  <p:childTnLst>
                                    <p:animEffect transition="out" filter="barn(inVertic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xit" presetSubtype="21" fill="hold" grpId="1" nodeType="withEffect">
                                  <p:stCondLst>
                                    <p:cond delay="0"/>
                                  </p:stCondLst>
                                  <p:childTnLst>
                                    <p:animEffect transition="out" filter="barn(inVertic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xit" presetSubtype="21" fill="hold" grpId="1" nodeType="withEffect">
                                  <p:stCondLst>
                                    <p:cond delay="0"/>
                                  </p:stCondLst>
                                  <p:childTnLst>
                                    <p:animEffect transition="out" filter="barn(inVertical)">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39D7-6469-B271-1529-36C7CB28EF3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E9852B9-FBDB-CC7A-AF56-58F00EDF12B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9ACA586-0E4D-6128-ACA1-D88118F3D7B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6B12F69-0D6C-4838-4566-05FBF5143F04}"/>
              </a:ext>
            </a:extLst>
          </p:cNvPr>
          <p:cNvSpPr txBox="1"/>
          <p:nvPr/>
        </p:nvSpPr>
        <p:spPr>
          <a:xfrm>
            <a:off x="146136" y="768678"/>
            <a:ext cx="10688878"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Being Sharpened By Iron: Becoming The Best Version Of Me</a:t>
            </a:r>
          </a:p>
        </p:txBody>
      </p:sp>
      <p:sp>
        <p:nvSpPr>
          <p:cNvPr id="6" name="TextBox 5">
            <a:extLst>
              <a:ext uri="{FF2B5EF4-FFF2-40B4-BE49-F238E27FC236}">
                <a16:creationId xmlns:a16="http://schemas.microsoft.com/office/drawing/2014/main" id="{A0B8F693-F143-74CA-2071-AB626E43F806}"/>
              </a:ext>
            </a:extLst>
          </p:cNvPr>
          <p:cNvSpPr txBox="1"/>
          <p:nvPr/>
        </p:nvSpPr>
        <p:spPr>
          <a:xfrm>
            <a:off x="1155786" y="2124840"/>
            <a:ext cx="6102264" cy="954107"/>
          </a:xfrm>
          <a:prstGeom prst="rect">
            <a:avLst/>
          </a:prstGeom>
          <a:solidFill>
            <a:srgbClr val="3C2926"/>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Being Sharpened Implies Acknowledgment </a:t>
            </a:r>
          </a:p>
        </p:txBody>
      </p:sp>
      <p:sp>
        <p:nvSpPr>
          <p:cNvPr id="7" name="TextBox 6">
            <a:extLst>
              <a:ext uri="{FF2B5EF4-FFF2-40B4-BE49-F238E27FC236}">
                <a16:creationId xmlns:a16="http://schemas.microsoft.com/office/drawing/2014/main" id="{E4652736-CC5D-C65C-7285-CA8A39699964}"/>
              </a:ext>
            </a:extLst>
          </p:cNvPr>
          <p:cNvSpPr txBox="1"/>
          <p:nvPr/>
        </p:nvSpPr>
        <p:spPr>
          <a:xfrm>
            <a:off x="1155786" y="3307156"/>
            <a:ext cx="6102264" cy="954107"/>
          </a:xfrm>
          <a:prstGeom prst="rect">
            <a:avLst/>
          </a:prstGeom>
          <a:solidFill>
            <a:srgbClr val="3C2926"/>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Being Sharpened Implies Contact And Friction </a:t>
            </a:r>
          </a:p>
        </p:txBody>
      </p:sp>
      <p:sp>
        <p:nvSpPr>
          <p:cNvPr id="8" name="TextBox 7">
            <a:extLst>
              <a:ext uri="{FF2B5EF4-FFF2-40B4-BE49-F238E27FC236}">
                <a16:creationId xmlns:a16="http://schemas.microsoft.com/office/drawing/2014/main" id="{1C3CB817-DED0-8359-4265-DC6B531521B2}"/>
              </a:ext>
            </a:extLst>
          </p:cNvPr>
          <p:cNvSpPr txBox="1"/>
          <p:nvPr/>
        </p:nvSpPr>
        <p:spPr>
          <a:xfrm>
            <a:off x="1155786" y="4489472"/>
            <a:ext cx="6102264" cy="954107"/>
          </a:xfrm>
          <a:prstGeom prst="rect">
            <a:avLst/>
          </a:prstGeom>
          <a:solidFill>
            <a:srgbClr val="3C2926"/>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Being Sharpened Implies Repetitiveness </a:t>
            </a:r>
          </a:p>
        </p:txBody>
      </p:sp>
      <p:sp>
        <p:nvSpPr>
          <p:cNvPr id="9" name="TextBox 8">
            <a:extLst>
              <a:ext uri="{FF2B5EF4-FFF2-40B4-BE49-F238E27FC236}">
                <a16:creationId xmlns:a16="http://schemas.microsoft.com/office/drawing/2014/main" id="{C0C8B860-55BE-541F-D4CF-9CACC6967D89}"/>
              </a:ext>
            </a:extLst>
          </p:cNvPr>
          <p:cNvSpPr txBox="1"/>
          <p:nvPr/>
        </p:nvSpPr>
        <p:spPr>
          <a:xfrm>
            <a:off x="292272" y="1520107"/>
            <a:ext cx="4665491" cy="461665"/>
          </a:xfrm>
          <a:prstGeom prst="rect">
            <a:avLst/>
          </a:prstGeom>
          <a:noFill/>
        </p:spPr>
        <p:txBody>
          <a:bodyPr wrap="square" rtlCol="0">
            <a:spAutoFit/>
          </a:bodyPr>
          <a:lstStyle/>
          <a:p>
            <a:r>
              <a:rPr lang="en-US" sz="2400" dirty="0">
                <a:solidFill>
                  <a:schemeClr val="bg1"/>
                </a:solidFill>
                <a:effectLst>
                  <a:outerShdw blurRad="50800" dist="50800" dir="5400000" algn="ctr" rotWithShape="0">
                    <a:srgbClr val="000000">
                      <a:alpha val="99000"/>
                    </a:srgbClr>
                  </a:outerShdw>
                </a:effectLst>
                <a:latin typeface="Nexa Light" panose="02000000000000000000" pitchFamily="2" charset="0"/>
              </a:rPr>
              <a:t>Sharpening Looks Like: </a:t>
            </a:r>
          </a:p>
        </p:txBody>
      </p:sp>
    </p:spTree>
    <p:extLst>
      <p:ext uri="{BB962C8B-B14F-4D97-AF65-F5344CB8AC3E}">
        <p14:creationId xmlns:p14="http://schemas.microsoft.com/office/powerpoint/2010/main" val="2460269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39D7-6469-B271-1529-36C7CB28EF3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E9852B9-FBDB-CC7A-AF56-58F00EDF12B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9ACA586-0E4D-6128-ACA1-D88118F3D7B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6B12F69-0D6C-4838-4566-05FBF5143F04}"/>
              </a:ext>
            </a:extLst>
          </p:cNvPr>
          <p:cNvSpPr txBox="1"/>
          <p:nvPr/>
        </p:nvSpPr>
        <p:spPr>
          <a:xfrm>
            <a:off x="146136" y="768678"/>
            <a:ext cx="10688878"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4 Questions For Us: Sharpened &amp; Sharpening  </a:t>
            </a:r>
          </a:p>
        </p:txBody>
      </p:sp>
      <p:sp>
        <p:nvSpPr>
          <p:cNvPr id="6" name="TextBox 5">
            <a:extLst>
              <a:ext uri="{FF2B5EF4-FFF2-40B4-BE49-F238E27FC236}">
                <a16:creationId xmlns:a16="http://schemas.microsoft.com/office/drawing/2014/main" id="{A0B8F693-F143-74CA-2071-AB626E43F806}"/>
              </a:ext>
            </a:extLst>
          </p:cNvPr>
          <p:cNvSpPr txBox="1"/>
          <p:nvPr/>
        </p:nvSpPr>
        <p:spPr>
          <a:xfrm>
            <a:off x="851736" y="1645583"/>
            <a:ext cx="10488527" cy="523220"/>
          </a:xfrm>
          <a:prstGeom prst="rect">
            <a:avLst/>
          </a:prstGeom>
          <a:solidFill>
            <a:srgbClr val="3C2926"/>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Are There Some Areas Where My Blade Is A Little Dull? </a:t>
            </a:r>
          </a:p>
        </p:txBody>
      </p:sp>
      <p:sp>
        <p:nvSpPr>
          <p:cNvPr id="7" name="TextBox 6">
            <a:extLst>
              <a:ext uri="{FF2B5EF4-FFF2-40B4-BE49-F238E27FC236}">
                <a16:creationId xmlns:a16="http://schemas.microsoft.com/office/drawing/2014/main" id="{E4652736-CC5D-C65C-7285-CA8A39699964}"/>
              </a:ext>
            </a:extLst>
          </p:cNvPr>
          <p:cNvSpPr txBox="1"/>
          <p:nvPr/>
        </p:nvSpPr>
        <p:spPr>
          <a:xfrm>
            <a:off x="851736" y="3255962"/>
            <a:ext cx="8588289" cy="1384995"/>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“Whoever walks with the wise becomes wise, but the companion of fools will suffer harm”</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Proverbs 13:20</a:t>
            </a:r>
          </a:p>
        </p:txBody>
      </p:sp>
      <p:sp>
        <p:nvSpPr>
          <p:cNvPr id="8" name="TextBox 7">
            <a:extLst>
              <a:ext uri="{FF2B5EF4-FFF2-40B4-BE49-F238E27FC236}">
                <a16:creationId xmlns:a16="http://schemas.microsoft.com/office/drawing/2014/main" id="{1C3CB817-DED0-8359-4265-DC6B531521B2}"/>
              </a:ext>
            </a:extLst>
          </p:cNvPr>
          <p:cNvSpPr txBox="1"/>
          <p:nvPr/>
        </p:nvSpPr>
        <p:spPr>
          <a:xfrm>
            <a:off x="851736" y="2445683"/>
            <a:ext cx="10488526" cy="523220"/>
          </a:xfrm>
          <a:prstGeom prst="rect">
            <a:avLst/>
          </a:prstGeom>
          <a:solidFill>
            <a:srgbClr val="3C2926"/>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Do I Have People In My Life That Are Iron?  </a:t>
            </a:r>
          </a:p>
        </p:txBody>
      </p:sp>
      <p:sp>
        <p:nvSpPr>
          <p:cNvPr id="9" name="TextBox 8">
            <a:extLst>
              <a:ext uri="{FF2B5EF4-FFF2-40B4-BE49-F238E27FC236}">
                <a16:creationId xmlns:a16="http://schemas.microsoft.com/office/drawing/2014/main" id="{8604F9AF-5A4E-D77D-0427-FB70695583C0}"/>
              </a:ext>
            </a:extLst>
          </p:cNvPr>
          <p:cNvSpPr txBox="1"/>
          <p:nvPr/>
        </p:nvSpPr>
        <p:spPr>
          <a:xfrm>
            <a:off x="851735" y="4020075"/>
            <a:ext cx="8588289" cy="1815882"/>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“Blessed is the man who walks not in the counsel of the wicked, nor stands in the way of sinners, nor sits in the seat of scoffers…”</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Psalm 1:1</a:t>
            </a:r>
          </a:p>
        </p:txBody>
      </p:sp>
      <p:sp>
        <p:nvSpPr>
          <p:cNvPr id="10" name="TextBox 9">
            <a:extLst>
              <a:ext uri="{FF2B5EF4-FFF2-40B4-BE49-F238E27FC236}">
                <a16:creationId xmlns:a16="http://schemas.microsoft.com/office/drawing/2014/main" id="{5CCEC13E-CB0C-15AE-CBBF-6748FC544648}"/>
              </a:ext>
            </a:extLst>
          </p:cNvPr>
          <p:cNvSpPr txBox="1"/>
          <p:nvPr/>
        </p:nvSpPr>
        <p:spPr>
          <a:xfrm>
            <a:off x="968288" y="3255962"/>
            <a:ext cx="9144000" cy="2246769"/>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“Now we command you, brothers, in the name of our Lord Jesus Christ, that you keep away from any brother who is walking in idleness and not in accord with the tradition that you received from us…”</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2 Thessalonians 3:6</a:t>
            </a:r>
          </a:p>
        </p:txBody>
      </p:sp>
      <p:sp>
        <p:nvSpPr>
          <p:cNvPr id="11" name="TextBox 10">
            <a:extLst>
              <a:ext uri="{FF2B5EF4-FFF2-40B4-BE49-F238E27FC236}">
                <a16:creationId xmlns:a16="http://schemas.microsoft.com/office/drawing/2014/main" id="{7511DB65-6A55-C6CB-E787-88638F0B9F5C}"/>
              </a:ext>
            </a:extLst>
          </p:cNvPr>
          <p:cNvSpPr txBox="1"/>
          <p:nvPr/>
        </p:nvSpPr>
        <p:spPr>
          <a:xfrm>
            <a:off x="895023" y="3289930"/>
            <a:ext cx="9144000" cy="1815882"/>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“Besides that, they learn to be idlers, going about from house to house, and not only idlers but also gossips and busybodies, saying what they should not.”</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2 Timothy 5:13</a:t>
            </a:r>
          </a:p>
        </p:txBody>
      </p:sp>
      <p:sp>
        <p:nvSpPr>
          <p:cNvPr id="12" name="TextBox 11">
            <a:extLst>
              <a:ext uri="{FF2B5EF4-FFF2-40B4-BE49-F238E27FC236}">
                <a16:creationId xmlns:a16="http://schemas.microsoft.com/office/drawing/2014/main" id="{AC780104-4D21-3C0C-B8BC-4DFBE6B825A0}"/>
              </a:ext>
            </a:extLst>
          </p:cNvPr>
          <p:cNvSpPr txBox="1"/>
          <p:nvPr/>
        </p:nvSpPr>
        <p:spPr>
          <a:xfrm>
            <a:off x="851734" y="3289930"/>
            <a:ext cx="9613109" cy="2246769"/>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“For I fear that perhaps when I come I may find you not as I wish, and that you may find me not as you wish—that perhaps there may be quarreling, jealousy, anger, hostility, slander, gossip, conceit, and disorder .”</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2 Corinthians 12:20</a:t>
            </a:r>
          </a:p>
        </p:txBody>
      </p:sp>
    </p:spTree>
    <p:extLst>
      <p:ext uri="{BB962C8B-B14F-4D97-AF65-F5344CB8AC3E}">
        <p14:creationId xmlns:p14="http://schemas.microsoft.com/office/powerpoint/2010/main" val="3378127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xit" presetSubtype="21" fill="hold" grpId="1" nodeType="withEffect">
                                  <p:stCondLst>
                                    <p:cond delay="0"/>
                                  </p:stCondLst>
                                  <p:childTnLst>
                                    <p:animEffect transition="out" filter="barn(in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xit" presetSubtype="21" fill="hold" grpId="1" nodeType="withEffect">
                                  <p:stCondLst>
                                    <p:cond delay="0"/>
                                  </p:stCondLst>
                                  <p:childTnLst>
                                    <p:animEffect transition="out" filter="barn(inVertical)">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16" presetClass="exit" presetSubtype="21" fill="hold" grpId="1" nodeType="withEffect">
                                  <p:stCondLst>
                                    <p:cond delay="0"/>
                                  </p:stCondLst>
                                  <p:childTnLst>
                                    <p:animEffect transition="out" filter="barn(inVertical)">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xit" presetSubtype="21" fill="hold" grpId="1" nodeType="withEffect">
                                  <p:stCondLst>
                                    <p:cond delay="0"/>
                                  </p:stCondLst>
                                  <p:childTnLst>
                                    <p:animEffect transition="out" filter="barn(inVertical)">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animBg="1"/>
      <p:bldP spid="9" grpId="1" animBg="1"/>
      <p:bldP spid="10" grpId="0" animBg="1"/>
      <p:bldP spid="10" grpId="1" animBg="1"/>
      <p:bldP spid="11" grpId="0" animBg="1"/>
      <p:bldP spid="11" grpId="1"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39D7-6469-B271-1529-36C7CB28EF3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E9852B9-FBDB-CC7A-AF56-58F00EDF12B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9ACA586-0E4D-6128-ACA1-D88118F3D7B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6B12F69-0D6C-4838-4566-05FBF5143F04}"/>
              </a:ext>
            </a:extLst>
          </p:cNvPr>
          <p:cNvSpPr txBox="1"/>
          <p:nvPr/>
        </p:nvSpPr>
        <p:spPr>
          <a:xfrm>
            <a:off x="146136" y="768678"/>
            <a:ext cx="10688878" cy="523220"/>
          </a:xfrm>
          <a:prstGeom prst="rect">
            <a:avLst/>
          </a:prstGeom>
          <a:noFill/>
        </p:spPr>
        <p:txBody>
          <a:bodyPr wrap="square" rtlCol="0">
            <a:spAutoFit/>
          </a:bodyPr>
          <a:lstStyle/>
          <a:p>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4 Questions For Us: Sharpened &amp; Sharpening  </a:t>
            </a:r>
          </a:p>
        </p:txBody>
      </p:sp>
      <p:sp>
        <p:nvSpPr>
          <p:cNvPr id="6" name="TextBox 5">
            <a:extLst>
              <a:ext uri="{FF2B5EF4-FFF2-40B4-BE49-F238E27FC236}">
                <a16:creationId xmlns:a16="http://schemas.microsoft.com/office/drawing/2014/main" id="{A0B8F693-F143-74CA-2071-AB626E43F806}"/>
              </a:ext>
            </a:extLst>
          </p:cNvPr>
          <p:cNvSpPr txBox="1"/>
          <p:nvPr/>
        </p:nvSpPr>
        <p:spPr>
          <a:xfrm>
            <a:off x="851736" y="1645583"/>
            <a:ext cx="10488527" cy="523220"/>
          </a:xfrm>
          <a:prstGeom prst="rect">
            <a:avLst/>
          </a:prstGeom>
          <a:solidFill>
            <a:srgbClr val="3C2926"/>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Are There Some Areas Where My Blade Is A Little Dull? </a:t>
            </a:r>
          </a:p>
        </p:txBody>
      </p:sp>
      <p:sp>
        <p:nvSpPr>
          <p:cNvPr id="7" name="TextBox 6">
            <a:extLst>
              <a:ext uri="{FF2B5EF4-FFF2-40B4-BE49-F238E27FC236}">
                <a16:creationId xmlns:a16="http://schemas.microsoft.com/office/drawing/2014/main" id="{E4652736-CC5D-C65C-7285-CA8A39699964}"/>
              </a:ext>
            </a:extLst>
          </p:cNvPr>
          <p:cNvSpPr txBox="1"/>
          <p:nvPr/>
        </p:nvSpPr>
        <p:spPr>
          <a:xfrm>
            <a:off x="851736" y="4803254"/>
            <a:ext cx="8588289" cy="1815882"/>
          </a:xfrm>
          <a:prstGeom prst="rect">
            <a:avLst/>
          </a:prstGeom>
          <a:solidFill>
            <a:schemeClr val="bg1">
              <a:lumMod val="50000"/>
            </a:schemeClr>
          </a:solidFill>
        </p:spPr>
        <p:txBody>
          <a:bodyPr wrap="square" rtlCol="0">
            <a:spAutoFit/>
          </a:bodyPr>
          <a:lstStyle/>
          <a:p>
            <a:pPr algn="just"/>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“And we urge you, brothers, admonish the idle, encourage the fainthearted, help the weak, be patient with them all”</a:t>
            </a:r>
          </a:p>
          <a:p>
            <a:pPr algn="r"/>
            <a:r>
              <a:rPr lang="en-US" sz="2800" dirty="0">
                <a:solidFill>
                  <a:schemeClr val="bg1"/>
                </a:solidFill>
                <a:effectLst>
                  <a:outerShdw blurRad="50800" dist="50800" dir="5400000" algn="ctr" rotWithShape="0">
                    <a:srgbClr val="000000">
                      <a:alpha val="99000"/>
                    </a:srgbClr>
                  </a:outerShdw>
                </a:effectLst>
                <a:latin typeface="Nexa Light" panose="02000000000000000000" pitchFamily="2" charset="0"/>
              </a:rPr>
              <a:t>1 Thessalonians 5:14</a:t>
            </a:r>
          </a:p>
        </p:txBody>
      </p:sp>
      <p:sp>
        <p:nvSpPr>
          <p:cNvPr id="8" name="TextBox 7">
            <a:extLst>
              <a:ext uri="{FF2B5EF4-FFF2-40B4-BE49-F238E27FC236}">
                <a16:creationId xmlns:a16="http://schemas.microsoft.com/office/drawing/2014/main" id="{1C3CB817-DED0-8359-4265-DC6B531521B2}"/>
              </a:ext>
            </a:extLst>
          </p:cNvPr>
          <p:cNvSpPr txBox="1"/>
          <p:nvPr/>
        </p:nvSpPr>
        <p:spPr>
          <a:xfrm>
            <a:off x="851736" y="2445683"/>
            <a:ext cx="10488526" cy="523220"/>
          </a:xfrm>
          <a:prstGeom prst="rect">
            <a:avLst/>
          </a:prstGeom>
          <a:solidFill>
            <a:srgbClr val="3C2926"/>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Do I Have People In My Life That Are Iron?  </a:t>
            </a:r>
          </a:p>
        </p:txBody>
      </p:sp>
      <p:sp>
        <p:nvSpPr>
          <p:cNvPr id="10" name="TextBox 9">
            <a:extLst>
              <a:ext uri="{FF2B5EF4-FFF2-40B4-BE49-F238E27FC236}">
                <a16:creationId xmlns:a16="http://schemas.microsoft.com/office/drawing/2014/main" id="{A41213DD-BC29-6F42-739A-6BE100B67425}"/>
              </a:ext>
            </a:extLst>
          </p:cNvPr>
          <p:cNvSpPr txBox="1"/>
          <p:nvPr/>
        </p:nvSpPr>
        <p:spPr>
          <a:xfrm>
            <a:off x="851736" y="3240744"/>
            <a:ext cx="10488526" cy="523220"/>
          </a:xfrm>
          <a:prstGeom prst="rect">
            <a:avLst/>
          </a:prstGeom>
          <a:solidFill>
            <a:srgbClr val="3C2926"/>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Will I Choose To Go To Iron &amp; Undergo The Friction? </a:t>
            </a:r>
          </a:p>
        </p:txBody>
      </p:sp>
      <p:sp>
        <p:nvSpPr>
          <p:cNvPr id="11" name="TextBox 10">
            <a:extLst>
              <a:ext uri="{FF2B5EF4-FFF2-40B4-BE49-F238E27FC236}">
                <a16:creationId xmlns:a16="http://schemas.microsoft.com/office/drawing/2014/main" id="{418FC7AB-CF6E-1D9C-0AEA-5F4C85320666}"/>
              </a:ext>
            </a:extLst>
          </p:cNvPr>
          <p:cNvSpPr txBox="1"/>
          <p:nvPr/>
        </p:nvSpPr>
        <p:spPr>
          <a:xfrm>
            <a:off x="851736" y="4033941"/>
            <a:ext cx="10488526" cy="523220"/>
          </a:xfrm>
          <a:prstGeom prst="rect">
            <a:avLst/>
          </a:prstGeom>
          <a:solidFill>
            <a:srgbClr val="3C2926"/>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Am I Iron In The Life Of Someone Else? </a:t>
            </a:r>
          </a:p>
        </p:txBody>
      </p:sp>
    </p:spTree>
    <p:extLst>
      <p:ext uri="{BB962C8B-B14F-4D97-AF65-F5344CB8AC3E}">
        <p14:creationId xmlns:p14="http://schemas.microsoft.com/office/powerpoint/2010/main" val="4047984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449</Words>
  <Application>Microsoft Macintosh PowerPoint</Application>
  <PresentationFormat>Widescreen</PresentationFormat>
  <Paragraphs>35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cp:lastPrinted>2024-04-09T18:07:57Z</cp:lastPrinted>
  <dcterms:created xsi:type="dcterms:W3CDTF">2024-04-09T00:25:06Z</dcterms:created>
  <dcterms:modified xsi:type="dcterms:W3CDTF">2024-04-13T23:26:45Z</dcterms:modified>
</cp:coreProperties>
</file>