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17"/>
  </p:handoutMasterIdLst>
  <p:sldIdLst>
    <p:sldId id="260" r:id="rId3"/>
    <p:sldId id="288" r:id="rId4"/>
    <p:sldId id="284" r:id="rId6"/>
    <p:sldId id="315" r:id="rId7"/>
    <p:sldId id="316" r:id="rId8"/>
    <p:sldId id="300" r:id="rId9"/>
    <p:sldId id="278" r:id="rId10"/>
    <p:sldId id="321" r:id="rId11"/>
    <p:sldId id="322" r:id="rId12"/>
    <p:sldId id="323" r:id="rId13"/>
    <p:sldId id="320" r:id="rId14"/>
    <p:sldId id="324" r:id="rId15"/>
    <p:sldId id="325" r:id="rId16"/>
  </p:sldIdLst>
  <p:sldSz cx="12192000" cy="6858000"/>
  <p:notesSz cx="6858000" cy="9144000"/>
  <p:embeddedFontLst>
    <p:embeddedFont>
      <p:font typeface="SimSun" panose="02010600030101010101" pitchFamily="2" charset="-122"/>
      <p:regular r:id="rId21"/>
    </p:embeddedFont>
    <p:embeddedFont>
      <p:font typeface="OPPOSans R" panose="00020600040101010101" pitchFamily="18" charset="-122"/>
      <p:regular r:id="rId22"/>
    </p:embeddedFont>
    <p:embeddedFont>
      <p:font typeface="OPPOSans H" panose="00020600040101010101" pitchFamily="18" charset="-122"/>
      <p:regular r:id="rId23"/>
    </p:embeddedFont>
    <p:embeddedFont>
      <p:font typeface="Segoe UI Emoji" panose="020B0502040204020203" charset="0"/>
      <p:regular r:id="rId24"/>
    </p:embeddedFont>
    <p:embeddedFont>
      <p:font typeface="Bookman Old Style" panose="02050604050505020204" charset="0"/>
      <p:regular r:id="rId25"/>
      <p:bold r:id="rId26"/>
      <p: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0F9"/>
    <a:srgbClr val="FCB045"/>
    <a:srgbClr val="6389F9"/>
    <a:srgbClr val="30267E"/>
    <a:srgbClr val="48D8B6"/>
    <a:srgbClr val="7AA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6" autoAdjust="0"/>
    <p:restoredTop sz="94682" autoAdjust="0"/>
  </p:normalViewPr>
  <p:slideViewPr>
    <p:cSldViewPr snapToGrid="0">
      <p:cViewPr>
        <p:scale>
          <a:sx n="66" d="100"/>
          <a:sy n="66" d="100"/>
        </p:scale>
        <p:origin x="678" y="690"/>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71" d="100"/>
        <a:sy n="71" d="100"/>
      </p:scale>
      <p:origin x="0" y="0"/>
    </p:cViewPr>
  </p:sorterViewPr>
  <p:notesViewPr>
    <p:cSldViewPr snapToGrid="0">
      <p:cViewPr varScale="1">
        <p:scale>
          <a:sx n="76" d="100"/>
          <a:sy n="76" d="100"/>
        </p:scale>
        <p:origin x="1764"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OPPOSans R"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5A96F1-042D-4E72-B7CA-41E63C09C6D4}" type="datetimeFigureOut">
              <a:rPr lang="en-US" smtClean="0">
                <a:latin typeface="OPPOSans R" panose="00020600040101010101" pitchFamily="18" charset="-122"/>
              </a:rPr>
            </a:fld>
            <a:endParaRPr lang="en-US">
              <a:latin typeface="OPPOSans R"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OPPOSans R" panose="00020600040101010101" pitchFamily="18"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41BBC7-24B6-46DE-9AA5-BB4501279F8D}" type="slidenum">
              <a:rPr lang="en-US" smtClean="0">
                <a:latin typeface="OPPOSans R" panose="00020600040101010101" pitchFamily="18" charset="-122"/>
              </a:rPr>
            </a:fld>
            <a:endParaRPr lang="en-US">
              <a:latin typeface="OPPOSans R" panose="00020600040101010101" pitchFamily="18"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defRPr>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defRPr>
            </a:lvl1pPr>
          </a:lstStyle>
          <a:p>
            <a:fld id="{EED2D1EB-85B6-47F2-86DB-21D18914FA1F}" type="datetimeFigureOut">
              <a:rPr lang="en-US" smtClean="0"/>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defRPr>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defRPr>
            </a:lvl1pPr>
          </a:lstStyle>
          <a:p>
            <a:fld id="{FB52533C-0749-4C9A-A1F3-E76E009C751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Arial" panose="020B0604020202020204" pitchFamily="34" charset="0"/>
        <a:cs typeface="+mn-cs"/>
      </a:defRPr>
    </a:lvl1pPr>
    <a:lvl2pPr marL="457200" algn="l" defTabSz="914400" rtl="0" eaLnBrk="1" latinLnBrk="0" hangingPunct="1">
      <a:defRPr sz="1200" kern="1200">
        <a:solidFill>
          <a:schemeClr val="tx1"/>
        </a:solidFill>
        <a:latin typeface="OPPOSans R" panose="00020600040101010101" pitchFamily="18" charset="-122"/>
        <a:ea typeface="Arial" panose="020B0604020202020204" pitchFamily="34" charset="0"/>
        <a:cs typeface="+mn-cs"/>
      </a:defRPr>
    </a:lvl2pPr>
    <a:lvl3pPr marL="914400" algn="l" defTabSz="914400" rtl="0" eaLnBrk="1" latinLnBrk="0" hangingPunct="1">
      <a:defRPr sz="1200" kern="1200">
        <a:solidFill>
          <a:schemeClr val="tx1"/>
        </a:solidFill>
        <a:latin typeface="OPPOSans R" panose="00020600040101010101" pitchFamily="18" charset="-122"/>
        <a:ea typeface="Arial" panose="020B0604020202020204" pitchFamily="34" charset="0"/>
        <a:cs typeface="+mn-cs"/>
      </a:defRPr>
    </a:lvl3pPr>
    <a:lvl4pPr marL="1371600" algn="l" defTabSz="914400" rtl="0" eaLnBrk="1" latinLnBrk="0" hangingPunct="1">
      <a:defRPr sz="1200" kern="1200">
        <a:solidFill>
          <a:schemeClr val="tx1"/>
        </a:solidFill>
        <a:latin typeface="OPPOSans R" panose="00020600040101010101" pitchFamily="18" charset="-122"/>
        <a:ea typeface="Arial" panose="020B0604020202020204" pitchFamily="34" charset="0"/>
        <a:cs typeface="+mn-cs"/>
      </a:defRPr>
    </a:lvl4pPr>
    <a:lvl5pPr marL="1828800" algn="l" defTabSz="914400" rtl="0" eaLnBrk="1" latinLnBrk="0" hangingPunct="1">
      <a:defRPr sz="1200" kern="1200">
        <a:solidFill>
          <a:schemeClr val="tx1"/>
        </a:solidFill>
        <a:latin typeface="OPPOSans R" panose="00020600040101010101" pitchFamily="18" charset="-122"/>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FB52533C-0749-4C9A-A1F3-E76E009C7519}"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FB52533C-0749-4C9A-A1F3-E76E009C751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FB52533C-0749-4C9A-A1F3-E76E009C7519}"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FB52533C-0749-4C9A-A1F3-E76E009C7519}"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FB52533C-0749-4C9A-A1F3-E76E009C751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FB52533C-0749-4C9A-A1F3-E76E009C751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FB52533C-0749-4C9A-A1F3-E76E009C751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FB52533C-0749-4C9A-A1F3-E76E009C751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FB52533C-0749-4C9A-A1F3-E76E009C751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5"/>
          </p:nvPr>
        </p:nvSpPr>
        <p:spPr/>
        <p:txBody>
          <a:bodyPr/>
          <a:lstStyle/>
          <a:p>
            <a:fld id="{FB52533C-0749-4C9A-A1F3-E76E009C751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https://www.biblestudytools.com/esv/genesis/6-7.html" TargetMode="External"/><Relationship Id="rId1" Type="http://schemas.openxmlformats.org/officeDocument/2006/relationships/hyperlink" Target="https://www.biblestudytools.com/esv/genesis/6-6.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microsoft.com/office/2007/relationships/hdphoto" Target="../media/image5.wdp"/><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accent3"/>
            </a:gs>
          </a:gsLst>
          <a:lin ang="8100000" scaled="1"/>
          <a:tileRect/>
        </a:gradFill>
        <a:effectLst/>
      </p:bgPr>
    </p:bg>
    <p:spTree>
      <p:nvGrpSpPr>
        <p:cNvPr id="1" name=""/>
        <p:cNvGrpSpPr/>
        <p:nvPr/>
      </p:nvGrpSpPr>
      <p:grpSpPr>
        <a:xfrm>
          <a:off x="0" y="0"/>
          <a:ext cx="0" cy="0"/>
          <a:chOff x="0" y="0"/>
          <a:chExt cx="0" cy="0"/>
        </a:xfrm>
      </p:grpSpPr>
      <p:sp>
        <p:nvSpPr>
          <p:cNvPr id="19" name="任意多边形: 形状 18"/>
          <p:cNvSpPr/>
          <p:nvPr/>
        </p:nvSpPr>
        <p:spPr>
          <a:xfrm flipH="1">
            <a:off x="4954940" y="1003560"/>
            <a:ext cx="7237060" cy="5854441"/>
          </a:xfrm>
          <a:custGeom>
            <a:avLst/>
            <a:gdLst>
              <a:gd name="connsiteX0" fmla="*/ 3464101 w 7237060"/>
              <a:gd name="connsiteY0" fmla="*/ 0 h 5854441"/>
              <a:gd name="connsiteX1" fmla="*/ 146518 w 7237060"/>
              <a:gd name="connsiteY1" fmla="*/ 1974543 h 5854441"/>
              <a:gd name="connsiteX2" fmla="*/ 0 w 7237060"/>
              <a:gd name="connsiteY2" fmla="*/ 2278696 h 5854441"/>
              <a:gd name="connsiteX3" fmla="*/ 0 w 7237060"/>
              <a:gd name="connsiteY3" fmla="*/ 5267223 h 5854441"/>
              <a:gd name="connsiteX4" fmla="*/ 146518 w 7237060"/>
              <a:gd name="connsiteY4" fmla="*/ 5571375 h 5854441"/>
              <a:gd name="connsiteX5" fmla="*/ 318485 w 7237060"/>
              <a:gd name="connsiteY5" fmla="*/ 5854441 h 5854441"/>
              <a:gd name="connsiteX6" fmla="*/ 6609717 w 7237060"/>
              <a:gd name="connsiteY6" fmla="*/ 5854441 h 5854441"/>
              <a:gd name="connsiteX7" fmla="*/ 6781684 w 7237060"/>
              <a:gd name="connsiteY7" fmla="*/ 5571375 h 5854441"/>
              <a:gd name="connsiteX8" fmla="*/ 7237060 w 7237060"/>
              <a:gd name="connsiteY8" fmla="*/ 3772959 h 5854441"/>
              <a:gd name="connsiteX9" fmla="*/ 7233638 w 7237060"/>
              <a:gd name="connsiteY9" fmla="*/ 3705149 h 5854441"/>
              <a:gd name="connsiteX10" fmla="*/ 7237060 w 7237060"/>
              <a:gd name="connsiteY10" fmla="*/ 3705149 h 5854441"/>
              <a:gd name="connsiteX11" fmla="*/ 7237060 w 7237060"/>
              <a:gd name="connsiteY11" fmla="*/ 7650 h 5854441"/>
              <a:gd name="connsiteX12" fmla="*/ 3615588 w 7237060"/>
              <a:gd name="connsiteY12" fmla="*/ 7650 h 585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7060" h="5854441">
                <a:moveTo>
                  <a:pt x="3464101" y="0"/>
                </a:moveTo>
                <a:cubicBezTo>
                  <a:pt x="2031525" y="0"/>
                  <a:pt x="785428" y="798417"/>
                  <a:pt x="146518" y="1974543"/>
                </a:cubicBezTo>
                <a:lnTo>
                  <a:pt x="0" y="2278696"/>
                </a:lnTo>
                <a:lnTo>
                  <a:pt x="0" y="5267223"/>
                </a:lnTo>
                <a:lnTo>
                  <a:pt x="146518" y="5571375"/>
                </a:lnTo>
                <a:lnTo>
                  <a:pt x="318485" y="5854441"/>
                </a:lnTo>
                <a:lnTo>
                  <a:pt x="6609717" y="5854441"/>
                </a:lnTo>
                <a:lnTo>
                  <a:pt x="6781684" y="5571375"/>
                </a:lnTo>
                <a:cubicBezTo>
                  <a:pt x="7072098" y="5036772"/>
                  <a:pt x="7237060" y="4424130"/>
                  <a:pt x="7237060" y="3772959"/>
                </a:cubicBezTo>
                <a:lnTo>
                  <a:pt x="7233638" y="3705149"/>
                </a:lnTo>
                <a:lnTo>
                  <a:pt x="7237060" y="3705149"/>
                </a:lnTo>
                <a:lnTo>
                  <a:pt x="7237060" y="7650"/>
                </a:lnTo>
                <a:lnTo>
                  <a:pt x="3615588" y="7650"/>
                </a:lnTo>
                <a:close/>
              </a:path>
            </a:pathLst>
          </a:custGeom>
          <a:noFill/>
          <a:ln w="19050">
            <a:solidFill>
              <a:schemeClr val="bg1">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任意多边形: 形状 14"/>
          <p:cNvSpPr/>
          <p:nvPr/>
        </p:nvSpPr>
        <p:spPr>
          <a:xfrm flipH="1">
            <a:off x="5694636" y="372958"/>
            <a:ext cx="6497365" cy="6485042"/>
          </a:xfrm>
          <a:custGeom>
            <a:avLst/>
            <a:gdLst>
              <a:gd name="connsiteX0" fmla="*/ 2724406 w 6497365"/>
              <a:gd name="connsiteY0" fmla="*/ 0 h 6485042"/>
              <a:gd name="connsiteX1" fmla="*/ 56521 w 6497365"/>
              <a:gd name="connsiteY1" fmla="*/ 1105075 h 6485042"/>
              <a:gd name="connsiteX2" fmla="*/ 0 w 6497365"/>
              <a:gd name="connsiteY2" fmla="*/ 1167264 h 6485042"/>
              <a:gd name="connsiteX3" fmla="*/ 0 w 6497365"/>
              <a:gd name="connsiteY3" fmla="*/ 6378654 h 6485042"/>
              <a:gd name="connsiteX4" fmla="*/ 56521 w 6497365"/>
              <a:gd name="connsiteY4" fmla="*/ 6440844 h 6485042"/>
              <a:gd name="connsiteX5" fmla="*/ 105152 w 6497365"/>
              <a:gd name="connsiteY5" fmla="*/ 6485042 h 6485042"/>
              <a:gd name="connsiteX6" fmla="*/ 5343660 w 6497365"/>
              <a:gd name="connsiteY6" fmla="*/ 6485042 h 6485042"/>
              <a:gd name="connsiteX7" fmla="*/ 5392291 w 6497365"/>
              <a:gd name="connsiteY7" fmla="*/ 6440844 h 6485042"/>
              <a:gd name="connsiteX8" fmla="*/ 6497365 w 6497365"/>
              <a:gd name="connsiteY8" fmla="*/ 3772959 h 6485042"/>
              <a:gd name="connsiteX9" fmla="*/ 6493943 w 6497365"/>
              <a:gd name="connsiteY9" fmla="*/ 3705149 h 6485042"/>
              <a:gd name="connsiteX10" fmla="*/ 6497365 w 6497365"/>
              <a:gd name="connsiteY10" fmla="*/ 3705149 h 6485042"/>
              <a:gd name="connsiteX11" fmla="*/ 6497365 w 6497365"/>
              <a:gd name="connsiteY11" fmla="*/ 7650 h 6485042"/>
              <a:gd name="connsiteX12" fmla="*/ 2875893 w 6497365"/>
              <a:gd name="connsiteY12" fmla="*/ 7650 h 648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7365" h="6485042">
                <a:moveTo>
                  <a:pt x="2724406" y="0"/>
                </a:moveTo>
                <a:cubicBezTo>
                  <a:pt x="1682532" y="0"/>
                  <a:pt x="739293" y="422303"/>
                  <a:pt x="56521" y="1105075"/>
                </a:cubicBezTo>
                <a:lnTo>
                  <a:pt x="0" y="1167264"/>
                </a:lnTo>
                <a:lnTo>
                  <a:pt x="0" y="6378654"/>
                </a:lnTo>
                <a:lnTo>
                  <a:pt x="56521" y="6440844"/>
                </a:lnTo>
                <a:lnTo>
                  <a:pt x="105152" y="6485042"/>
                </a:lnTo>
                <a:lnTo>
                  <a:pt x="5343660" y="6485042"/>
                </a:lnTo>
                <a:lnTo>
                  <a:pt x="5392291" y="6440844"/>
                </a:lnTo>
                <a:cubicBezTo>
                  <a:pt x="6075062" y="5758072"/>
                  <a:pt x="6497365" y="4814833"/>
                  <a:pt x="6497365" y="3772959"/>
                </a:cubicBezTo>
                <a:lnTo>
                  <a:pt x="6493943" y="3705149"/>
                </a:lnTo>
                <a:lnTo>
                  <a:pt x="6497365" y="3705149"/>
                </a:lnTo>
                <a:lnTo>
                  <a:pt x="6497365" y="7650"/>
                </a:lnTo>
                <a:lnTo>
                  <a:pt x="2875893" y="7650"/>
                </a:lnTo>
                <a:close/>
              </a:path>
            </a:pathLst>
          </a:cu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任意多边形: 形状 4"/>
          <p:cNvSpPr/>
          <p:nvPr/>
        </p:nvSpPr>
        <p:spPr>
          <a:xfrm>
            <a:off x="537466" y="4627147"/>
            <a:ext cx="3343119" cy="2230853"/>
          </a:xfrm>
          <a:custGeom>
            <a:avLst/>
            <a:gdLst>
              <a:gd name="connsiteX0" fmla="*/ 1671560 w 3343119"/>
              <a:gd name="connsiteY0" fmla="*/ 0 h 2230853"/>
              <a:gd name="connsiteX1" fmla="*/ 1738674 w 3343119"/>
              <a:gd name="connsiteY1" fmla="*/ 3389 h 2230853"/>
              <a:gd name="connsiteX2" fmla="*/ 3343119 w 3343119"/>
              <a:gd name="connsiteY2" fmla="*/ 3389 h 2230853"/>
              <a:gd name="connsiteX3" fmla="*/ 3343119 w 3343119"/>
              <a:gd name="connsiteY3" fmla="*/ 1641517 h 2230853"/>
              <a:gd name="connsiteX4" fmla="*/ 3341603 w 3343119"/>
              <a:gd name="connsiteY4" fmla="*/ 1641517 h 2230853"/>
              <a:gd name="connsiteX5" fmla="*/ 3343119 w 3343119"/>
              <a:gd name="connsiteY5" fmla="*/ 1671560 h 2230853"/>
              <a:gd name="connsiteX6" fmla="*/ 3267969 w 3343119"/>
              <a:gd name="connsiteY6" fmla="*/ 2168630 h 2230853"/>
              <a:gd name="connsiteX7" fmla="*/ 3245195 w 3343119"/>
              <a:gd name="connsiteY7" fmla="*/ 2230853 h 2230853"/>
              <a:gd name="connsiteX8" fmla="*/ 97924 w 3343119"/>
              <a:gd name="connsiteY8" fmla="*/ 2230853 h 2230853"/>
              <a:gd name="connsiteX9" fmla="*/ 75150 w 3343119"/>
              <a:gd name="connsiteY9" fmla="*/ 2168630 h 2230853"/>
              <a:gd name="connsiteX10" fmla="*/ 0 w 3343119"/>
              <a:gd name="connsiteY10" fmla="*/ 1671560 h 2230853"/>
              <a:gd name="connsiteX11" fmla="*/ 1671560 w 3343119"/>
              <a:gd name="connsiteY11" fmla="*/ 0 h 223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3119" h="2230853">
                <a:moveTo>
                  <a:pt x="1671560" y="0"/>
                </a:moveTo>
                <a:lnTo>
                  <a:pt x="1738674" y="3389"/>
                </a:lnTo>
                <a:lnTo>
                  <a:pt x="3343119" y="3389"/>
                </a:lnTo>
                <a:lnTo>
                  <a:pt x="3343119" y="1641517"/>
                </a:lnTo>
                <a:lnTo>
                  <a:pt x="3341603" y="1641517"/>
                </a:lnTo>
                <a:lnTo>
                  <a:pt x="3343119" y="1671560"/>
                </a:lnTo>
                <a:cubicBezTo>
                  <a:pt x="3343119" y="1844655"/>
                  <a:pt x="3316809" y="2011606"/>
                  <a:pt x="3267969" y="2168630"/>
                </a:cubicBezTo>
                <a:lnTo>
                  <a:pt x="3245195" y="2230853"/>
                </a:lnTo>
                <a:lnTo>
                  <a:pt x="97924" y="2230853"/>
                </a:lnTo>
                <a:lnTo>
                  <a:pt x="75150" y="2168630"/>
                </a:lnTo>
                <a:cubicBezTo>
                  <a:pt x="26310" y="2011606"/>
                  <a:pt x="0" y="1844655"/>
                  <a:pt x="0" y="1671560"/>
                </a:cubicBezTo>
                <a:cubicBezTo>
                  <a:pt x="0" y="748383"/>
                  <a:pt x="748383" y="0"/>
                  <a:pt x="1671560" y="0"/>
                </a:cubicBezTo>
                <a:close/>
              </a:path>
            </a:pathLst>
          </a:custGeom>
          <a:solidFill>
            <a:schemeClr val="accent3">
              <a:lumMod val="20000"/>
              <a:lumOff val="8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文本框 1"/>
          <p:cNvSpPr txBox="1"/>
          <p:nvPr/>
        </p:nvSpPr>
        <p:spPr>
          <a:xfrm>
            <a:off x="715882" y="2162633"/>
            <a:ext cx="6329406" cy="1846580"/>
          </a:xfrm>
          <a:prstGeom prst="rect">
            <a:avLst/>
          </a:prstGeom>
          <a:noFill/>
        </p:spPr>
        <p:txBody>
          <a:bodyPr wrap="square" lIns="0" tIns="0" rIns="0" bIns="0" rtlCol="0">
            <a:spAutoFit/>
          </a:bodyPr>
          <a:lstStyle/>
          <a:p>
            <a:r>
              <a:rPr lang="en-US" sz="6000">
                <a:solidFill>
                  <a:schemeClr val="bg1"/>
                </a:solidFill>
                <a:latin typeface="+mj-lt"/>
                <a:ea typeface="OPPOSans H" panose="00020600040101010101" pitchFamily="18" charset="-122"/>
                <a:cs typeface="OPPOSans H" panose="00020600040101010101" pitchFamily="18" charset="-122"/>
              </a:rPr>
              <a:t>Noah and the Flood</a:t>
            </a:r>
            <a:endParaRPr lang="en-US" sz="6000">
              <a:solidFill>
                <a:schemeClr val="bg1"/>
              </a:solidFill>
              <a:latin typeface="+mj-lt"/>
              <a:ea typeface="OPPOSans H" panose="00020600040101010101" pitchFamily="18" charset="-122"/>
              <a:cs typeface="OPPOSans H" panose="00020600040101010101" pitchFamily="18" charset="-122"/>
            </a:endParaRPr>
          </a:p>
        </p:txBody>
      </p:sp>
      <p:sp>
        <p:nvSpPr>
          <p:cNvPr id="3" name="文本框 2"/>
          <p:cNvSpPr txBox="1"/>
          <p:nvPr/>
        </p:nvSpPr>
        <p:spPr>
          <a:xfrm>
            <a:off x="715882" y="4080996"/>
            <a:ext cx="7545917" cy="369332"/>
          </a:xfrm>
          <a:prstGeom prst="rect">
            <a:avLst/>
          </a:prstGeom>
          <a:noFill/>
        </p:spPr>
        <p:txBody>
          <a:bodyPr wrap="none" lIns="0" tIns="0" rIns="0" bIns="0" rtlCol="0">
            <a:noAutofit/>
          </a:bodyPr>
          <a:lstStyle/>
          <a:p>
            <a:r>
              <a:rPr lang="en-US" sz="2300">
                <a:solidFill>
                  <a:schemeClr val="tx1"/>
                </a:solidFill>
              </a:rPr>
              <a:t>Genesis 6-8</a:t>
            </a:r>
            <a:endParaRPr lang="en-US" sz="2300">
              <a:solidFill>
                <a:schemeClr val="tx1"/>
              </a:solidFill>
            </a:endParaRPr>
          </a:p>
        </p:txBody>
      </p:sp>
      <p:grpSp>
        <p:nvGrpSpPr>
          <p:cNvPr id="35" name="组合 34"/>
          <p:cNvGrpSpPr/>
          <p:nvPr/>
        </p:nvGrpSpPr>
        <p:grpSpPr>
          <a:xfrm>
            <a:off x="10891882" y="6100829"/>
            <a:ext cx="943447" cy="293620"/>
            <a:chOff x="10225910" y="5829300"/>
            <a:chExt cx="1632280" cy="507999"/>
          </a:xfrm>
          <a:solidFill>
            <a:schemeClr val="bg1"/>
          </a:solidFill>
        </p:grpSpPr>
        <p:sp>
          <p:nvSpPr>
            <p:cNvPr id="36" name="任意多边形: 形状 35"/>
            <p:cNvSpPr/>
            <p:nvPr/>
          </p:nvSpPr>
          <p:spPr>
            <a:xfrm>
              <a:off x="11350191" y="5829300"/>
              <a:ext cx="507999" cy="507999"/>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任意多边形: 形状 36"/>
            <p:cNvSpPr/>
            <p:nvPr/>
          </p:nvSpPr>
          <p:spPr>
            <a:xfrm>
              <a:off x="10788051" y="5829300"/>
              <a:ext cx="507999" cy="507999"/>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任意多边形: 形状 37"/>
            <p:cNvSpPr/>
            <p:nvPr/>
          </p:nvSpPr>
          <p:spPr>
            <a:xfrm>
              <a:off x="10225910" y="5829300"/>
              <a:ext cx="507999" cy="507999"/>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9690" y="0"/>
            <a:ext cx="4516755" cy="6858000"/>
          </a:xfrm>
          <a:prstGeom prst="rect">
            <a:avLst/>
          </a:prstGeom>
          <a:gradFill flip="none" rotWithShape="1">
            <a:gsLst>
              <a:gs pos="0">
                <a:schemeClr val="accent1">
                  <a:lumMod val="50000"/>
                  <a:alpha val="63000"/>
                </a:schemeClr>
              </a:gs>
              <a:gs pos="100000">
                <a:schemeClr val="accent3">
                  <a:lumMod val="50000"/>
                  <a:alpha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组合 44"/>
          <p:cNvGrpSpPr/>
          <p:nvPr/>
        </p:nvGrpSpPr>
        <p:grpSpPr>
          <a:xfrm>
            <a:off x="714680" y="2712085"/>
            <a:ext cx="2868930" cy="1175325"/>
            <a:chOff x="1030047" y="3090564"/>
            <a:chExt cx="2868930" cy="1175325"/>
          </a:xfrm>
        </p:grpSpPr>
        <p:sp>
          <p:nvSpPr>
            <p:cNvPr id="57" name="文本框 56"/>
            <p:cNvSpPr txBox="1"/>
            <p:nvPr/>
          </p:nvSpPr>
          <p:spPr>
            <a:xfrm>
              <a:off x="1030047" y="3527384"/>
              <a:ext cx="2868930" cy="738505"/>
            </a:xfrm>
            <a:prstGeom prst="rect">
              <a:avLst/>
            </a:prstGeom>
            <a:noFill/>
          </p:spPr>
          <p:txBody>
            <a:bodyPr wrap="none" lIns="0" tIns="0" rIns="0" bIns="0" rtlCol="0">
              <a:spAutoFit/>
            </a:bodyPr>
            <a:lstStyle/>
            <a:p>
              <a:pPr algn="ctr"/>
              <a:r>
                <a:rPr lang="en-US" sz="2400">
                  <a:solidFill>
                    <a:schemeClr val="bg1"/>
                  </a:solidFill>
                  <a:sym typeface="+mn-ea"/>
                </a:rPr>
                <a:t>God’s Saving Grace</a:t>
              </a:r>
              <a:endParaRPr lang="en-US" sz="2400">
                <a:solidFill>
                  <a:schemeClr val="bg1"/>
                </a:solidFill>
                <a:sym typeface="+mn-ea"/>
              </a:endParaRPr>
            </a:p>
            <a:p>
              <a:pPr algn="ctr"/>
              <a:r>
                <a:rPr lang="en-US" sz="2400">
                  <a:solidFill>
                    <a:schemeClr val="bg1"/>
                  </a:solidFill>
                </a:rPr>
                <a:t>1 Peter 3:20-22</a:t>
              </a:r>
              <a:endParaRPr lang="en-US" sz="2400">
                <a:solidFill>
                  <a:schemeClr val="bg1"/>
                </a:solidFill>
              </a:endParaRPr>
            </a:p>
          </p:txBody>
        </p:sp>
        <p:sp>
          <p:nvSpPr>
            <p:cNvPr id="62" name="文本框 61"/>
            <p:cNvSpPr txBox="1"/>
            <p:nvPr/>
          </p:nvSpPr>
          <p:spPr>
            <a:xfrm>
              <a:off x="1514864" y="3090564"/>
              <a:ext cx="1899285" cy="430530"/>
            </a:xfrm>
            <a:prstGeom prst="rect">
              <a:avLst/>
            </a:prstGeom>
            <a:noFill/>
          </p:spPr>
          <p:txBody>
            <a:bodyPr wrap="none" lIns="0" tIns="0" rIns="0" bIns="0" rtlCol="0">
              <a:spAutoFit/>
            </a:bodyPr>
            <a:lstStyle/>
            <a:p>
              <a:pPr algn="ctr"/>
              <a:r>
                <a:rPr lang="en-US" sz="2800">
                  <a:solidFill>
                    <a:schemeClr val="bg1"/>
                  </a:solidFill>
                  <a:latin typeface="+mj-lt"/>
                </a:rPr>
                <a:t>The Flood</a:t>
              </a:r>
              <a:endParaRPr lang="en-US" sz="2800">
                <a:solidFill>
                  <a:schemeClr val="bg1"/>
                </a:solidFill>
                <a:latin typeface="+mj-lt"/>
              </a:endParaRPr>
            </a:p>
          </p:txBody>
        </p:sp>
      </p:grpSp>
      <p:sp>
        <p:nvSpPr>
          <p:cNvPr id="102" name="Text Box 101"/>
          <p:cNvSpPr txBox="1"/>
          <p:nvPr/>
        </p:nvSpPr>
        <p:spPr>
          <a:xfrm>
            <a:off x="4673600" y="73660"/>
            <a:ext cx="7336155" cy="4865370"/>
          </a:xfrm>
          <a:prstGeom prst="rect">
            <a:avLst/>
          </a:prstGeom>
          <a:noFill/>
          <a:ln w="9525">
            <a:noFill/>
          </a:ln>
        </p:spPr>
        <p:txBody>
          <a:bodyPr>
            <a:noAutofit/>
          </a:bodyPr>
          <a:p>
            <a:pPr indent="0"/>
            <a:r>
              <a:rPr lang="en-US" sz="3000" u="sng">
                <a:solidFill>
                  <a:srgbClr val="0000FF"/>
                </a:solidFill>
                <a:latin typeface="Segoe UI Emoji" panose="020B0502040204020203" charset="0"/>
                <a:ea typeface="SimSun" panose="02010600030101010101" pitchFamily="2" charset="-122"/>
                <a:sym typeface="+mn-ea"/>
              </a:rPr>
              <a:t>20</a:t>
            </a:r>
            <a:r>
              <a:rPr lang="en-US" sz="3000">
                <a:latin typeface="Segoe UI Emoji" panose="020B0502040204020203" charset="0"/>
                <a:ea typeface="SimSun" panose="02010600030101010101" pitchFamily="2" charset="-122"/>
                <a:sym typeface="+mn-ea"/>
              </a:rPr>
              <a:t> </a:t>
            </a:r>
            <a:r>
              <a:rPr lang="en-US" sz="3000">
                <a:latin typeface="Segoe UI Emoji" panose="020B0502040204020203" charset="0"/>
                <a:ea typeface="SimSun" panose="02010600030101010101" pitchFamily="2" charset="-122"/>
              </a:rPr>
              <a:t> because they formerly did not obey, when God's patience waited in the days of Noah, while the ark was being prepared, in which a few, that is, eight persons, were brought safely through water. </a:t>
            </a:r>
            <a:endParaRPr lang="en-US" sz="3000">
              <a:latin typeface="Segoe UI Emoji" panose="020B0502040204020203" charset="0"/>
              <a:ea typeface="SimSun" panose="02010600030101010101" pitchFamily="2" charset="-122"/>
            </a:endParaRPr>
          </a:p>
          <a:p>
            <a:pPr indent="0"/>
            <a:r>
              <a:rPr lang="en-US" sz="3000" u="sng">
                <a:solidFill>
                  <a:srgbClr val="0000FF"/>
                </a:solidFill>
                <a:latin typeface="Segoe UI Emoji" panose="020B0502040204020203" charset="0"/>
                <a:ea typeface="SimSun" panose="02010600030101010101" pitchFamily="2" charset="-122"/>
              </a:rPr>
              <a:t>21</a:t>
            </a:r>
            <a:r>
              <a:rPr lang="en-US" sz="3000">
                <a:latin typeface="Segoe UI Emoji" panose="020B0502040204020203" charset="0"/>
                <a:ea typeface="SimSun" panose="02010600030101010101" pitchFamily="2" charset="-122"/>
              </a:rPr>
              <a:t> Baptism, which corresponds to this, now saves you, not as a removal of dirt from the body but as an appeal to God for a good conscience, through the resurrection of Jesus Christ, </a:t>
            </a:r>
            <a:endParaRPr lang="en-US" sz="3000">
              <a:latin typeface="Segoe UI Emoji" panose="020B0502040204020203" charset="0"/>
              <a:ea typeface="SimSun" panose="02010600030101010101" pitchFamily="2" charset="-122"/>
            </a:endParaRPr>
          </a:p>
          <a:p>
            <a:pPr indent="0"/>
            <a:r>
              <a:rPr lang="en-US" sz="3000" u="sng">
                <a:solidFill>
                  <a:srgbClr val="0000FF"/>
                </a:solidFill>
                <a:latin typeface="Segoe UI Emoji" panose="020B0502040204020203" charset="0"/>
                <a:ea typeface="SimSun" panose="02010600030101010101" pitchFamily="2" charset="-122"/>
              </a:rPr>
              <a:t>22 </a:t>
            </a:r>
            <a:r>
              <a:rPr lang="en-US" sz="3000">
                <a:latin typeface="Segoe UI Emoji" panose="020B0502040204020203" charset="0"/>
                <a:ea typeface="SimSun" panose="02010600030101010101" pitchFamily="2" charset="-122"/>
              </a:rPr>
              <a:t>who has gone into heaven and is at the right hand of God, with angels, authorities, and powers having been subjected to him.</a:t>
            </a:r>
            <a:endParaRPr lang="en-US" sz="3000">
              <a:latin typeface="Segoe UI Emoji" panose="020B0502040204020203" charset="0"/>
              <a:ea typeface="SimSun" panose="02010600030101010101" pitchFamily="2" charset="-122"/>
            </a:endParaRPr>
          </a:p>
        </p:txBody>
      </p:sp>
      <p:sp>
        <p:nvSpPr>
          <p:cNvPr id="7" name="Text Box 6"/>
          <p:cNvSpPr txBox="1"/>
          <p:nvPr/>
        </p:nvSpPr>
        <p:spPr>
          <a:xfrm>
            <a:off x="4953635" y="206375"/>
            <a:ext cx="4064000" cy="368300"/>
          </a:xfrm>
          <a:prstGeom prst="rect">
            <a:avLst/>
          </a:prstGeom>
          <a:noFill/>
        </p:spPr>
        <p:txBody>
          <a:bodyPr wrap="square" rtlCol="0">
            <a:spAutoFit/>
          </a:bodyPr>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9690" y="0"/>
            <a:ext cx="4516755" cy="6858000"/>
          </a:xfrm>
          <a:prstGeom prst="rect">
            <a:avLst/>
          </a:prstGeom>
          <a:gradFill flip="none" rotWithShape="1">
            <a:gsLst>
              <a:gs pos="0">
                <a:schemeClr val="accent1">
                  <a:lumMod val="50000"/>
                  <a:alpha val="63000"/>
                </a:schemeClr>
              </a:gs>
              <a:gs pos="100000">
                <a:schemeClr val="accent3">
                  <a:lumMod val="50000"/>
                  <a:alpha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组合 44"/>
          <p:cNvGrpSpPr/>
          <p:nvPr/>
        </p:nvGrpSpPr>
        <p:grpSpPr>
          <a:xfrm>
            <a:off x="450208" y="2712085"/>
            <a:ext cx="3397885" cy="1175325"/>
            <a:chOff x="765575" y="3090564"/>
            <a:chExt cx="3397885" cy="1175325"/>
          </a:xfrm>
        </p:grpSpPr>
        <p:sp>
          <p:nvSpPr>
            <p:cNvPr id="57" name="文本框 56"/>
            <p:cNvSpPr txBox="1"/>
            <p:nvPr/>
          </p:nvSpPr>
          <p:spPr>
            <a:xfrm>
              <a:off x="765575" y="3527384"/>
              <a:ext cx="3397885" cy="738505"/>
            </a:xfrm>
            <a:prstGeom prst="rect">
              <a:avLst/>
            </a:prstGeom>
            <a:noFill/>
          </p:spPr>
          <p:txBody>
            <a:bodyPr wrap="none" lIns="0" tIns="0" rIns="0" bIns="0" rtlCol="0">
              <a:spAutoFit/>
            </a:bodyPr>
            <a:lstStyle/>
            <a:p>
              <a:pPr algn="ctr"/>
              <a:r>
                <a:rPr lang="en-US" sz="2400">
                  <a:solidFill>
                    <a:schemeClr val="bg1"/>
                  </a:solidFill>
                </a:rPr>
                <a:t>Covenant Relationship </a:t>
              </a:r>
              <a:endParaRPr lang="en-US" sz="2400">
                <a:solidFill>
                  <a:schemeClr val="bg1"/>
                </a:solidFill>
              </a:endParaRPr>
            </a:p>
            <a:p>
              <a:pPr algn="ctr"/>
              <a:r>
                <a:rPr lang="en-US" sz="2400">
                  <a:solidFill>
                    <a:schemeClr val="bg1"/>
                  </a:solidFill>
                </a:rPr>
                <a:t>Gen. 6:17-18</a:t>
              </a:r>
              <a:endParaRPr lang="en-US" sz="2400">
                <a:solidFill>
                  <a:schemeClr val="bg1"/>
                </a:solidFill>
              </a:endParaRPr>
            </a:p>
          </p:txBody>
        </p:sp>
        <p:sp>
          <p:nvSpPr>
            <p:cNvPr id="62" name="文本框 61"/>
            <p:cNvSpPr txBox="1"/>
            <p:nvPr/>
          </p:nvSpPr>
          <p:spPr>
            <a:xfrm>
              <a:off x="1010992" y="3090564"/>
              <a:ext cx="2907030" cy="430530"/>
            </a:xfrm>
            <a:prstGeom prst="rect">
              <a:avLst/>
            </a:prstGeom>
            <a:noFill/>
          </p:spPr>
          <p:txBody>
            <a:bodyPr wrap="none" lIns="0" tIns="0" rIns="0" bIns="0" rtlCol="0">
              <a:spAutoFit/>
            </a:bodyPr>
            <a:lstStyle/>
            <a:p>
              <a:pPr algn="ctr"/>
              <a:r>
                <a:rPr lang="en-US" sz="2800">
                  <a:solidFill>
                    <a:schemeClr val="bg1"/>
                  </a:solidFill>
                  <a:latin typeface="+mj-lt"/>
                </a:rPr>
                <a:t>After the Flood</a:t>
              </a:r>
              <a:endParaRPr lang="en-US" sz="2800">
                <a:solidFill>
                  <a:schemeClr val="bg1"/>
                </a:solidFill>
                <a:latin typeface="+mj-lt"/>
              </a:endParaRPr>
            </a:p>
          </p:txBody>
        </p:sp>
      </p:grpSp>
      <p:sp>
        <p:nvSpPr>
          <p:cNvPr id="102" name="Text Box 101"/>
          <p:cNvSpPr txBox="1"/>
          <p:nvPr/>
        </p:nvSpPr>
        <p:spPr>
          <a:xfrm>
            <a:off x="4673600" y="648970"/>
            <a:ext cx="7336155" cy="4865370"/>
          </a:xfrm>
          <a:prstGeom prst="rect">
            <a:avLst/>
          </a:prstGeom>
          <a:noFill/>
          <a:ln w="9525">
            <a:noFill/>
          </a:ln>
        </p:spPr>
        <p:txBody>
          <a:bodyPr>
            <a:noAutofit/>
          </a:bodyPr>
          <a:p>
            <a:pPr indent="0"/>
            <a:r>
              <a:rPr lang="en-US" sz="3600" u="sng">
                <a:solidFill>
                  <a:srgbClr val="0000FF"/>
                </a:solidFill>
                <a:latin typeface="Segoe UI Emoji" panose="020B0502040204020203" charset="0"/>
                <a:ea typeface="SimSun" panose="02010600030101010101" pitchFamily="2" charset="-122"/>
                <a:sym typeface="+mn-ea"/>
              </a:rPr>
              <a:t>17</a:t>
            </a:r>
            <a:r>
              <a:rPr lang="en-US" sz="3600">
                <a:latin typeface="Segoe UI Emoji" panose="020B0502040204020203" charset="0"/>
                <a:ea typeface="SimSun" panose="02010600030101010101" pitchFamily="2" charset="-122"/>
                <a:sym typeface="+mn-ea"/>
              </a:rPr>
              <a:t> </a:t>
            </a:r>
            <a:r>
              <a:rPr lang="en-US" sz="3600">
                <a:latin typeface="Segoe UI Emoji" panose="020B0502040204020203" charset="0"/>
                <a:ea typeface="SimSun" panose="02010600030101010101" pitchFamily="2" charset="-122"/>
              </a:rPr>
              <a:t>For behold, I will bring a flood of waters upon the earth to destroy all flesh in which is the breath of life under heaven. Everything that is on the earth shall die. </a:t>
            </a:r>
            <a:endParaRPr lang="en-US" sz="3600">
              <a:latin typeface="Segoe UI Emoji" panose="020B0502040204020203" charset="0"/>
              <a:ea typeface="SimSun" panose="02010600030101010101" pitchFamily="2" charset="-122"/>
            </a:endParaRPr>
          </a:p>
          <a:p>
            <a:pPr indent="0"/>
            <a:r>
              <a:rPr lang="en-US" sz="3600" u="sng">
                <a:solidFill>
                  <a:srgbClr val="0000FF"/>
                </a:solidFill>
                <a:latin typeface="Segoe UI Emoji" panose="020B0502040204020203" charset="0"/>
                <a:ea typeface="SimSun" panose="02010600030101010101" pitchFamily="2" charset="-122"/>
              </a:rPr>
              <a:t>18</a:t>
            </a:r>
            <a:r>
              <a:rPr lang="en-US" sz="3600">
                <a:latin typeface="Segoe UI Emoji" panose="020B0502040204020203" charset="0"/>
                <a:ea typeface="SimSun" panose="02010600030101010101" pitchFamily="2" charset="-122"/>
              </a:rPr>
              <a:t> But I will establish my covenant with you, and you shall come into the ark, you, your sons, your wife, and your sons' wives with you</a:t>
            </a:r>
            <a:endParaRPr lang="en-US" sz="3600">
              <a:latin typeface="Segoe UI Emoji" panose="020B0502040204020203" charset="0"/>
              <a:ea typeface="SimSun" panose="02010600030101010101" pitchFamily="2" charset="-122"/>
            </a:endParaRPr>
          </a:p>
          <a:p>
            <a:pPr indent="0"/>
            <a:endParaRPr lang="en-US" sz="3600">
              <a:latin typeface="Segoe UI Emoji" panose="020B0502040204020203" charset="0"/>
              <a:ea typeface="SimSun" panose="02010600030101010101" pitchFamily="2" charset="-122"/>
            </a:endParaRPr>
          </a:p>
        </p:txBody>
      </p:sp>
      <p:sp>
        <p:nvSpPr>
          <p:cNvPr id="7" name="Text Box 6"/>
          <p:cNvSpPr txBox="1"/>
          <p:nvPr/>
        </p:nvSpPr>
        <p:spPr>
          <a:xfrm>
            <a:off x="4953635" y="206375"/>
            <a:ext cx="4064000" cy="368300"/>
          </a:xfrm>
          <a:prstGeom prst="rect">
            <a:avLst/>
          </a:prstGeom>
          <a:noFill/>
        </p:spPr>
        <p:txBody>
          <a:bodyPr wrap="square" rtlCol="0">
            <a:spAutoFit/>
          </a:bodyPr>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9690" y="0"/>
            <a:ext cx="4516755" cy="6858000"/>
          </a:xfrm>
          <a:prstGeom prst="rect">
            <a:avLst/>
          </a:prstGeom>
          <a:gradFill flip="none" rotWithShape="1">
            <a:gsLst>
              <a:gs pos="0">
                <a:schemeClr val="accent1">
                  <a:lumMod val="50000"/>
                  <a:alpha val="63000"/>
                </a:schemeClr>
              </a:gs>
              <a:gs pos="100000">
                <a:schemeClr val="accent3">
                  <a:lumMod val="50000"/>
                  <a:alpha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组合 44"/>
          <p:cNvGrpSpPr/>
          <p:nvPr/>
        </p:nvGrpSpPr>
        <p:grpSpPr>
          <a:xfrm>
            <a:off x="450208" y="2712085"/>
            <a:ext cx="3397885" cy="1175325"/>
            <a:chOff x="765575" y="3090564"/>
            <a:chExt cx="3397885" cy="1175325"/>
          </a:xfrm>
        </p:grpSpPr>
        <p:sp>
          <p:nvSpPr>
            <p:cNvPr id="57" name="文本框 56"/>
            <p:cNvSpPr txBox="1"/>
            <p:nvPr/>
          </p:nvSpPr>
          <p:spPr>
            <a:xfrm>
              <a:off x="765575" y="3527384"/>
              <a:ext cx="3397885" cy="738505"/>
            </a:xfrm>
            <a:prstGeom prst="rect">
              <a:avLst/>
            </a:prstGeom>
            <a:noFill/>
          </p:spPr>
          <p:txBody>
            <a:bodyPr wrap="none" lIns="0" tIns="0" rIns="0" bIns="0" rtlCol="0">
              <a:spAutoFit/>
            </a:bodyPr>
            <a:lstStyle/>
            <a:p>
              <a:pPr algn="ctr"/>
              <a:r>
                <a:rPr lang="en-US" sz="2400">
                  <a:solidFill>
                    <a:schemeClr val="bg1"/>
                  </a:solidFill>
                </a:rPr>
                <a:t>Covenant Relationship </a:t>
              </a:r>
              <a:endParaRPr lang="en-US" sz="2400">
                <a:solidFill>
                  <a:schemeClr val="bg1"/>
                </a:solidFill>
              </a:endParaRPr>
            </a:p>
            <a:p>
              <a:pPr algn="ctr"/>
              <a:r>
                <a:rPr lang="en-US" sz="2400">
                  <a:solidFill>
                    <a:schemeClr val="bg1"/>
                  </a:solidFill>
                </a:rPr>
                <a:t>Gen. 8:20-22</a:t>
              </a:r>
              <a:endParaRPr lang="en-US" sz="2400">
                <a:solidFill>
                  <a:schemeClr val="bg1"/>
                </a:solidFill>
              </a:endParaRPr>
            </a:p>
          </p:txBody>
        </p:sp>
        <p:sp>
          <p:nvSpPr>
            <p:cNvPr id="62" name="文本框 61"/>
            <p:cNvSpPr txBox="1"/>
            <p:nvPr/>
          </p:nvSpPr>
          <p:spPr>
            <a:xfrm>
              <a:off x="1010992" y="3090564"/>
              <a:ext cx="2907030" cy="430530"/>
            </a:xfrm>
            <a:prstGeom prst="rect">
              <a:avLst/>
            </a:prstGeom>
            <a:noFill/>
          </p:spPr>
          <p:txBody>
            <a:bodyPr wrap="none" lIns="0" tIns="0" rIns="0" bIns="0" rtlCol="0">
              <a:spAutoFit/>
            </a:bodyPr>
            <a:lstStyle/>
            <a:p>
              <a:pPr algn="ctr"/>
              <a:r>
                <a:rPr lang="en-US" sz="2800">
                  <a:solidFill>
                    <a:schemeClr val="bg1"/>
                  </a:solidFill>
                  <a:latin typeface="+mj-lt"/>
                </a:rPr>
                <a:t>After the Flood</a:t>
              </a:r>
              <a:endParaRPr lang="en-US" sz="2800">
                <a:solidFill>
                  <a:schemeClr val="bg1"/>
                </a:solidFill>
                <a:latin typeface="+mj-lt"/>
              </a:endParaRPr>
            </a:p>
          </p:txBody>
        </p:sp>
      </p:grpSp>
      <p:sp>
        <p:nvSpPr>
          <p:cNvPr id="102" name="Text Box 101"/>
          <p:cNvSpPr txBox="1"/>
          <p:nvPr/>
        </p:nvSpPr>
        <p:spPr>
          <a:xfrm>
            <a:off x="4673600" y="139700"/>
            <a:ext cx="7336155" cy="4865370"/>
          </a:xfrm>
          <a:prstGeom prst="rect">
            <a:avLst/>
          </a:prstGeom>
          <a:noFill/>
          <a:ln w="9525">
            <a:noFill/>
          </a:ln>
        </p:spPr>
        <p:txBody>
          <a:bodyPr>
            <a:noAutofit/>
          </a:bodyPr>
          <a:p>
            <a:pPr indent="0"/>
            <a:r>
              <a:rPr lang="en-US" sz="3000" u="sng">
                <a:solidFill>
                  <a:srgbClr val="0000FF"/>
                </a:solidFill>
                <a:latin typeface="Segoe UI Emoji" panose="020B0502040204020203" charset="0"/>
                <a:ea typeface="SimSun" panose="02010600030101010101" pitchFamily="2" charset="-122"/>
                <a:sym typeface="+mn-ea"/>
              </a:rPr>
              <a:t>20</a:t>
            </a:r>
            <a:r>
              <a:rPr lang="en-US" sz="3000">
                <a:latin typeface="Segoe UI Emoji" panose="020B0502040204020203" charset="0"/>
                <a:ea typeface="SimSun" panose="02010600030101010101" pitchFamily="2" charset="-122"/>
                <a:sym typeface="+mn-ea"/>
              </a:rPr>
              <a:t> </a:t>
            </a:r>
            <a:r>
              <a:rPr lang="en-US" sz="3000">
                <a:latin typeface="Segoe UI Emoji" panose="020B0502040204020203" charset="0"/>
                <a:ea typeface="SimSun" panose="02010600030101010101" pitchFamily="2" charset="-122"/>
              </a:rPr>
              <a:t>Then Noah built an altar to the Lord and took some of every clean animal and some of every clean bird and offered burnt offerings on the altar. </a:t>
            </a:r>
            <a:endParaRPr lang="en-US" sz="3000">
              <a:latin typeface="Segoe UI Emoji" panose="020B0502040204020203" charset="0"/>
              <a:ea typeface="SimSun" panose="02010600030101010101" pitchFamily="2" charset="-122"/>
            </a:endParaRPr>
          </a:p>
          <a:p>
            <a:pPr indent="0"/>
            <a:r>
              <a:rPr lang="en-US" sz="3000" u="sng">
                <a:solidFill>
                  <a:srgbClr val="0000FF"/>
                </a:solidFill>
                <a:latin typeface="Segoe UI Emoji" panose="020B0502040204020203" charset="0"/>
                <a:ea typeface="SimSun" panose="02010600030101010101" pitchFamily="2" charset="-122"/>
              </a:rPr>
              <a:t>21</a:t>
            </a:r>
            <a:r>
              <a:rPr lang="en-US" sz="3000">
                <a:latin typeface="Segoe UI Emoji" panose="020B0502040204020203" charset="0"/>
                <a:ea typeface="SimSun" panose="02010600030101010101" pitchFamily="2" charset="-122"/>
              </a:rPr>
              <a:t> And when the Lord smelled the pleasing aroma, the Lord said in his heart, “I will never again curse the ground because of man, for the intention of man's heart is evil from his youth. Neither will I ever again strike down every living creature as I have done. </a:t>
            </a:r>
            <a:endParaRPr lang="en-US" sz="3000">
              <a:latin typeface="Segoe UI Emoji" panose="020B0502040204020203" charset="0"/>
              <a:ea typeface="SimSun" panose="02010600030101010101" pitchFamily="2" charset="-122"/>
            </a:endParaRPr>
          </a:p>
          <a:p>
            <a:pPr indent="0"/>
            <a:r>
              <a:rPr lang="en-US" sz="3000" u="sng">
                <a:solidFill>
                  <a:srgbClr val="0000FF"/>
                </a:solidFill>
                <a:latin typeface="Segoe UI Emoji" panose="020B0502040204020203" charset="0"/>
                <a:ea typeface="SimSun" panose="02010600030101010101" pitchFamily="2" charset="-122"/>
              </a:rPr>
              <a:t>22</a:t>
            </a:r>
            <a:r>
              <a:rPr lang="en-US" sz="3000">
                <a:latin typeface="Segoe UI Emoji" panose="020B0502040204020203" charset="0"/>
                <a:ea typeface="SimSun" panose="02010600030101010101" pitchFamily="2" charset="-122"/>
              </a:rPr>
              <a:t> While the earth remains, seedtime and harvest, cold and heat, summer and winter, day and night, shall not cease.”</a:t>
            </a:r>
            <a:endParaRPr lang="en-US" sz="3000">
              <a:latin typeface="Segoe UI Emoji" panose="020B0502040204020203" charset="0"/>
              <a:ea typeface="SimSun" panose="02010600030101010101" pitchFamily="2" charset="-122"/>
            </a:endParaRPr>
          </a:p>
        </p:txBody>
      </p:sp>
      <p:sp>
        <p:nvSpPr>
          <p:cNvPr id="7" name="Text Box 6"/>
          <p:cNvSpPr txBox="1"/>
          <p:nvPr/>
        </p:nvSpPr>
        <p:spPr>
          <a:xfrm>
            <a:off x="4953635" y="206375"/>
            <a:ext cx="4064000" cy="368300"/>
          </a:xfrm>
          <a:prstGeom prst="rect">
            <a:avLst/>
          </a:prstGeom>
          <a:noFill/>
        </p:spPr>
        <p:txBody>
          <a:bodyPr wrap="square" rtlCol="0">
            <a:spAutoFit/>
          </a:bodyPr>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9690" y="0"/>
            <a:ext cx="4516755" cy="6858000"/>
          </a:xfrm>
          <a:prstGeom prst="rect">
            <a:avLst/>
          </a:prstGeom>
          <a:gradFill flip="none" rotWithShape="1">
            <a:gsLst>
              <a:gs pos="0">
                <a:schemeClr val="accent1">
                  <a:lumMod val="50000"/>
                  <a:alpha val="63000"/>
                </a:schemeClr>
              </a:gs>
              <a:gs pos="100000">
                <a:schemeClr val="accent3">
                  <a:lumMod val="50000"/>
                  <a:alpha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组合 44"/>
          <p:cNvGrpSpPr/>
          <p:nvPr/>
        </p:nvGrpSpPr>
        <p:grpSpPr>
          <a:xfrm>
            <a:off x="450208" y="2712085"/>
            <a:ext cx="3397885" cy="1175325"/>
            <a:chOff x="765575" y="3090564"/>
            <a:chExt cx="3397885" cy="1175325"/>
          </a:xfrm>
        </p:grpSpPr>
        <p:sp>
          <p:nvSpPr>
            <p:cNvPr id="57" name="文本框 56"/>
            <p:cNvSpPr txBox="1"/>
            <p:nvPr/>
          </p:nvSpPr>
          <p:spPr>
            <a:xfrm>
              <a:off x="765575" y="3527384"/>
              <a:ext cx="3397885" cy="738505"/>
            </a:xfrm>
            <a:prstGeom prst="rect">
              <a:avLst/>
            </a:prstGeom>
            <a:noFill/>
          </p:spPr>
          <p:txBody>
            <a:bodyPr wrap="none" lIns="0" tIns="0" rIns="0" bIns="0" rtlCol="0">
              <a:spAutoFit/>
            </a:bodyPr>
            <a:lstStyle/>
            <a:p>
              <a:pPr algn="ctr"/>
              <a:r>
                <a:rPr lang="en-US" sz="2400">
                  <a:solidFill>
                    <a:schemeClr val="bg1"/>
                  </a:solidFill>
                </a:rPr>
                <a:t>Covenant Relationship </a:t>
              </a:r>
              <a:endParaRPr lang="en-US" sz="2400">
                <a:solidFill>
                  <a:schemeClr val="bg1"/>
                </a:solidFill>
              </a:endParaRPr>
            </a:p>
            <a:p>
              <a:pPr algn="ctr"/>
              <a:r>
                <a:rPr lang="en-US" sz="2400">
                  <a:solidFill>
                    <a:schemeClr val="bg1"/>
                  </a:solidFill>
                </a:rPr>
                <a:t>Gen. 9:12-13</a:t>
              </a:r>
              <a:endParaRPr lang="en-US" sz="2400">
                <a:solidFill>
                  <a:schemeClr val="bg1"/>
                </a:solidFill>
              </a:endParaRPr>
            </a:p>
          </p:txBody>
        </p:sp>
        <p:sp>
          <p:nvSpPr>
            <p:cNvPr id="62" name="文本框 61"/>
            <p:cNvSpPr txBox="1"/>
            <p:nvPr/>
          </p:nvSpPr>
          <p:spPr>
            <a:xfrm>
              <a:off x="1010992" y="3090564"/>
              <a:ext cx="2907030" cy="430530"/>
            </a:xfrm>
            <a:prstGeom prst="rect">
              <a:avLst/>
            </a:prstGeom>
            <a:noFill/>
          </p:spPr>
          <p:txBody>
            <a:bodyPr wrap="none" lIns="0" tIns="0" rIns="0" bIns="0" rtlCol="0">
              <a:spAutoFit/>
            </a:bodyPr>
            <a:lstStyle/>
            <a:p>
              <a:pPr algn="ctr"/>
              <a:r>
                <a:rPr lang="en-US" sz="2800">
                  <a:solidFill>
                    <a:schemeClr val="bg1"/>
                  </a:solidFill>
                  <a:latin typeface="+mj-lt"/>
                </a:rPr>
                <a:t>After the Flood</a:t>
              </a:r>
              <a:endParaRPr lang="en-US" sz="2800">
                <a:solidFill>
                  <a:schemeClr val="bg1"/>
                </a:solidFill>
                <a:latin typeface="+mj-lt"/>
              </a:endParaRPr>
            </a:p>
          </p:txBody>
        </p:sp>
      </p:grpSp>
      <p:sp>
        <p:nvSpPr>
          <p:cNvPr id="102" name="Text Box 101"/>
          <p:cNvSpPr txBox="1"/>
          <p:nvPr/>
        </p:nvSpPr>
        <p:spPr>
          <a:xfrm>
            <a:off x="4673600" y="1606550"/>
            <a:ext cx="7336155" cy="3915410"/>
          </a:xfrm>
          <a:prstGeom prst="rect">
            <a:avLst/>
          </a:prstGeom>
          <a:noFill/>
          <a:ln w="9525">
            <a:noFill/>
          </a:ln>
        </p:spPr>
        <p:txBody>
          <a:bodyPr>
            <a:noAutofit/>
          </a:bodyPr>
          <a:p>
            <a:pPr indent="0"/>
            <a:r>
              <a:rPr lang="en-US" sz="3000" u="sng">
                <a:solidFill>
                  <a:srgbClr val="0000FF"/>
                </a:solidFill>
                <a:latin typeface="Segoe UI Emoji" panose="020B0502040204020203" charset="0"/>
                <a:ea typeface="SimSun" panose="02010600030101010101" pitchFamily="2" charset="-122"/>
                <a:sym typeface="+mn-ea"/>
              </a:rPr>
              <a:t>12 </a:t>
            </a:r>
            <a:r>
              <a:rPr lang="en-US" sz="3000">
                <a:latin typeface="Segoe UI Emoji" panose="020B0502040204020203" charset="0"/>
                <a:ea typeface="SimSun" panose="02010600030101010101" pitchFamily="2" charset="-122"/>
              </a:rPr>
              <a:t>And God said, “This is the sign of the covenant that I make between me and you and every living creature that is with you, for all future generations: </a:t>
            </a:r>
            <a:r>
              <a:rPr lang="en-US" sz="3000" u="sng">
                <a:solidFill>
                  <a:srgbClr val="0000FF"/>
                </a:solidFill>
                <a:latin typeface="Segoe UI Emoji" panose="020B0502040204020203" charset="0"/>
                <a:ea typeface="SimSun" panose="02010600030101010101" pitchFamily="2" charset="-122"/>
              </a:rPr>
              <a:t>13</a:t>
            </a:r>
            <a:r>
              <a:rPr lang="en-US" sz="3000">
                <a:latin typeface="Segoe UI Emoji" panose="020B0502040204020203" charset="0"/>
                <a:ea typeface="SimSun" panose="02010600030101010101" pitchFamily="2" charset="-122"/>
              </a:rPr>
              <a:t> I have set my bow in the cloud, and it shall be a sign of the covenant between me and the earth. 14 When I bring clouds over the earth and the bow is seen in the clouds,</a:t>
            </a:r>
            <a:endParaRPr lang="en-US" sz="3000">
              <a:latin typeface="Segoe UI Emoji" panose="020B0502040204020203" charset="0"/>
              <a:ea typeface="SimSun" panose="02010600030101010101" pitchFamily="2" charset="-122"/>
            </a:endParaRPr>
          </a:p>
        </p:txBody>
      </p:sp>
      <p:sp>
        <p:nvSpPr>
          <p:cNvPr id="7" name="Text Box 6"/>
          <p:cNvSpPr txBox="1"/>
          <p:nvPr/>
        </p:nvSpPr>
        <p:spPr>
          <a:xfrm>
            <a:off x="4953635" y="206375"/>
            <a:ext cx="4064000" cy="368300"/>
          </a:xfrm>
          <a:prstGeom prst="rect">
            <a:avLst/>
          </a:prstGeom>
          <a:noFill/>
        </p:spPr>
        <p:txBody>
          <a:bodyPr wrap="square" rtlCol="0">
            <a:spAutoFit/>
          </a:bodyPr>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01" name="Picture 100"/>
          <p:cNvPicPr/>
          <p:nvPr/>
        </p:nvPicPr>
        <p:blipFill>
          <a:blip r:embed="rId2"/>
          <a:stretch>
            <a:fillRect/>
          </a:stretch>
        </p:blipFill>
        <p:spPr>
          <a:xfrm>
            <a:off x="0" y="-635"/>
            <a:ext cx="12191365" cy="6920230"/>
          </a:xfrm>
          <a:prstGeom prst="rect">
            <a:avLst/>
          </a:prstGeom>
          <a:noFill/>
          <a:ln w="9525">
            <a:noFill/>
          </a:ln>
        </p:spPr>
      </p:pic>
      <p:sp>
        <p:nvSpPr>
          <p:cNvPr id="23" name="矩形 22"/>
          <p:cNvSpPr/>
          <p:nvPr/>
        </p:nvSpPr>
        <p:spPr>
          <a:xfrm>
            <a:off x="-69215" y="3617809"/>
            <a:ext cx="12192000" cy="4053422"/>
          </a:xfrm>
          <a:prstGeom prst="rect">
            <a:avLst/>
          </a:prstGeom>
          <a:gradFill flip="none" rotWithShape="1">
            <a:gsLst>
              <a:gs pos="0">
                <a:schemeClr val="accent1">
                  <a:lumMod val="50000"/>
                  <a:alpha val="63000"/>
                </a:schemeClr>
              </a:gs>
              <a:gs pos="100000">
                <a:schemeClr val="accent3">
                  <a:lumMod val="50000"/>
                  <a:alpha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文本框 15"/>
          <p:cNvSpPr txBox="1"/>
          <p:nvPr/>
        </p:nvSpPr>
        <p:spPr>
          <a:xfrm>
            <a:off x="695325" y="3112707"/>
            <a:ext cx="10219418" cy="553720"/>
          </a:xfrm>
          <a:prstGeom prst="rect">
            <a:avLst/>
          </a:prstGeom>
          <a:noFill/>
        </p:spPr>
        <p:txBody>
          <a:bodyPr wrap="square" lIns="0" tIns="0" rIns="0" bIns="0" rtlCol="0">
            <a:spAutoFit/>
          </a:bodyPr>
          <a:lstStyle/>
          <a:p>
            <a:r>
              <a:rPr lang="en-US" sz="3600">
                <a:solidFill>
                  <a:schemeClr val="bg1"/>
                </a:solidFill>
                <a:latin typeface="+mj-lt"/>
              </a:rPr>
              <a:t>Noah</a:t>
            </a:r>
            <a:endParaRPr lang="en-US" sz="3600">
              <a:solidFill>
                <a:schemeClr val="bg1"/>
              </a:solidFill>
              <a:latin typeface="+mj-lt"/>
            </a:endParaRPr>
          </a:p>
        </p:txBody>
      </p:sp>
      <p:grpSp>
        <p:nvGrpSpPr>
          <p:cNvPr id="35" name="组合 34"/>
          <p:cNvGrpSpPr/>
          <p:nvPr/>
        </p:nvGrpSpPr>
        <p:grpSpPr>
          <a:xfrm>
            <a:off x="10891882" y="6100829"/>
            <a:ext cx="943447" cy="293620"/>
            <a:chOff x="10225910" y="5829300"/>
            <a:chExt cx="1632280" cy="507999"/>
          </a:xfrm>
          <a:solidFill>
            <a:schemeClr val="bg1"/>
          </a:solidFill>
        </p:grpSpPr>
        <p:sp>
          <p:nvSpPr>
            <p:cNvPr id="36" name="任意多边形: 形状 35"/>
            <p:cNvSpPr/>
            <p:nvPr/>
          </p:nvSpPr>
          <p:spPr>
            <a:xfrm>
              <a:off x="11350191" y="5829300"/>
              <a:ext cx="507999" cy="507999"/>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任意多边形: 形状 36"/>
            <p:cNvSpPr/>
            <p:nvPr/>
          </p:nvSpPr>
          <p:spPr>
            <a:xfrm>
              <a:off x="10788051" y="5829300"/>
              <a:ext cx="507999" cy="507999"/>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任意多边形: 形状 37"/>
            <p:cNvSpPr/>
            <p:nvPr/>
          </p:nvSpPr>
          <p:spPr>
            <a:xfrm>
              <a:off x="10225910" y="5829300"/>
              <a:ext cx="507999" cy="507999"/>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组合 17"/>
          <p:cNvGrpSpPr/>
          <p:nvPr/>
        </p:nvGrpSpPr>
        <p:grpSpPr>
          <a:xfrm>
            <a:off x="725529" y="4172500"/>
            <a:ext cx="4513588" cy="801246"/>
            <a:chOff x="695325" y="1511300"/>
            <a:chExt cx="4513588" cy="801246"/>
          </a:xfrm>
        </p:grpSpPr>
        <p:grpSp>
          <p:nvGrpSpPr>
            <p:cNvPr id="19" name="组合 18"/>
            <p:cNvGrpSpPr/>
            <p:nvPr/>
          </p:nvGrpSpPr>
          <p:grpSpPr>
            <a:xfrm>
              <a:off x="1583107" y="1613069"/>
              <a:ext cx="3625806" cy="626596"/>
              <a:chOff x="1478912" y="2791710"/>
              <a:chExt cx="3625806" cy="626596"/>
            </a:xfrm>
          </p:grpSpPr>
          <p:sp>
            <p:nvSpPr>
              <p:cNvPr id="21" name="文本框 20"/>
              <p:cNvSpPr txBox="1"/>
              <p:nvPr/>
            </p:nvSpPr>
            <p:spPr>
              <a:xfrm>
                <a:off x="1478912" y="3141446"/>
                <a:ext cx="3625806" cy="276860"/>
              </a:xfrm>
              <a:prstGeom prst="rect">
                <a:avLst/>
              </a:prstGeom>
              <a:noFill/>
            </p:spPr>
            <p:txBody>
              <a:bodyPr wrap="square" lIns="0" tIns="0" rIns="0" bIns="0" rtlCol="0">
                <a:spAutoFit/>
              </a:bodyPr>
              <a:lstStyle/>
              <a:p>
                <a:r>
                  <a:rPr lang="en-US">
                    <a:solidFill>
                      <a:schemeClr val="bg1"/>
                    </a:solidFill>
                  </a:rPr>
                  <a:t>God is grieved - Gen 6:1-7</a:t>
                </a:r>
                <a:endParaRPr lang="en-US">
                  <a:solidFill>
                    <a:schemeClr val="bg1"/>
                  </a:solidFill>
                </a:endParaRPr>
              </a:p>
            </p:txBody>
          </p:sp>
          <p:sp>
            <p:nvSpPr>
              <p:cNvPr id="22" name="文本框 21"/>
              <p:cNvSpPr txBox="1"/>
              <p:nvPr/>
            </p:nvSpPr>
            <p:spPr>
              <a:xfrm>
                <a:off x="1478912" y="2791710"/>
                <a:ext cx="3625806" cy="307340"/>
              </a:xfrm>
              <a:prstGeom prst="rect">
                <a:avLst/>
              </a:prstGeom>
              <a:noFill/>
            </p:spPr>
            <p:txBody>
              <a:bodyPr wrap="square" lIns="0" tIns="0" rIns="0" bIns="0" rtlCol="0">
                <a:spAutoFit/>
              </a:bodyPr>
              <a:lstStyle/>
              <a:p>
                <a:r>
                  <a:rPr lang="en-US" sz="2000">
                    <a:solidFill>
                      <a:schemeClr val="bg1"/>
                    </a:solidFill>
                    <a:latin typeface="+mj-lt"/>
                  </a:rPr>
                  <a:t>Before the Flood</a:t>
                </a:r>
                <a:endParaRPr lang="en-US" sz="2000">
                  <a:solidFill>
                    <a:schemeClr val="bg1"/>
                  </a:solidFill>
                  <a:latin typeface="+mj-lt"/>
                </a:endParaRPr>
              </a:p>
            </p:txBody>
          </p:sp>
        </p:grpSp>
        <p:sp>
          <p:nvSpPr>
            <p:cNvPr id="20" name="任意多边形: 形状 19"/>
            <p:cNvSpPr/>
            <p:nvPr/>
          </p:nvSpPr>
          <p:spPr>
            <a:xfrm flipH="1">
              <a:off x="695325" y="1511300"/>
              <a:ext cx="801244" cy="801246"/>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bg1">
                <a:alpha val="2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bg1"/>
                </a:solidFill>
                <a:latin typeface="+mj-lt"/>
              </a:endParaRPr>
            </a:p>
          </p:txBody>
        </p:sp>
      </p:grpSp>
      <p:sp>
        <p:nvSpPr>
          <p:cNvPr id="2" name="Freeform 19_1"/>
          <p:cNvSpPr/>
          <p:nvPr/>
        </p:nvSpPr>
        <p:spPr>
          <a:xfrm flipH="1">
            <a:off x="801244" y="4248215"/>
            <a:ext cx="649814" cy="649816"/>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sz="3200">
                <a:solidFill>
                  <a:schemeClr val="bg1"/>
                </a:solidFill>
                <a:latin typeface="+mj-lt"/>
              </a:rPr>
              <a:t>01</a:t>
            </a:r>
            <a:endParaRPr lang="en-US" sz="3200">
              <a:solidFill>
                <a:schemeClr val="bg1"/>
              </a:solidFill>
              <a:latin typeface="+mj-lt"/>
            </a:endParaRPr>
          </a:p>
        </p:txBody>
      </p:sp>
      <p:grpSp>
        <p:nvGrpSpPr>
          <p:cNvPr id="32" name="组合 31"/>
          <p:cNvGrpSpPr/>
          <p:nvPr/>
        </p:nvGrpSpPr>
        <p:grpSpPr>
          <a:xfrm>
            <a:off x="725529" y="5243644"/>
            <a:ext cx="4513588" cy="801246"/>
            <a:chOff x="695325" y="1511300"/>
            <a:chExt cx="4513588" cy="801246"/>
          </a:xfrm>
        </p:grpSpPr>
        <p:grpSp>
          <p:nvGrpSpPr>
            <p:cNvPr id="39" name="组合 38"/>
            <p:cNvGrpSpPr/>
            <p:nvPr/>
          </p:nvGrpSpPr>
          <p:grpSpPr>
            <a:xfrm>
              <a:off x="1583107" y="1613069"/>
              <a:ext cx="3625806" cy="626596"/>
              <a:chOff x="1478912" y="2791710"/>
              <a:chExt cx="3625806" cy="626596"/>
            </a:xfrm>
          </p:grpSpPr>
          <p:sp>
            <p:nvSpPr>
              <p:cNvPr id="41" name="文本框 40"/>
              <p:cNvSpPr txBox="1"/>
              <p:nvPr/>
            </p:nvSpPr>
            <p:spPr>
              <a:xfrm>
                <a:off x="1478912" y="3141446"/>
                <a:ext cx="3625806" cy="276860"/>
              </a:xfrm>
              <a:prstGeom prst="rect">
                <a:avLst/>
              </a:prstGeom>
              <a:noFill/>
            </p:spPr>
            <p:txBody>
              <a:bodyPr wrap="square" lIns="0" tIns="0" rIns="0" bIns="0" rtlCol="0">
                <a:spAutoFit/>
              </a:bodyPr>
              <a:lstStyle/>
              <a:p>
                <a:r>
                  <a:rPr lang="en-US">
                    <a:solidFill>
                      <a:schemeClr val="bg1"/>
                    </a:solidFill>
                  </a:rPr>
                  <a:t>Obiedent Faith - Gen 6:13-22</a:t>
                </a:r>
                <a:endParaRPr lang="en-US">
                  <a:solidFill>
                    <a:schemeClr val="bg1"/>
                  </a:solidFill>
                </a:endParaRPr>
              </a:p>
            </p:txBody>
          </p:sp>
          <p:sp>
            <p:nvSpPr>
              <p:cNvPr id="42" name="文本框 41"/>
              <p:cNvSpPr txBox="1"/>
              <p:nvPr/>
            </p:nvSpPr>
            <p:spPr>
              <a:xfrm>
                <a:off x="1478912" y="2791710"/>
                <a:ext cx="3625806" cy="307340"/>
              </a:xfrm>
              <a:prstGeom prst="rect">
                <a:avLst/>
              </a:prstGeom>
              <a:noFill/>
            </p:spPr>
            <p:txBody>
              <a:bodyPr wrap="square" lIns="0" tIns="0" rIns="0" bIns="0" rtlCol="0">
                <a:spAutoFit/>
              </a:bodyPr>
              <a:lstStyle/>
              <a:p>
                <a:r>
                  <a:rPr lang="en-US" sz="2000">
                    <a:solidFill>
                      <a:schemeClr val="bg1"/>
                    </a:solidFill>
                    <a:latin typeface="+mj-lt"/>
                  </a:rPr>
                  <a:t>The Ark Specifications</a:t>
                </a:r>
                <a:endParaRPr lang="en-US" sz="2000">
                  <a:solidFill>
                    <a:schemeClr val="bg1"/>
                  </a:solidFill>
                  <a:latin typeface="+mj-lt"/>
                </a:endParaRPr>
              </a:p>
            </p:txBody>
          </p:sp>
        </p:grpSp>
        <p:sp>
          <p:nvSpPr>
            <p:cNvPr id="40" name="任意多边形: 形状 39"/>
            <p:cNvSpPr/>
            <p:nvPr/>
          </p:nvSpPr>
          <p:spPr>
            <a:xfrm flipH="1">
              <a:off x="695325" y="1511300"/>
              <a:ext cx="801244" cy="801246"/>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bg1">
                <a:alpha val="2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bg1"/>
                </a:solidFill>
                <a:latin typeface="+mj-lt"/>
              </a:endParaRPr>
            </a:p>
          </p:txBody>
        </p:sp>
      </p:grpSp>
      <p:sp>
        <p:nvSpPr>
          <p:cNvPr id="33" name="Freeform 19_1"/>
          <p:cNvSpPr/>
          <p:nvPr/>
        </p:nvSpPr>
        <p:spPr>
          <a:xfrm flipH="1">
            <a:off x="801244" y="5319359"/>
            <a:ext cx="649814" cy="649816"/>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sz="3200">
                <a:solidFill>
                  <a:schemeClr val="bg1"/>
                </a:solidFill>
                <a:latin typeface="+mj-lt"/>
              </a:rPr>
              <a:t>02</a:t>
            </a:r>
            <a:endParaRPr lang="en-US" sz="3200">
              <a:solidFill>
                <a:schemeClr val="bg1"/>
              </a:solidFill>
              <a:latin typeface="+mj-lt"/>
            </a:endParaRPr>
          </a:p>
        </p:txBody>
      </p:sp>
      <p:grpSp>
        <p:nvGrpSpPr>
          <p:cNvPr id="44" name="组合 43"/>
          <p:cNvGrpSpPr/>
          <p:nvPr/>
        </p:nvGrpSpPr>
        <p:grpSpPr>
          <a:xfrm>
            <a:off x="6096000" y="4172500"/>
            <a:ext cx="4513588" cy="801246"/>
            <a:chOff x="695325" y="1511300"/>
            <a:chExt cx="4513588" cy="801246"/>
          </a:xfrm>
        </p:grpSpPr>
        <p:grpSp>
          <p:nvGrpSpPr>
            <p:cNvPr id="46" name="组合 45"/>
            <p:cNvGrpSpPr/>
            <p:nvPr/>
          </p:nvGrpSpPr>
          <p:grpSpPr>
            <a:xfrm>
              <a:off x="1583107" y="1613069"/>
              <a:ext cx="3625806" cy="626649"/>
              <a:chOff x="1478912" y="2791710"/>
              <a:chExt cx="3625806" cy="626649"/>
            </a:xfrm>
          </p:grpSpPr>
          <p:sp>
            <p:nvSpPr>
              <p:cNvPr id="48" name="文本框 47"/>
              <p:cNvSpPr txBox="1"/>
              <p:nvPr/>
            </p:nvSpPr>
            <p:spPr>
              <a:xfrm>
                <a:off x="1478912" y="3141446"/>
                <a:ext cx="3625806" cy="276913"/>
              </a:xfrm>
              <a:prstGeom prst="rect">
                <a:avLst/>
              </a:prstGeom>
              <a:noFill/>
            </p:spPr>
            <p:txBody>
              <a:bodyPr wrap="square" lIns="0" tIns="0" rIns="0" bIns="0" rtlCol="0">
                <a:spAutoFit/>
              </a:bodyPr>
              <a:lstStyle/>
              <a:p>
                <a:r>
                  <a:rPr lang="en-US">
                    <a:solidFill>
                      <a:schemeClr val="bg1"/>
                    </a:solidFill>
                  </a:rPr>
                  <a:t>God’s Saving Grace</a:t>
                </a:r>
                <a:endParaRPr lang="en-US">
                  <a:solidFill>
                    <a:schemeClr val="bg1"/>
                  </a:solidFill>
                </a:endParaRPr>
              </a:p>
            </p:txBody>
          </p:sp>
          <p:sp>
            <p:nvSpPr>
              <p:cNvPr id="49" name="文本框 48"/>
              <p:cNvSpPr txBox="1"/>
              <p:nvPr/>
            </p:nvSpPr>
            <p:spPr>
              <a:xfrm>
                <a:off x="1478912" y="2791710"/>
                <a:ext cx="3625806" cy="307340"/>
              </a:xfrm>
              <a:prstGeom prst="rect">
                <a:avLst/>
              </a:prstGeom>
              <a:noFill/>
            </p:spPr>
            <p:txBody>
              <a:bodyPr wrap="square" lIns="0" tIns="0" rIns="0" bIns="0" rtlCol="0">
                <a:spAutoFit/>
              </a:bodyPr>
              <a:lstStyle/>
              <a:p>
                <a:r>
                  <a:rPr lang="en-US" sz="2000">
                    <a:solidFill>
                      <a:schemeClr val="bg1"/>
                    </a:solidFill>
                    <a:latin typeface="+mj-lt"/>
                  </a:rPr>
                  <a:t>The Flood</a:t>
                </a:r>
                <a:endParaRPr lang="en-US" sz="2000">
                  <a:solidFill>
                    <a:schemeClr val="bg1"/>
                  </a:solidFill>
                  <a:latin typeface="+mj-lt"/>
                </a:endParaRPr>
              </a:p>
            </p:txBody>
          </p:sp>
        </p:grpSp>
        <p:sp>
          <p:nvSpPr>
            <p:cNvPr id="47" name="任意多边形: 形状 46"/>
            <p:cNvSpPr/>
            <p:nvPr/>
          </p:nvSpPr>
          <p:spPr>
            <a:xfrm flipH="1">
              <a:off x="695325" y="1511300"/>
              <a:ext cx="801244" cy="801246"/>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bg1">
                <a:alpha val="2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bg1"/>
                </a:solidFill>
                <a:latin typeface="+mj-lt"/>
              </a:endParaRPr>
            </a:p>
          </p:txBody>
        </p:sp>
      </p:grpSp>
      <p:sp>
        <p:nvSpPr>
          <p:cNvPr id="45" name="Freeform 19_1"/>
          <p:cNvSpPr/>
          <p:nvPr/>
        </p:nvSpPr>
        <p:spPr>
          <a:xfrm flipH="1">
            <a:off x="6171715" y="4248215"/>
            <a:ext cx="649814" cy="649816"/>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sz="3200">
                <a:solidFill>
                  <a:schemeClr val="bg1"/>
                </a:solidFill>
                <a:latin typeface="+mj-lt"/>
              </a:rPr>
              <a:t>03</a:t>
            </a:r>
            <a:endParaRPr lang="en-US" sz="3200">
              <a:solidFill>
                <a:schemeClr val="bg1"/>
              </a:solidFill>
              <a:latin typeface="+mj-lt"/>
            </a:endParaRPr>
          </a:p>
        </p:txBody>
      </p:sp>
      <p:grpSp>
        <p:nvGrpSpPr>
          <p:cNvPr id="51" name="组合 50"/>
          <p:cNvGrpSpPr/>
          <p:nvPr/>
        </p:nvGrpSpPr>
        <p:grpSpPr>
          <a:xfrm>
            <a:off x="6096000" y="5243644"/>
            <a:ext cx="4513588" cy="801246"/>
            <a:chOff x="695325" y="1511300"/>
            <a:chExt cx="4513588" cy="801246"/>
          </a:xfrm>
        </p:grpSpPr>
        <p:grpSp>
          <p:nvGrpSpPr>
            <p:cNvPr id="53" name="组合 52"/>
            <p:cNvGrpSpPr/>
            <p:nvPr/>
          </p:nvGrpSpPr>
          <p:grpSpPr>
            <a:xfrm>
              <a:off x="1583107" y="1613069"/>
              <a:ext cx="3625806" cy="626596"/>
              <a:chOff x="1478912" y="2791710"/>
              <a:chExt cx="3625806" cy="626596"/>
            </a:xfrm>
          </p:grpSpPr>
          <p:sp>
            <p:nvSpPr>
              <p:cNvPr id="55" name="文本框 54"/>
              <p:cNvSpPr txBox="1"/>
              <p:nvPr/>
            </p:nvSpPr>
            <p:spPr>
              <a:xfrm>
                <a:off x="1478912" y="3141446"/>
                <a:ext cx="3625806" cy="276860"/>
              </a:xfrm>
              <a:prstGeom prst="rect">
                <a:avLst/>
              </a:prstGeom>
              <a:noFill/>
            </p:spPr>
            <p:txBody>
              <a:bodyPr wrap="square" lIns="0" tIns="0" rIns="0" bIns="0" rtlCol="0">
                <a:spAutoFit/>
              </a:bodyPr>
              <a:lstStyle/>
              <a:p>
                <a:r>
                  <a:rPr lang="en-US">
                    <a:solidFill>
                      <a:schemeClr val="bg1"/>
                    </a:solidFill>
                  </a:rPr>
                  <a:t>Covenant Relationship</a:t>
                </a:r>
                <a:endParaRPr lang="en-US">
                  <a:solidFill>
                    <a:schemeClr val="bg1"/>
                  </a:solidFill>
                </a:endParaRPr>
              </a:p>
            </p:txBody>
          </p:sp>
          <p:sp>
            <p:nvSpPr>
              <p:cNvPr id="56" name="文本框 55"/>
              <p:cNvSpPr txBox="1"/>
              <p:nvPr/>
            </p:nvSpPr>
            <p:spPr>
              <a:xfrm>
                <a:off x="1478912" y="2791710"/>
                <a:ext cx="3625806" cy="307340"/>
              </a:xfrm>
              <a:prstGeom prst="rect">
                <a:avLst/>
              </a:prstGeom>
              <a:noFill/>
            </p:spPr>
            <p:txBody>
              <a:bodyPr wrap="square" lIns="0" tIns="0" rIns="0" bIns="0" rtlCol="0">
                <a:spAutoFit/>
              </a:bodyPr>
              <a:lstStyle/>
              <a:p>
                <a:r>
                  <a:rPr lang="en-US" sz="2000">
                    <a:solidFill>
                      <a:schemeClr val="bg1"/>
                    </a:solidFill>
                    <a:latin typeface="+mj-lt"/>
                  </a:rPr>
                  <a:t>After the Flood</a:t>
                </a:r>
                <a:endParaRPr lang="en-US" sz="2000">
                  <a:solidFill>
                    <a:schemeClr val="bg1"/>
                  </a:solidFill>
                  <a:latin typeface="+mj-lt"/>
                </a:endParaRPr>
              </a:p>
            </p:txBody>
          </p:sp>
        </p:grpSp>
        <p:sp>
          <p:nvSpPr>
            <p:cNvPr id="54" name="任意多边形: 形状 53"/>
            <p:cNvSpPr/>
            <p:nvPr/>
          </p:nvSpPr>
          <p:spPr>
            <a:xfrm flipH="1">
              <a:off x="695325" y="1511300"/>
              <a:ext cx="801244" cy="801246"/>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bg1">
                <a:alpha val="2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bg1"/>
                </a:solidFill>
                <a:latin typeface="+mj-lt"/>
              </a:endParaRPr>
            </a:p>
          </p:txBody>
        </p:sp>
      </p:grpSp>
      <p:sp>
        <p:nvSpPr>
          <p:cNvPr id="52" name="Freeform 19_1"/>
          <p:cNvSpPr/>
          <p:nvPr/>
        </p:nvSpPr>
        <p:spPr>
          <a:xfrm flipH="1">
            <a:off x="6171715" y="5319359"/>
            <a:ext cx="649814" cy="649816"/>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sz="3200">
                <a:solidFill>
                  <a:schemeClr val="bg1"/>
                </a:solidFill>
                <a:latin typeface="+mj-lt"/>
              </a:rPr>
              <a:t>04</a:t>
            </a:r>
            <a:endParaRPr lang="en-US" sz="3200">
              <a:solidFill>
                <a:schemeClr val="bg1"/>
              </a:solidFill>
              <a:latin typeface="+mj-lt"/>
            </a:endParaRPr>
          </a:p>
        </p:txBody>
      </p:sp>
      <p:sp>
        <p:nvSpPr>
          <p:cNvPr id="4" name="Text Box 3"/>
          <p:cNvSpPr txBox="1"/>
          <p:nvPr/>
        </p:nvSpPr>
        <p:spPr>
          <a:xfrm>
            <a:off x="4178935" y="1388110"/>
            <a:ext cx="3945255" cy="339090"/>
          </a:xfrm>
          <a:prstGeom prst="rect">
            <a:avLst/>
          </a:prstGeom>
          <a:noFill/>
        </p:spPr>
        <p:txBody>
          <a:bodyPr wrap="square" rtlCol="0">
            <a:noAutofit/>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45"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9690" y="0"/>
            <a:ext cx="4516755" cy="6858000"/>
          </a:xfrm>
          <a:prstGeom prst="rect">
            <a:avLst/>
          </a:prstGeom>
          <a:gradFill flip="none" rotWithShape="1">
            <a:gsLst>
              <a:gs pos="0">
                <a:schemeClr val="accent1">
                  <a:lumMod val="50000"/>
                  <a:alpha val="63000"/>
                </a:schemeClr>
              </a:gs>
              <a:gs pos="100000">
                <a:schemeClr val="accent3">
                  <a:lumMod val="50000"/>
                  <a:alpha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组合 44"/>
          <p:cNvGrpSpPr/>
          <p:nvPr/>
        </p:nvGrpSpPr>
        <p:grpSpPr>
          <a:xfrm>
            <a:off x="543541" y="2712085"/>
            <a:ext cx="3211195" cy="805755"/>
            <a:chOff x="858908" y="3090564"/>
            <a:chExt cx="3211195" cy="805755"/>
          </a:xfrm>
        </p:grpSpPr>
        <p:sp>
          <p:nvSpPr>
            <p:cNvPr id="57" name="文本框 56"/>
            <p:cNvSpPr txBox="1"/>
            <p:nvPr/>
          </p:nvSpPr>
          <p:spPr>
            <a:xfrm>
              <a:off x="1391354" y="3527384"/>
              <a:ext cx="2146300" cy="368935"/>
            </a:xfrm>
            <a:prstGeom prst="rect">
              <a:avLst/>
            </a:prstGeom>
            <a:noFill/>
          </p:spPr>
          <p:txBody>
            <a:bodyPr wrap="none" lIns="0" tIns="0" rIns="0" bIns="0" rtlCol="0">
              <a:spAutoFit/>
            </a:bodyPr>
            <a:lstStyle/>
            <a:p>
              <a:pPr algn="ctr"/>
              <a:r>
                <a:rPr lang="en-US" sz="2400">
                  <a:solidFill>
                    <a:schemeClr val="bg1"/>
                  </a:solidFill>
                </a:rPr>
                <a:t>God is Grieved</a:t>
              </a:r>
              <a:endParaRPr lang="en-US" sz="2400">
                <a:solidFill>
                  <a:schemeClr val="bg1"/>
                </a:solidFill>
              </a:endParaRPr>
            </a:p>
          </p:txBody>
        </p:sp>
        <p:sp>
          <p:nvSpPr>
            <p:cNvPr id="62" name="文本框 61"/>
            <p:cNvSpPr txBox="1"/>
            <p:nvPr/>
          </p:nvSpPr>
          <p:spPr>
            <a:xfrm>
              <a:off x="858908" y="3090564"/>
              <a:ext cx="3211195" cy="430530"/>
            </a:xfrm>
            <a:prstGeom prst="rect">
              <a:avLst/>
            </a:prstGeom>
            <a:noFill/>
          </p:spPr>
          <p:txBody>
            <a:bodyPr wrap="none" lIns="0" tIns="0" rIns="0" bIns="0" rtlCol="0">
              <a:spAutoFit/>
            </a:bodyPr>
            <a:lstStyle/>
            <a:p>
              <a:pPr algn="ctr"/>
              <a:r>
                <a:rPr lang="en-US" sz="2800">
                  <a:solidFill>
                    <a:schemeClr val="bg1"/>
                  </a:solidFill>
                  <a:latin typeface="+mj-lt"/>
                </a:rPr>
                <a:t>Before the Flood</a:t>
              </a:r>
              <a:endParaRPr lang="en-US" sz="2800">
                <a:solidFill>
                  <a:schemeClr val="bg1"/>
                </a:solidFill>
                <a:latin typeface="+mj-lt"/>
              </a:endParaRPr>
            </a:p>
          </p:txBody>
        </p:sp>
      </p:grpSp>
      <p:sp>
        <p:nvSpPr>
          <p:cNvPr id="102" name="Text Box 101"/>
          <p:cNvSpPr txBox="1"/>
          <p:nvPr/>
        </p:nvSpPr>
        <p:spPr>
          <a:xfrm>
            <a:off x="4673600" y="389255"/>
            <a:ext cx="7544435" cy="6483350"/>
          </a:xfrm>
          <a:prstGeom prst="rect">
            <a:avLst/>
          </a:prstGeom>
          <a:noFill/>
          <a:ln w="9525">
            <a:noFill/>
          </a:ln>
        </p:spPr>
        <p:txBody>
          <a:bodyPr>
            <a:noAutofit/>
          </a:bodyPr>
          <a:p>
            <a:pPr indent="0"/>
            <a:r>
              <a:rPr lang="en-US" sz="3200" b="0" u="sng">
                <a:solidFill>
                  <a:srgbClr val="0000FF"/>
                </a:solidFill>
                <a:latin typeface="Segoe UI Emoji" panose="020B0502040204020203" charset="0"/>
                <a:ea typeface="SimSun" panose="02010600030101010101" pitchFamily="2" charset="-122"/>
              </a:rPr>
              <a:t>5</a:t>
            </a:r>
            <a:r>
              <a:rPr lang="en-US" sz="3200" b="0">
                <a:solidFill>
                  <a:srgbClr val="000000"/>
                </a:solidFill>
                <a:latin typeface="Segoe UI Emoji" panose="020B0502040204020203" charset="0"/>
                <a:ea typeface="SimSun" panose="02010600030101010101" pitchFamily="2" charset="-122"/>
              </a:rPr>
              <a:t>The LORD saw that the wickedness of man was great in the earth, and that every intention of the thoughts of his heart was only evil continually.</a:t>
            </a:r>
            <a:r>
              <a:rPr lang="en-US" sz="3200" b="0" u="sng">
                <a:solidFill>
                  <a:srgbClr val="0000FF"/>
                </a:solidFill>
                <a:latin typeface="Segoe UI Emoji" panose="020B0502040204020203" charset="0"/>
                <a:ea typeface="SimSun" panose="02010600030101010101" pitchFamily="2" charset="-122"/>
              </a:rPr>
              <a:t></a:t>
            </a:r>
            <a:r>
              <a:rPr lang="en-US" sz="3200" b="0" u="sng">
                <a:solidFill>
                  <a:srgbClr val="0000FF"/>
                </a:solidFill>
                <a:latin typeface="Segoe UI Emoji" panose="020B0502040204020203" charset="0"/>
                <a:ea typeface="SimSun" panose="02010600030101010101" pitchFamily="2" charset="-122"/>
                <a:hlinkClick r:id="rId1"/>
              </a:rPr>
              <a:t>6</a:t>
            </a:r>
            <a:r>
              <a:rPr lang="en-US" sz="3200" b="0">
                <a:solidFill>
                  <a:srgbClr val="000000"/>
                </a:solidFill>
                <a:latin typeface="Segoe UI Emoji" panose="020B0502040204020203" charset="0"/>
                <a:ea typeface="SimSun" panose="02010600030101010101" pitchFamily="2" charset="-122"/>
              </a:rPr>
              <a:t> And the LORD was sorry that he had made man on the earth, and it grieved him to his heart.</a:t>
            </a:r>
            <a:r>
              <a:rPr lang="en-US" sz="3200" b="0" u="sng">
                <a:solidFill>
                  <a:srgbClr val="0000FF"/>
                </a:solidFill>
                <a:latin typeface="Segoe UI Emoji" panose="020B0502040204020203" charset="0"/>
                <a:ea typeface="SimSun" panose="02010600030101010101" pitchFamily="2" charset="-122"/>
              </a:rPr>
              <a:t></a:t>
            </a:r>
            <a:r>
              <a:rPr lang="en-US" sz="3200" b="0" u="sng">
                <a:solidFill>
                  <a:srgbClr val="0000FF"/>
                </a:solidFill>
                <a:latin typeface="Segoe UI Emoji" panose="020B0502040204020203" charset="0"/>
                <a:ea typeface="SimSun" panose="02010600030101010101" pitchFamily="2" charset="-122"/>
                <a:hlinkClick r:id="rId2"/>
              </a:rPr>
              <a:t>7</a:t>
            </a:r>
            <a:r>
              <a:rPr lang="en-US" sz="3200" b="0">
                <a:solidFill>
                  <a:srgbClr val="000000"/>
                </a:solidFill>
                <a:latin typeface="Segoe UI Emoji" panose="020B0502040204020203" charset="0"/>
                <a:ea typeface="SimSun" panose="02010600030101010101" pitchFamily="2" charset="-122"/>
              </a:rPr>
              <a:t> So the LORD said, "I will blot out man whom I have created from the face of the land, man and animals and creeping things and birds of the heavens, for I am sorry that I have made them." - ESV</a:t>
            </a:r>
            <a:endParaRPr lang="en-US" sz="3200" b="0">
              <a:solidFill>
                <a:srgbClr val="000000"/>
              </a:solidFill>
              <a:latin typeface="Segoe UI Emoji" panose="020B0502040204020203" charset="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9690" y="0"/>
            <a:ext cx="4516755" cy="6858000"/>
          </a:xfrm>
          <a:prstGeom prst="rect">
            <a:avLst/>
          </a:prstGeom>
          <a:gradFill flip="none" rotWithShape="1">
            <a:gsLst>
              <a:gs pos="0">
                <a:schemeClr val="accent1">
                  <a:lumMod val="50000"/>
                  <a:alpha val="63000"/>
                </a:schemeClr>
              </a:gs>
              <a:gs pos="100000">
                <a:schemeClr val="accent3">
                  <a:lumMod val="50000"/>
                  <a:alpha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组合 44"/>
          <p:cNvGrpSpPr/>
          <p:nvPr/>
        </p:nvGrpSpPr>
        <p:grpSpPr>
          <a:xfrm>
            <a:off x="543541" y="2712085"/>
            <a:ext cx="3211195" cy="1175325"/>
            <a:chOff x="858908" y="3090564"/>
            <a:chExt cx="3211195" cy="1175325"/>
          </a:xfrm>
        </p:grpSpPr>
        <p:sp>
          <p:nvSpPr>
            <p:cNvPr id="57" name="文本框 56"/>
            <p:cNvSpPr txBox="1"/>
            <p:nvPr/>
          </p:nvSpPr>
          <p:spPr>
            <a:xfrm>
              <a:off x="1391354" y="3527384"/>
              <a:ext cx="2146300" cy="738505"/>
            </a:xfrm>
            <a:prstGeom prst="rect">
              <a:avLst/>
            </a:prstGeom>
            <a:noFill/>
          </p:spPr>
          <p:txBody>
            <a:bodyPr wrap="none" lIns="0" tIns="0" rIns="0" bIns="0" rtlCol="0">
              <a:spAutoFit/>
            </a:bodyPr>
            <a:lstStyle/>
            <a:p>
              <a:pPr algn="ctr"/>
              <a:r>
                <a:rPr lang="en-US" sz="2400">
                  <a:solidFill>
                    <a:schemeClr val="bg1"/>
                  </a:solidFill>
                </a:rPr>
                <a:t>God is Grieved</a:t>
              </a:r>
              <a:endParaRPr lang="en-US" sz="2400">
                <a:solidFill>
                  <a:schemeClr val="bg1"/>
                </a:solidFill>
              </a:endParaRPr>
            </a:p>
            <a:p>
              <a:pPr algn="ctr"/>
              <a:r>
                <a:rPr lang="en-US" sz="2400">
                  <a:solidFill>
                    <a:schemeClr val="bg1"/>
                  </a:solidFill>
                </a:rPr>
                <a:t>Rom. 1:21-23</a:t>
              </a:r>
              <a:endParaRPr lang="en-US" sz="2400">
                <a:solidFill>
                  <a:schemeClr val="bg1"/>
                </a:solidFill>
              </a:endParaRPr>
            </a:p>
          </p:txBody>
        </p:sp>
        <p:sp>
          <p:nvSpPr>
            <p:cNvPr id="62" name="文本框 61"/>
            <p:cNvSpPr txBox="1"/>
            <p:nvPr/>
          </p:nvSpPr>
          <p:spPr>
            <a:xfrm>
              <a:off x="858908" y="3090564"/>
              <a:ext cx="3211195" cy="430530"/>
            </a:xfrm>
            <a:prstGeom prst="rect">
              <a:avLst/>
            </a:prstGeom>
            <a:noFill/>
          </p:spPr>
          <p:txBody>
            <a:bodyPr wrap="none" lIns="0" tIns="0" rIns="0" bIns="0" rtlCol="0">
              <a:spAutoFit/>
            </a:bodyPr>
            <a:lstStyle/>
            <a:p>
              <a:pPr algn="ctr"/>
              <a:r>
                <a:rPr lang="en-US" sz="2800">
                  <a:solidFill>
                    <a:schemeClr val="bg1"/>
                  </a:solidFill>
                  <a:latin typeface="+mj-lt"/>
                </a:rPr>
                <a:t>Before the Flood</a:t>
              </a:r>
              <a:endParaRPr lang="en-US" sz="2800">
                <a:solidFill>
                  <a:schemeClr val="bg1"/>
                </a:solidFill>
                <a:latin typeface="+mj-lt"/>
              </a:endParaRPr>
            </a:p>
          </p:txBody>
        </p:sp>
      </p:grpSp>
      <p:sp>
        <p:nvSpPr>
          <p:cNvPr id="102" name="Text Box 101"/>
          <p:cNvSpPr txBox="1"/>
          <p:nvPr/>
        </p:nvSpPr>
        <p:spPr>
          <a:xfrm>
            <a:off x="4673600" y="389255"/>
            <a:ext cx="7544435" cy="6483350"/>
          </a:xfrm>
          <a:prstGeom prst="rect">
            <a:avLst/>
          </a:prstGeom>
          <a:noFill/>
          <a:ln w="9525">
            <a:noFill/>
          </a:ln>
        </p:spPr>
        <p:txBody>
          <a:bodyPr>
            <a:noAutofit/>
          </a:bodyPr>
          <a:p>
            <a:pPr indent="0"/>
            <a:r>
              <a:rPr lang="en-US" sz="3200" u="sng">
                <a:solidFill>
                  <a:srgbClr val="0000FF"/>
                </a:solidFill>
                <a:latin typeface="Segoe UI Emoji" panose="020B0502040204020203" charset="0"/>
                <a:ea typeface="SimSun" panose="02010600030101010101" pitchFamily="2" charset="-122"/>
                <a:sym typeface="+mn-ea"/>
              </a:rPr>
              <a:t>21</a:t>
            </a:r>
            <a:r>
              <a:rPr lang="en-US" sz="3200">
                <a:latin typeface="Segoe UI Emoji" panose="020B0502040204020203" charset="0"/>
                <a:ea typeface="SimSun" panose="02010600030101010101" pitchFamily="2" charset="-122"/>
                <a:sym typeface="+mn-ea"/>
              </a:rPr>
              <a:t> F</a:t>
            </a:r>
            <a:r>
              <a:rPr lang="en-US" sz="3200" b="0">
                <a:latin typeface="Segoe UI Emoji" panose="020B0502040204020203" charset="0"/>
                <a:ea typeface="SimSun" panose="02010600030101010101" pitchFamily="2" charset="-122"/>
              </a:rPr>
              <a:t>or although they knew God, they did not honor him as God or give thanks to him, but they became futile in their thinking, and their foolish hearts were darkened. </a:t>
            </a:r>
            <a:endParaRPr lang="en-US" sz="3200" b="0">
              <a:latin typeface="Segoe UI Emoji" panose="020B0502040204020203" charset="0"/>
              <a:ea typeface="SimSun" panose="02010600030101010101" pitchFamily="2" charset="-122"/>
            </a:endParaRPr>
          </a:p>
          <a:p>
            <a:pPr indent="0"/>
            <a:r>
              <a:rPr lang="en-US" sz="3200" u="sng">
                <a:solidFill>
                  <a:srgbClr val="0000FF"/>
                </a:solidFill>
                <a:latin typeface="Segoe UI Emoji" panose="020B0502040204020203" charset="0"/>
                <a:ea typeface="SimSun" panose="02010600030101010101" pitchFamily="2" charset="-122"/>
                <a:sym typeface="+mn-ea"/>
              </a:rPr>
              <a:t>2</a:t>
            </a:r>
            <a:r>
              <a:rPr lang="en-US" sz="3200" b="0" u="sng">
                <a:solidFill>
                  <a:srgbClr val="0000FF"/>
                </a:solidFill>
                <a:latin typeface="Segoe UI Emoji" panose="020B0502040204020203" charset="0"/>
                <a:ea typeface="SimSun" panose="02010600030101010101" pitchFamily="2" charset="-122"/>
              </a:rPr>
              <a:t>2 </a:t>
            </a:r>
            <a:r>
              <a:rPr lang="en-US" sz="3200" b="0">
                <a:latin typeface="Segoe UI Emoji" panose="020B0502040204020203" charset="0"/>
                <a:ea typeface="SimSun" panose="02010600030101010101" pitchFamily="2" charset="-122"/>
              </a:rPr>
              <a:t>Claiming to be wise, they became fools, </a:t>
            </a:r>
            <a:endParaRPr lang="en-US" sz="3200" b="0">
              <a:latin typeface="Segoe UI Emoji" panose="020B0502040204020203" charset="0"/>
              <a:ea typeface="SimSun" panose="02010600030101010101" pitchFamily="2" charset="-122"/>
            </a:endParaRPr>
          </a:p>
          <a:p>
            <a:pPr indent="0"/>
            <a:r>
              <a:rPr lang="en-US" sz="3200" b="0" u="sng">
                <a:solidFill>
                  <a:srgbClr val="0000FF"/>
                </a:solidFill>
                <a:latin typeface="Segoe UI Emoji" panose="020B0502040204020203" charset="0"/>
                <a:ea typeface="SimSun" panose="02010600030101010101" pitchFamily="2" charset="-122"/>
              </a:rPr>
              <a:t>23</a:t>
            </a:r>
            <a:r>
              <a:rPr lang="en-US" sz="3200" b="0">
                <a:latin typeface="Segoe UI Emoji" panose="020B0502040204020203" charset="0"/>
                <a:ea typeface="SimSun" panose="02010600030101010101" pitchFamily="2" charset="-122"/>
              </a:rPr>
              <a:t> and exchanged the glory of the immortal God for images resembling mortal man and birds and animals and creeping things.</a:t>
            </a:r>
            <a:r>
              <a:rPr lang="en-US" sz="3200" b="0">
                <a:solidFill>
                  <a:srgbClr val="000000"/>
                </a:solidFill>
                <a:latin typeface="Segoe UI Emoji" panose="020B0502040204020203" charset="0"/>
                <a:ea typeface="SimSun" panose="02010600030101010101" pitchFamily="2" charset="-122"/>
              </a:rPr>
              <a:t>- ESV</a:t>
            </a:r>
            <a:endParaRPr lang="en-US" sz="3200" b="0">
              <a:solidFill>
                <a:srgbClr val="000000"/>
              </a:solidFill>
              <a:latin typeface="Segoe UI Emoji" panose="020B0502040204020203" charset="0"/>
              <a:ea typeface="SimSun" panose="02010600030101010101" pitchFamily="2" charset="-122"/>
            </a:endParaRPr>
          </a:p>
        </p:txBody>
      </p:sp>
      <p:sp>
        <p:nvSpPr>
          <p:cNvPr id="7" name="Text Box 6"/>
          <p:cNvSpPr txBox="1"/>
          <p:nvPr/>
        </p:nvSpPr>
        <p:spPr>
          <a:xfrm>
            <a:off x="4953635" y="206375"/>
            <a:ext cx="4064000" cy="368300"/>
          </a:xfrm>
          <a:prstGeom prst="rect">
            <a:avLst/>
          </a:prstGeom>
          <a:noFill/>
        </p:spPr>
        <p:txBody>
          <a:bodyPr wrap="square" rtlCol="0">
            <a:spAutoFit/>
          </a:bodyPr>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9690" y="0"/>
            <a:ext cx="4516755" cy="6858000"/>
          </a:xfrm>
          <a:prstGeom prst="rect">
            <a:avLst/>
          </a:prstGeom>
          <a:gradFill flip="none" rotWithShape="1">
            <a:gsLst>
              <a:gs pos="0">
                <a:schemeClr val="accent1">
                  <a:lumMod val="50000"/>
                  <a:alpha val="63000"/>
                </a:schemeClr>
              </a:gs>
              <a:gs pos="100000">
                <a:schemeClr val="accent3">
                  <a:lumMod val="50000"/>
                  <a:alpha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组合 44"/>
          <p:cNvGrpSpPr/>
          <p:nvPr/>
        </p:nvGrpSpPr>
        <p:grpSpPr>
          <a:xfrm>
            <a:off x="543541" y="2712085"/>
            <a:ext cx="3211195" cy="1175325"/>
            <a:chOff x="858908" y="3090564"/>
            <a:chExt cx="3211195" cy="1175325"/>
          </a:xfrm>
        </p:grpSpPr>
        <p:sp>
          <p:nvSpPr>
            <p:cNvPr id="57" name="文本框 56"/>
            <p:cNvSpPr txBox="1"/>
            <p:nvPr/>
          </p:nvSpPr>
          <p:spPr>
            <a:xfrm>
              <a:off x="1391354" y="3527384"/>
              <a:ext cx="2146300" cy="738505"/>
            </a:xfrm>
            <a:prstGeom prst="rect">
              <a:avLst/>
            </a:prstGeom>
            <a:noFill/>
          </p:spPr>
          <p:txBody>
            <a:bodyPr wrap="none" lIns="0" tIns="0" rIns="0" bIns="0" rtlCol="0">
              <a:spAutoFit/>
            </a:bodyPr>
            <a:lstStyle/>
            <a:p>
              <a:pPr algn="ctr"/>
              <a:r>
                <a:rPr lang="en-US" sz="2400">
                  <a:solidFill>
                    <a:schemeClr val="bg1"/>
                  </a:solidFill>
                </a:rPr>
                <a:t>God is Grieved</a:t>
              </a:r>
              <a:endParaRPr lang="en-US" sz="2400">
                <a:solidFill>
                  <a:schemeClr val="bg1"/>
                </a:solidFill>
              </a:endParaRPr>
            </a:p>
            <a:p>
              <a:pPr algn="ctr"/>
              <a:r>
                <a:rPr lang="en-US" sz="2400">
                  <a:solidFill>
                    <a:schemeClr val="bg1"/>
                  </a:solidFill>
                </a:rPr>
                <a:t>Gen. 6:8-10</a:t>
              </a:r>
              <a:endParaRPr lang="en-US" sz="2400">
                <a:solidFill>
                  <a:schemeClr val="bg1"/>
                </a:solidFill>
              </a:endParaRPr>
            </a:p>
          </p:txBody>
        </p:sp>
        <p:sp>
          <p:nvSpPr>
            <p:cNvPr id="62" name="文本框 61"/>
            <p:cNvSpPr txBox="1"/>
            <p:nvPr/>
          </p:nvSpPr>
          <p:spPr>
            <a:xfrm>
              <a:off x="858908" y="3090564"/>
              <a:ext cx="3211195" cy="430530"/>
            </a:xfrm>
            <a:prstGeom prst="rect">
              <a:avLst/>
            </a:prstGeom>
            <a:noFill/>
          </p:spPr>
          <p:txBody>
            <a:bodyPr wrap="none" lIns="0" tIns="0" rIns="0" bIns="0" rtlCol="0">
              <a:spAutoFit/>
            </a:bodyPr>
            <a:lstStyle/>
            <a:p>
              <a:pPr algn="ctr"/>
              <a:r>
                <a:rPr lang="en-US" sz="2800">
                  <a:solidFill>
                    <a:schemeClr val="bg1"/>
                  </a:solidFill>
                  <a:latin typeface="+mj-lt"/>
                </a:rPr>
                <a:t>Before the Flood</a:t>
              </a:r>
              <a:endParaRPr lang="en-US" sz="2800">
                <a:solidFill>
                  <a:schemeClr val="bg1"/>
                </a:solidFill>
                <a:latin typeface="+mj-lt"/>
              </a:endParaRPr>
            </a:p>
          </p:txBody>
        </p:sp>
      </p:grpSp>
      <p:sp>
        <p:nvSpPr>
          <p:cNvPr id="102" name="Text Box 101"/>
          <p:cNvSpPr txBox="1"/>
          <p:nvPr/>
        </p:nvSpPr>
        <p:spPr>
          <a:xfrm>
            <a:off x="4673600" y="925195"/>
            <a:ext cx="7336155" cy="4865370"/>
          </a:xfrm>
          <a:prstGeom prst="rect">
            <a:avLst/>
          </a:prstGeom>
          <a:noFill/>
          <a:ln w="9525">
            <a:noFill/>
          </a:ln>
        </p:spPr>
        <p:txBody>
          <a:bodyPr>
            <a:noAutofit/>
          </a:bodyPr>
          <a:p>
            <a:pPr indent="0"/>
            <a:r>
              <a:rPr lang="en-US" sz="3600" u="sng">
                <a:solidFill>
                  <a:srgbClr val="0000FF"/>
                </a:solidFill>
                <a:latin typeface="Segoe UI Emoji" panose="020B0502040204020203" charset="0"/>
                <a:ea typeface="SimSun" panose="02010600030101010101" pitchFamily="2" charset="-122"/>
                <a:sym typeface="+mn-ea"/>
              </a:rPr>
              <a:t>8</a:t>
            </a:r>
            <a:r>
              <a:rPr lang="en-US" sz="3600">
                <a:latin typeface="Segoe UI Emoji" panose="020B0502040204020203" charset="0"/>
                <a:ea typeface="SimSun" panose="02010600030101010101" pitchFamily="2" charset="-122"/>
                <a:sym typeface="+mn-ea"/>
              </a:rPr>
              <a:t> </a:t>
            </a:r>
            <a:r>
              <a:rPr lang="en-US" sz="3600">
                <a:latin typeface="Segoe UI Emoji" panose="020B0502040204020203" charset="0"/>
                <a:ea typeface="SimSun" panose="02010600030101010101" pitchFamily="2" charset="-122"/>
              </a:rPr>
              <a:t>But Noah found </a:t>
            </a:r>
            <a:r>
              <a:rPr lang="en-US" sz="3600" u="sng">
                <a:latin typeface="Segoe UI Emoji" panose="020B0502040204020203" charset="0"/>
                <a:ea typeface="SimSun" panose="02010600030101010101" pitchFamily="2" charset="-122"/>
              </a:rPr>
              <a:t>favor</a:t>
            </a:r>
            <a:r>
              <a:rPr lang="en-US" sz="3600">
                <a:latin typeface="Segoe UI Emoji" panose="020B0502040204020203" charset="0"/>
                <a:ea typeface="SimSun" panose="02010600030101010101" pitchFamily="2" charset="-122"/>
              </a:rPr>
              <a:t> in the eyes of the Lord. </a:t>
            </a:r>
            <a:endParaRPr lang="en-US" sz="3600">
              <a:latin typeface="Segoe UI Emoji" panose="020B0502040204020203" charset="0"/>
              <a:ea typeface="SimSun" panose="02010600030101010101" pitchFamily="2" charset="-122"/>
            </a:endParaRPr>
          </a:p>
          <a:p>
            <a:pPr indent="0"/>
            <a:r>
              <a:rPr lang="en-US" sz="3600" u="sng">
                <a:solidFill>
                  <a:srgbClr val="0000FF"/>
                </a:solidFill>
                <a:latin typeface="Segoe UI Emoji" panose="020B0502040204020203" charset="0"/>
                <a:ea typeface="SimSun" panose="02010600030101010101" pitchFamily="2" charset="-122"/>
              </a:rPr>
              <a:t>9</a:t>
            </a:r>
            <a:r>
              <a:rPr lang="en-US" sz="3600">
                <a:latin typeface="Segoe UI Emoji" panose="020B0502040204020203" charset="0"/>
                <a:ea typeface="SimSun" panose="02010600030101010101" pitchFamily="2" charset="-122"/>
              </a:rPr>
              <a:t> These are the generations of Noah. Noah was a righteous man, blameless in his generation. Noah walked with God. </a:t>
            </a:r>
            <a:endParaRPr lang="en-US" sz="3600">
              <a:latin typeface="Segoe UI Emoji" panose="020B0502040204020203" charset="0"/>
              <a:ea typeface="SimSun" panose="02010600030101010101" pitchFamily="2" charset="-122"/>
            </a:endParaRPr>
          </a:p>
          <a:p>
            <a:pPr indent="0"/>
            <a:r>
              <a:rPr lang="en-US" sz="3600" u="sng">
                <a:solidFill>
                  <a:srgbClr val="0000FF"/>
                </a:solidFill>
                <a:latin typeface="Segoe UI Emoji" panose="020B0502040204020203" charset="0"/>
                <a:ea typeface="SimSun" panose="02010600030101010101" pitchFamily="2" charset="-122"/>
              </a:rPr>
              <a:t>10</a:t>
            </a:r>
            <a:r>
              <a:rPr lang="en-US" sz="3600">
                <a:latin typeface="Segoe UI Emoji" panose="020B0502040204020203" charset="0"/>
                <a:ea typeface="SimSun" panose="02010600030101010101" pitchFamily="2" charset="-122"/>
              </a:rPr>
              <a:t> And Noah had three sons, Shem, Ham, and Japheth.     </a:t>
            </a:r>
            <a:endParaRPr lang="en-US" sz="3600">
              <a:latin typeface="Segoe UI Emoji" panose="020B0502040204020203" charset="0"/>
              <a:ea typeface="SimSun" panose="02010600030101010101" pitchFamily="2" charset="-122"/>
            </a:endParaRPr>
          </a:p>
          <a:p>
            <a:pPr indent="0"/>
            <a:endParaRPr lang="en-US" sz="3600">
              <a:latin typeface="Segoe UI Emoji" panose="020B0502040204020203" charset="0"/>
              <a:ea typeface="SimSun" panose="02010600030101010101" pitchFamily="2" charset="-122"/>
            </a:endParaRPr>
          </a:p>
        </p:txBody>
      </p:sp>
      <p:sp>
        <p:nvSpPr>
          <p:cNvPr id="7" name="Text Box 6"/>
          <p:cNvSpPr txBox="1"/>
          <p:nvPr/>
        </p:nvSpPr>
        <p:spPr>
          <a:xfrm>
            <a:off x="4953635" y="206375"/>
            <a:ext cx="4064000" cy="368300"/>
          </a:xfrm>
          <a:prstGeom prst="rect">
            <a:avLst/>
          </a:prstGeom>
          <a:noFill/>
        </p:spPr>
        <p:txBody>
          <a:bodyPr wrap="square" rtlCol="0">
            <a:spAutoFit/>
          </a:bodyPr>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图案&#10;&#10;描述已自动生成"/>
          <p:cNvPicPr>
            <a:picLocks noChangeAspect="1"/>
          </p:cNvPicPr>
          <p:nvPr/>
        </p:nvPicPr>
        <p:blipFill rotWithShape="1">
          <a:blip r:embed="rId1">
            <a:alphaModFix amt="50000"/>
            <a:extLst>
              <a:ext uri="{BEBA8EAE-BF5A-486C-A8C5-ECC9F3942E4B}">
                <a14:imgProps xmlns:a14="http://schemas.microsoft.com/office/drawing/2010/main">
                  <a14:imgLayer r:embed="rId2">
                    <a14:imgEffect>
                      <a14:brightnessContrast bright="-5000" contrast="40000"/>
                    </a14:imgEffect>
                    <a14:imgEffect>
                      <a14:colorTemperature colorTemp="5300"/>
                    </a14:imgEffect>
                  </a14:imgLayer>
                </a14:imgProps>
              </a:ext>
              <a:ext uri="{28A0092B-C50C-407E-A947-70E740481C1C}">
                <a14:useLocalDpi xmlns:a14="http://schemas.microsoft.com/office/drawing/2010/main" val="0"/>
              </a:ext>
            </a:extLst>
          </a:blip>
          <a:srcRect r="16075" b="16075"/>
          <a:stretch>
            <a:fillRect/>
          </a:stretch>
        </p:blipFill>
        <p:spPr>
          <a:xfrm>
            <a:off x="0" y="-109221"/>
            <a:ext cx="12192000" cy="6858001"/>
          </a:xfrm>
          <a:prstGeom prst="rect">
            <a:avLst/>
          </a:prstGeom>
        </p:spPr>
      </p:pic>
      <p:grpSp>
        <p:nvGrpSpPr>
          <p:cNvPr id="24" name="组合 23"/>
          <p:cNvGrpSpPr/>
          <p:nvPr/>
        </p:nvGrpSpPr>
        <p:grpSpPr>
          <a:xfrm>
            <a:off x="10891882" y="6100829"/>
            <a:ext cx="943447" cy="293620"/>
            <a:chOff x="10225910" y="5829300"/>
            <a:chExt cx="1632280" cy="507999"/>
          </a:xfrm>
          <a:solidFill>
            <a:schemeClr val="accent2"/>
          </a:solidFill>
        </p:grpSpPr>
        <p:sp>
          <p:nvSpPr>
            <p:cNvPr id="25" name="任意多边形: 形状 24"/>
            <p:cNvSpPr/>
            <p:nvPr/>
          </p:nvSpPr>
          <p:spPr>
            <a:xfrm>
              <a:off x="11350191" y="5829300"/>
              <a:ext cx="507999" cy="507999"/>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任意多边形: 形状 25"/>
            <p:cNvSpPr/>
            <p:nvPr/>
          </p:nvSpPr>
          <p:spPr>
            <a:xfrm>
              <a:off x="10788051" y="5829300"/>
              <a:ext cx="507999" cy="507999"/>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任意多边形: 形状 26"/>
            <p:cNvSpPr/>
            <p:nvPr/>
          </p:nvSpPr>
          <p:spPr>
            <a:xfrm>
              <a:off x="10225910" y="5829300"/>
              <a:ext cx="507999" cy="507999"/>
            </a:xfrm>
            <a:custGeom>
              <a:avLst/>
              <a:gdLst>
                <a:gd name="connsiteX0" fmla="*/ 1637035 w 3274070"/>
                <a:gd name="connsiteY0" fmla="*/ 0 h 3274070"/>
                <a:gd name="connsiteX1" fmla="*/ 1702763 w 3274070"/>
                <a:gd name="connsiteY1" fmla="*/ 3319 h 3274070"/>
                <a:gd name="connsiteX2" fmla="*/ 3274070 w 3274070"/>
                <a:gd name="connsiteY2" fmla="*/ 3319 h 3274070"/>
                <a:gd name="connsiteX3" fmla="*/ 3274070 w 3274070"/>
                <a:gd name="connsiteY3" fmla="*/ 1607613 h 3274070"/>
                <a:gd name="connsiteX4" fmla="*/ 3272585 w 3274070"/>
                <a:gd name="connsiteY4" fmla="*/ 1607613 h 3274070"/>
                <a:gd name="connsiteX5" fmla="*/ 3274070 w 3274070"/>
                <a:gd name="connsiteY5" fmla="*/ 1637035 h 3274070"/>
                <a:gd name="connsiteX6" fmla="*/ 1637035 w 3274070"/>
                <a:gd name="connsiteY6" fmla="*/ 3274070 h 3274070"/>
                <a:gd name="connsiteX7" fmla="*/ 0 w 3274070"/>
                <a:gd name="connsiteY7" fmla="*/ 1637035 h 3274070"/>
                <a:gd name="connsiteX8" fmla="*/ 1637035 w 3274070"/>
                <a:gd name="connsiteY8" fmla="*/ 0 h 327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070" h="3274070">
                  <a:moveTo>
                    <a:pt x="1637035" y="0"/>
                  </a:moveTo>
                  <a:lnTo>
                    <a:pt x="1702763" y="3319"/>
                  </a:lnTo>
                  <a:lnTo>
                    <a:pt x="3274070" y="3319"/>
                  </a:lnTo>
                  <a:lnTo>
                    <a:pt x="3274070" y="1607613"/>
                  </a:lnTo>
                  <a:lnTo>
                    <a:pt x="3272585" y="1607613"/>
                  </a:lnTo>
                  <a:lnTo>
                    <a:pt x="3274070" y="1637035"/>
                  </a:lnTo>
                  <a:cubicBezTo>
                    <a:pt x="3274070" y="2541144"/>
                    <a:pt x="2541144" y="3274070"/>
                    <a:pt x="1637035" y="3274070"/>
                  </a:cubicBezTo>
                  <a:cubicBezTo>
                    <a:pt x="732926" y="3274070"/>
                    <a:pt x="0" y="2541144"/>
                    <a:pt x="0" y="1637035"/>
                  </a:cubicBezTo>
                  <a:cubicBezTo>
                    <a:pt x="0" y="732926"/>
                    <a:pt x="732926" y="0"/>
                    <a:pt x="1637035" y="0"/>
                  </a:cubicBezTo>
                  <a:close/>
                </a:path>
              </a:pathLst>
            </a:custGeom>
            <a:solidFill>
              <a:schemeClr val="accent1">
                <a:lumMod val="5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文本框 3"/>
          <p:cNvSpPr txBox="1"/>
          <p:nvPr/>
        </p:nvSpPr>
        <p:spPr>
          <a:xfrm>
            <a:off x="695325" y="547191"/>
            <a:ext cx="10219418" cy="553720"/>
          </a:xfrm>
          <a:prstGeom prst="rect">
            <a:avLst/>
          </a:prstGeom>
          <a:noFill/>
        </p:spPr>
        <p:txBody>
          <a:bodyPr wrap="square" lIns="0" tIns="0" rIns="0" bIns="0" rtlCol="0">
            <a:spAutoFit/>
          </a:bodyPr>
          <a:lstStyle/>
          <a:p>
            <a:r>
              <a:rPr lang="en-US" sz="3600">
                <a:ln w="22225">
                  <a:solidFill>
                    <a:schemeClr val="accent2"/>
                  </a:solidFill>
                  <a:prstDash val="solid"/>
                </a:ln>
                <a:solidFill>
                  <a:schemeClr val="accent2">
                    <a:lumMod val="40000"/>
                    <a:lumOff val="60000"/>
                  </a:schemeClr>
                </a:solidFill>
                <a:effectLst/>
                <a:latin typeface="+mj-lt"/>
              </a:rPr>
              <a:t>Ark Dimensions</a:t>
            </a:r>
            <a:endParaRPr lang="en-US" sz="3600">
              <a:ln w="22225">
                <a:solidFill>
                  <a:schemeClr val="accent2"/>
                </a:solidFill>
                <a:prstDash val="solid"/>
              </a:ln>
              <a:solidFill>
                <a:schemeClr val="accent2">
                  <a:lumMod val="40000"/>
                  <a:lumOff val="60000"/>
                </a:schemeClr>
              </a:solidFill>
              <a:effectLst/>
              <a:latin typeface="+mj-lt"/>
            </a:endParaRPr>
          </a:p>
        </p:txBody>
      </p:sp>
      <p:pic>
        <p:nvPicPr>
          <p:cNvPr id="102" name="Picture 101"/>
          <p:cNvPicPr/>
          <p:nvPr/>
        </p:nvPicPr>
        <p:blipFill>
          <a:blip r:embed="rId3"/>
          <a:stretch>
            <a:fillRect/>
          </a:stretch>
        </p:blipFill>
        <p:spPr>
          <a:xfrm>
            <a:off x="1043940" y="1893570"/>
            <a:ext cx="9624060" cy="228346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59690" y="80466"/>
            <a:ext cx="10219418" cy="553720"/>
          </a:xfrm>
          <a:prstGeom prst="rect">
            <a:avLst/>
          </a:prstGeom>
          <a:noFill/>
        </p:spPr>
        <p:txBody>
          <a:bodyPr wrap="square" lIns="0" tIns="0" rIns="0" bIns="0" rtlCol="0">
            <a:spAutoFit/>
          </a:bodyPr>
          <a:lstStyle/>
          <a:p>
            <a:r>
              <a:rPr lang="en-US" sz="3600">
                <a:gradFill flip="none" rotWithShape="1">
                  <a:gsLst>
                    <a:gs pos="0">
                      <a:schemeClr val="accent2"/>
                    </a:gs>
                    <a:gs pos="100000">
                      <a:schemeClr val="accent1">
                        <a:lumMod val="50000"/>
                      </a:schemeClr>
                    </a:gs>
                  </a:gsLst>
                  <a:lin ang="0" scaled="1"/>
                  <a:tileRect/>
                </a:gradFill>
                <a:latin typeface="+mj-lt"/>
              </a:rPr>
              <a:t>Specific Instructions</a:t>
            </a:r>
            <a:endParaRPr lang="en-US" sz="3600">
              <a:gradFill flip="none" rotWithShape="1">
                <a:gsLst>
                  <a:gs pos="0">
                    <a:schemeClr val="accent2"/>
                  </a:gs>
                  <a:gs pos="100000">
                    <a:schemeClr val="accent1">
                      <a:lumMod val="50000"/>
                    </a:schemeClr>
                  </a:gs>
                </a:gsLst>
                <a:lin ang="0" scaled="1"/>
                <a:tileRect/>
              </a:gradFill>
              <a:latin typeface="+mj-lt"/>
            </a:endParaRPr>
          </a:p>
        </p:txBody>
      </p:sp>
      <p:sp>
        <p:nvSpPr>
          <p:cNvPr id="5" name="文本框 4"/>
          <p:cNvSpPr txBox="1"/>
          <p:nvPr/>
        </p:nvSpPr>
        <p:spPr>
          <a:xfrm>
            <a:off x="207645" y="813435"/>
            <a:ext cx="11894185" cy="9429115"/>
          </a:xfrm>
          <a:prstGeom prst="rect">
            <a:avLst/>
          </a:prstGeom>
          <a:noFill/>
        </p:spPr>
        <p:txBody>
          <a:bodyPr wrap="square" lIns="0" tIns="0" rIns="0" bIns="0" rtlCol="0">
            <a:noAutofit/>
          </a:bodyPr>
          <a:lstStyle/>
          <a:p>
            <a:pPr algn="ctr"/>
            <a:r>
              <a:rPr lang="en-US" sz="2400">
                <a:latin typeface="Bookman Old Style" panose="02050604050505020204" charset="0"/>
                <a:cs typeface="Bookman Old Style" panose="02050604050505020204" charset="0"/>
              </a:rPr>
              <a:t>14 - Make yourself an ark of gopher wood. Make rooms in the ark, and cover it inside and out with pitch. 15 This is how you are to make it: the length of the ark </a:t>
            </a:r>
            <a:r>
              <a:rPr lang="en-US" sz="2400" b="1">
                <a:latin typeface="Bookman Old Style" panose="02050604050505020204" charset="0"/>
                <a:cs typeface="Bookman Old Style" panose="02050604050505020204" charset="0"/>
              </a:rPr>
              <a:t>300 cubits, its breadth 50 cubits, and its height 30</a:t>
            </a:r>
            <a:r>
              <a:rPr lang="en-US" sz="2400">
                <a:latin typeface="Bookman Old Style" panose="02050604050505020204" charset="0"/>
                <a:cs typeface="Bookman Old Style" panose="02050604050505020204" charset="0"/>
              </a:rPr>
              <a:t> </a:t>
            </a:r>
            <a:r>
              <a:rPr lang="en-US" sz="2400" b="1">
                <a:latin typeface="Bookman Old Style" panose="02050604050505020204" charset="0"/>
                <a:cs typeface="Bookman Old Style" panose="02050604050505020204" charset="0"/>
              </a:rPr>
              <a:t>cubits</a:t>
            </a:r>
            <a:r>
              <a:rPr lang="en-US" sz="2400">
                <a:latin typeface="Bookman Old Style" panose="02050604050505020204" charset="0"/>
                <a:cs typeface="Bookman Old Style" panose="02050604050505020204" charset="0"/>
              </a:rPr>
              <a:t>. 16 Make a </a:t>
            </a:r>
            <a:r>
              <a:rPr lang="en-US" sz="2400" b="1">
                <a:latin typeface="Bookman Old Style" panose="02050604050505020204" charset="0"/>
                <a:cs typeface="Bookman Old Style" panose="02050604050505020204" charset="0"/>
              </a:rPr>
              <a:t>roof</a:t>
            </a:r>
            <a:r>
              <a:rPr lang="en-US" sz="2400">
                <a:latin typeface="Bookman Old Style" panose="02050604050505020204" charset="0"/>
                <a:cs typeface="Bookman Old Style" panose="02050604050505020204" charset="0"/>
              </a:rPr>
              <a:t> for the ark, and </a:t>
            </a:r>
            <a:r>
              <a:rPr lang="en-US" sz="2400" b="1">
                <a:latin typeface="Bookman Old Style" panose="02050604050505020204" charset="0"/>
                <a:cs typeface="Bookman Old Style" panose="02050604050505020204" charset="0"/>
              </a:rPr>
              <a:t>finish it to a cubit </a:t>
            </a:r>
            <a:r>
              <a:rPr lang="en-US" sz="2400">
                <a:latin typeface="Bookman Old Style" panose="02050604050505020204" charset="0"/>
                <a:cs typeface="Bookman Old Style" panose="02050604050505020204" charset="0"/>
              </a:rPr>
              <a:t>above, and </a:t>
            </a:r>
            <a:r>
              <a:rPr lang="en-US" sz="2400" b="1">
                <a:latin typeface="Bookman Old Style" panose="02050604050505020204" charset="0"/>
                <a:cs typeface="Bookman Old Style" panose="02050604050505020204" charset="0"/>
              </a:rPr>
              <a:t>set the door of the ark in its side</a:t>
            </a:r>
            <a:r>
              <a:rPr lang="en-US" sz="2400">
                <a:latin typeface="Bookman Old Style" panose="02050604050505020204" charset="0"/>
                <a:cs typeface="Bookman Old Style" panose="02050604050505020204" charset="0"/>
              </a:rPr>
              <a:t>. </a:t>
            </a:r>
            <a:r>
              <a:rPr lang="en-US" sz="2400" b="1">
                <a:latin typeface="Bookman Old Style" panose="02050604050505020204" charset="0"/>
                <a:cs typeface="Bookman Old Style" panose="02050604050505020204" charset="0"/>
              </a:rPr>
              <a:t>Make it with lower, second, and third decks</a:t>
            </a:r>
            <a:r>
              <a:rPr lang="en-US" sz="2400">
                <a:latin typeface="Bookman Old Style" panose="02050604050505020204" charset="0"/>
                <a:cs typeface="Bookman Old Style" panose="02050604050505020204" charset="0"/>
              </a:rPr>
              <a:t>. ...19 And of every living thing of all flesh, you shall </a:t>
            </a:r>
            <a:r>
              <a:rPr lang="en-US" sz="2400" b="1">
                <a:latin typeface="Bookman Old Style" panose="02050604050505020204" charset="0"/>
                <a:cs typeface="Bookman Old Style" panose="02050604050505020204" charset="0"/>
              </a:rPr>
              <a:t>bring two of every sort</a:t>
            </a:r>
            <a:r>
              <a:rPr lang="en-US" sz="2400">
                <a:latin typeface="Bookman Old Style" panose="02050604050505020204" charset="0"/>
                <a:cs typeface="Bookman Old Style" panose="02050604050505020204" charset="0"/>
              </a:rPr>
              <a:t> into the ark to </a:t>
            </a:r>
            <a:r>
              <a:rPr lang="en-US" sz="2400" b="1">
                <a:latin typeface="Bookman Old Style" panose="02050604050505020204" charset="0"/>
                <a:cs typeface="Bookman Old Style" panose="02050604050505020204" charset="0"/>
              </a:rPr>
              <a:t>keep them alive with you</a:t>
            </a:r>
            <a:r>
              <a:rPr lang="en-US" sz="2400">
                <a:latin typeface="Bookman Old Style" panose="02050604050505020204" charset="0"/>
                <a:cs typeface="Bookman Old Style" panose="02050604050505020204" charset="0"/>
              </a:rPr>
              <a:t>. </a:t>
            </a:r>
            <a:r>
              <a:rPr lang="en-US" sz="2400" b="1">
                <a:latin typeface="Bookman Old Style" panose="02050604050505020204" charset="0"/>
                <a:cs typeface="Bookman Old Style" panose="02050604050505020204" charset="0"/>
              </a:rPr>
              <a:t>They shall be male and female</a:t>
            </a:r>
            <a:r>
              <a:rPr lang="en-US" sz="2400">
                <a:latin typeface="Bookman Old Style" panose="02050604050505020204" charset="0"/>
                <a:cs typeface="Bookman Old Style" panose="02050604050505020204" charset="0"/>
              </a:rPr>
              <a:t>. </a:t>
            </a:r>
            <a:r>
              <a:rPr lang="en-US" sz="2400" b="1">
                <a:latin typeface="Bookman Old Style" panose="02050604050505020204" charset="0"/>
                <a:cs typeface="Bookman Old Style" panose="02050604050505020204" charset="0"/>
              </a:rPr>
              <a:t>20 Of the birds according to their kinds</a:t>
            </a:r>
            <a:r>
              <a:rPr lang="en-US" sz="2400">
                <a:latin typeface="Bookman Old Style" panose="02050604050505020204" charset="0"/>
                <a:cs typeface="Bookman Old Style" panose="02050604050505020204" charset="0"/>
              </a:rPr>
              <a:t>, and of the animals according to their kinds, of every creeping thing of the ground, according to its kind, </a:t>
            </a:r>
            <a:r>
              <a:rPr lang="en-US" sz="2400" b="1">
                <a:latin typeface="Bookman Old Style" panose="02050604050505020204" charset="0"/>
                <a:cs typeface="Bookman Old Style" panose="02050604050505020204" charset="0"/>
              </a:rPr>
              <a:t>two of every sort shall come</a:t>
            </a:r>
            <a:r>
              <a:rPr lang="en-US" sz="2400">
                <a:latin typeface="Bookman Old Style" panose="02050604050505020204" charset="0"/>
                <a:cs typeface="Bookman Old Style" panose="02050604050505020204" charset="0"/>
              </a:rPr>
              <a:t> </a:t>
            </a:r>
            <a:r>
              <a:rPr lang="en-US" sz="2400" b="1">
                <a:latin typeface="Bookman Old Style" panose="02050604050505020204" charset="0"/>
                <a:cs typeface="Bookman Old Style" panose="02050604050505020204" charset="0"/>
              </a:rPr>
              <a:t>in to you to keep them alive</a:t>
            </a:r>
            <a:r>
              <a:rPr lang="en-US" sz="2400">
                <a:latin typeface="Bookman Old Style" panose="02050604050505020204" charset="0"/>
                <a:cs typeface="Bookman Old Style" panose="02050604050505020204" charset="0"/>
              </a:rPr>
              <a:t>. 21 Also </a:t>
            </a:r>
            <a:r>
              <a:rPr lang="en-US" sz="2400" b="1">
                <a:latin typeface="Bookman Old Style" panose="02050604050505020204" charset="0"/>
                <a:cs typeface="Bookman Old Style" panose="02050604050505020204" charset="0"/>
              </a:rPr>
              <a:t>take with you every sort of food that is eaten, and store it up</a:t>
            </a:r>
            <a:r>
              <a:rPr lang="en-US" sz="2400">
                <a:latin typeface="Bookman Old Style" panose="02050604050505020204" charset="0"/>
                <a:cs typeface="Bookman Old Style" panose="02050604050505020204" charset="0"/>
              </a:rPr>
              <a:t>. It shall serve as food for you and for them.” </a:t>
            </a:r>
            <a:endParaRPr lang="en-US" sz="2400">
              <a:latin typeface="Bookman Old Style" panose="02050604050505020204" charset="0"/>
              <a:cs typeface="Bookman Old Style" panose="02050604050505020204" charset="0"/>
            </a:endParaRPr>
          </a:p>
          <a:p>
            <a:pPr algn="ctr"/>
            <a:r>
              <a:rPr lang="en-US" sz="2400">
                <a:latin typeface="Bookman Old Style" panose="02050604050505020204" charset="0"/>
                <a:cs typeface="Bookman Old Style" panose="02050604050505020204" charset="0"/>
              </a:rPr>
              <a:t>22 </a:t>
            </a:r>
            <a:r>
              <a:rPr lang="en-US" sz="3600">
                <a:latin typeface="Bookman Old Style" panose="02050604050505020204" charset="0"/>
                <a:cs typeface="Bookman Old Style" panose="02050604050505020204" charset="0"/>
              </a:rPr>
              <a:t>Noah did this; </a:t>
            </a:r>
            <a:endParaRPr lang="en-US" sz="3600">
              <a:latin typeface="Bookman Old Style" panose="02050604050505020204" charset="0"/>
              <a:cs typeface="Bookman Old Style" panose="02050604050505020204" charset="0"/>
            </a:endParaRPr>
          </a:p>
          <a:p>
            <a:pPr algn="ctr"/>
            <a:r>
              <a:rPr lang="en-US" sz="3600">
                <a:latin typeface="Bookman Old Style" panose="02050604050505020204" charset="0"/>
                <a:cs typeface="Bookman Old Style" panose="02050604050505020204" charset="0"/>
              </a:rPr>
              <a:t>he did all that God commanded him.</a:t>
            </a:r>
            <a:endParaRPr lang="en-US" sz="3600">
              <a:latin typeface="Bookman Old Style" panose="02050604050505020204" charset="0"/>
              <a:cs typeface="Bookman Old Style" panose="02050604050505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9690" y="0"/>
            <a:ext cx="4516755" cy="6858000"/>
          </a:xfrm>
          <a:prstGeom prst="rect">
            <a:avLst/>
          </a:prstGeom>
          <a:gradFill flip="none" rotWithShape="1">
            <a:gsLst>
              <a:gs pos="0">
                <a:schemeClr val="accent1">
                  <a:lumMod val="50000"/>
                  <a:alpha val="63000"/>
                </a:schemeClr>
              </a:gs>
              <a:gs pos="100000">
                <a:schemeClr val="accent3">
                  <a:lumMod val="50000"/>
                  <a:alpha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组合 44"/>
          <p:cNvGrpSpPr/>
          <p:nvPr/>
        </p:nvGrpSpPr>
        <p:grpSpPr>
          <a:xfrm>
            <a:off x="669916" y="2712085"/>
            <a:ext cx="2958465" cy="1175325"/>
            <a:chOff x="985283" y="3090564"/>
            <a:chExt cx="2958465" cy="1175325"/>
          </a:xfrm>
        </p:grpSpPr>
        <p:sp>
          <p:nvSpPr>
            <p:cNvPr id="57" name="文本框 56"/>
            <p:cNvSpPr txBox="1"/>
            <p:nvPr/>
          </p:nvSpPr>
          <p:spPr>
            <a:xfrm>
              <a:off x="985283" y="3527384"/>
              <a:ext cx="2958465" cy="738505"/>
            </a:xfrm>
            <a:prstGeom prst="rect">
              <a:avLst/>
            </a:prstGeom>
            <a:noFill/>
          </p:spPr>
          <p:txBody>
            <a:bodyPr wrap="none" lIns="0" tIns="0" rIns="0" bIns="0" rtlCol="0">
              <a:spAutoFit/>
            </a:bodyPr>
            <a:lstStyle/>
            <a:p>
              <a:pPr algn="ctr"/>
              <a:r>
                <a:rPr lang="en-US" sz="2400">
                  <a:solidFill>
                    <a:schemeClr val="bg1"/>
                  </a:solidFill>
                </a:rPr>
                <a:t>God’s Saving Grace </a:t>
              </a:r>
              <a:endParaRPr lang="en-US" sz="2400">
                <a:solidFill>
                  <a:schemeClr val="bg1"/>
                </a:solidFill>
              </a:endParaRPr>
            </a:p>
            <a:p>
              <a:pPr algn="ctr"/>
              <a:r>
                <a:rPr lang="en-US" sz="2400">
                  <a:solidFill>
                    <a:schemeClr val="bg1"/>
                  </a:solidFill>
                </a:rPr>
                <a:t>2 Peter 2:5</a:t>
              </a:r>
              <a:endParaRPr lang="en-US" sz="2400">
                <a:solidFill>
                  <a:schemeClr val="bg1"/>
                </a:solidFill>
              </a:endParaRPr>
            </a:p>
          </p:txBody>
        </p:sp>
        <p:sp>
          <p:nvSpPr>
            <p:cNvPr id="62" name="文本框 61"/>
            <p:cNvSpPr txBox="1"/>
            <p:nvPr/>
          </p:nvSpPr>
          <p:spPr>
            <a:xfrm>
              <a:off x="1514864" y="3090564"/>
              <a:ext cx="1899285" cy="430530"/>
            </a:xfrm>
            <a:prstGeom prst="rect">
              <a:avLst/>
            </a:prstGeom>
            <a:noFill/>
          </p:spPr>
          <p:txBody>
            <a:bodyPr wrap="none" lIns="0" tIns="0" rIns="0" bIns="0" rtlCol="0">
              <a:spAutoFit/>
            </a:bodyPr>
            <a:lstStyle/>
            <a:p>
              <a:pPr algn="ctr"/>
              <a:r>
                <a:rPr lang="en-US" sz="2800">
                  <a:solidFill>
                    <a:schemeClr val="bg1"/>
                  </a:solidFill>
                  <a:latin typeface="+mj-lt"/>
                </a:rPr>
                <a:t>The Flood</a:t>
              </a:r>
              <a:endParaRPr lang="en-US" sz="2800">
                <a:solidFill>
                  <a:schemeClr val="bg1"/>
                </a:solidFill>
                <a:latin typeface="+mj-lt"/>
              </a:endParaRPr>
            </a:p>
          </p:txBody>
        </p:sp>
      </p:grpSp>
      <p:sp>
        <p:nvSpPr>
          <p:cNvPr id="102" name="Text Box 101"/>
          <p:cNvSpPr txBox="1"/>
          <p:nvPr/>
        </p:nvSpPr>
        <p:spPr>
          <a:xfrm>
            <a:off x="4673600" y="1362075"/>
            <a:ext cx="7336155" cy="3130550"/>
          </a:xfrm>
          <a:prstGeom prst="rect">
            <a:avLst/>
          </a:prstGeom>
          <a:noFill/>
          <a:ln w="9525">
            <a:noFill/>
          </a:ln>
        </p:spPr>
        <p:txBody>
          <a:bodyPr>
            <a:noAutofit/>
          </a:bodyPr>
          <a:p>
            <a:pPr indent="0"/>
            <a:r>
              <a:rPr lang="en-US" sz="3600" u="sng">
                <a:solidFill>
                  <a:srgbClr val="0000FF"/>
                </a:solidFill>
                <a:latin typeface="Segoe UI Emoji" panose="020B0502040204020203" charset="0"/>
                <a:ea typeface="SimSun" panose="02010600030101010101" pitchFamily="2" charset="-122"/>
                <a:sym typeface="+mn-ea"/>
              </a:rPr>
              <a:t>5</a:t>
            </a:r>
            <a:r>
              <a:rPr lang="en-US" sz="3600">
                <a:latin typeface="Segoe UI Emoji" panose="020B0502040204020203" charset="0"/>
                <a:ea typeface="SimSun" panose="02010600030101010101" pitchFamily="2" charset="-122"/>
                <a:sym typeface="+mn-ea"/>
              </a:rPr>
              <a:t> </a:t>
            </a:r>
            <a:r>
              <a:rPr lang="en-US" sz="3600">
                <a:latin typeface="Segoe UI Emoji" panose="020B0502040204020203" charset="0"/>
                <a:ea typeface="SimSun" panose="02010600030101010101" pitchFamily="2" charset="-122"/>
              </a:rPr>
              <a:t> if he did not spare the ancient world, but preserved Noah, a herald of righteousness, with seven others, when he brought a flood upon the world of the ungodly; </a:t>
            </a:r>
            <a:endParaRPr lang="en-US" sz="3600">
              <a:latin typeface="Segoe UI Emoji" panose="020B0502040204020203" charset="0"/>
              <a:ea typeface="SimSun" panose="02010600030101010101" pitchFamily="2" charset="-122"/>
            </a:endParaRPr>
          </a:p>
          <a:p>
            <a:pPr marL="3657600" lvl="8" indent="457200"/>
            <a:r>
              <a:rPr lang="en-US" sz="3600">
                <a:latin typeface="Segoe UI Emoji" panose="020B0502040204020203" charset="0"/>
                <a:ea typeface="SimSun" panose="02010600030101010101" pitchFamily="2" charset="-122"/>
              </a:rPr>
              <a:t>                ESV</a:t>
            </a:r>
            <a:endParaRPr lang="en-US" sz="3600">
              <a:latin typeface="Segoe UI Emoji" panose="020B0502040204020203" charset="0"/>
              <a:ea typeface="SimSun" panose="02010600030101010101" pitchFamily="2" charset="-122"/>
            </a:endParaRPr>
          </a:p>
        </p:txBody>
      </p:sp>
      <p:sp>
        <p:nvSpPr>
          <p:cNvPr id="7" name="Text Box 6"/>
          <p:cNvSpPr txBox="1"/>
          <p:nvPr/>
        </p:nvSpPr>
        <p:spPr>
          <a:xfrm>
            <a:off x="4953635" y="206375"/>
            <a:ext cx="4064000" cy="368300"/>
          </a:xfrm>
          <a:prstGeom prst="rect">
            <a:avLst/>
          </a:prstGeom>
          <a:noFill/>
        </p:spPr>
        <p:txBody>
          <a:bodyPr wrap="square" rtlCol="0">
            <a:spAutoFit/>
          </a:bodyPr>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9690" y="0"/>
            <a:ext cx="4516755" cy="6858000"/>
          </a:xfrm>
          <a:prstGeom prst="rect">
            <a:avLst/>
          </a:prstGeom>
          <a:gradFill flip="none" rotWithShape="1">
            <a:gsLst>
              <a:gs pos="0">
                <a:schemeClr val="accent1">
                  <a:lumMod val="50000"/>
                  <a:alpha val="63000"/>
                </a:schemeClr>
              </a:gs>
              <a:gs pos="100000">
                <a:schemeClr val="accent3">
                  <a:lumMod val="50000"/>
                  <a:alpha val="95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组合 44"/>
          <p:cNvGrpSpPr/>
          <p:nvPr/>
        </p:nvGrpSpPr>
        <p:grpSpPr>
          <a:xfrm>
            <a:off x="714684" y="2712085"/>
            <a:ext cx="2868930" cy="1175325"/>
            <a:chOff x="1030051" y="3090564"/>
            <a:chExt cx="2868930" cy="1175325"/>
          </a:xfrm>
        </p:grpSpPr>
        <p:sp>
          <p:nvSpPr>
            <p:cNvPr id="57" name="文本框 56"/>
            <p:cNvSpPr txBox="1"/>
            <p:nvPr/>
          </p:nvSpPr>
          <p:spPr>
            <a:xfrm>
              <a:off x="1030051" y="3527384"/>
              <a:ext cx="2868930" cy="738505"/>
            </a:xfrm>
            <a:prstGeom prst="rect">
              <a:avLst/>
            </a:prstGeom>
            <a:noFill/>
          </p:spPr>
          <p:txBody>
            <a:bodyPr wrap="none" lIns="0" tIns="0" rIns="0" bIns="0" rtlCol="0">
              <a:spAutoFit/>
            </a:bodyPr>
            <a:lstStyle/>
            <a:p>
              <a:pPr algn="ctr"/>
              <a:r>
                <a:rPr lang="en-US" sz="2400">
                  <a:solidFill>
                    <a:schemeClr val="bg1"/>
                  </a:solidFill>
                </a:rPr>
                <a:t>God’s Saving Grace</a:t>
              </a:r>
              <a:endParaRPr lang="en-US" sz="2400">
                <a:solidFill>
                  <a:schemeClr val="bg1"/>
                </a:solidFill>
              </a:endParaRPr>
            </a:p>
            <a:p>
              <a:pPr algn="ctr"/>
              <a:r>
                <a:rPr lang="en-US" sz="2400">
                  <a:solidFill>
                    <a:schemeClr val="bg1"/>
                  </a:solidFill>
                </a:rPr>
                <a:t>1 Peter 3:20-22</a:t>
              </a:r>
              <a:endParaRPr lang="en-US" sz="2400">
                <a:solidFill>
                  <a:schemeClr val="bg1"/>
                </a:solidFill>
              </a:endParaRPr>
            </a:p>
          </p:txBody>
        </p:sp>
        <p:sp>
          <p:nvSpPr>
            <p:cNvPr id="62" name="文本框 61"/>
            <p:cNvSpPr txBox="1"/>
            <p:nvPr/>
          </p:nvSpPr>
          <p:spPr>
            <a:xfrm>
              <a:off x="1514864" y="3090564"/>
              <a:ext cx="1899285" cy="430530"/>
            </a:xfrm>
            <a:prstGeom prst="rect">
              <a:avLst/>
            </a:prstGeom>
            <a:noFill/>
          </p:spPr>
          <p:txBody>
            <a:bodyPr wrap="none" lIns="0" tIns="0" rIns="0" bIns="0" rtlCol="0">
              <a:spAutoFit/>
            </a:bodyPr>
            <a:lstStyle/>
            <a:p>
              <a:pPr algn="ctr"/>
              <a:r>
                <a:rPr lang="en-US" sz="2800">
                  <a:solidFill>
                    <a:schemeClr val="bg1"/>
                  </a:solidFill>
                  <a:latin typeface="+mj-lt"/>
                </a:rPr>
                <a:t>The Flood</a:t>
              </a:r>
              <a:endParaRPr lang="en-US" sz="2800">
                <a:solidFill>
                  <a:schemeClr val="bg1"/>
                </a:solidFill>
                <a:latin typeface="+mj-lt"/>
              </a:endParaRPr>
            </a:p>
          </p:txBody>
        </p:sp>
      </p:grpSp>
      <p:sp>
        <p:nvSpPr>
          <p:cNvPr id="102" name="Text Box 101"/>
          <p:cNvSpPr txBox="1"/>
          <p:nvPr/>
        </p:nvSpPr>
        <p:spPr>
          <a:xfrm>
            <a:off x="4673600" y="73660"/>
            <a:ext cx="7336155" cy="4865370"/>
          </a:xfrm>
          <a:prstGeom prst="rect">
            <a:avLst/>
          </a:prstGeom>
          <a:noFill/>
          <a:ln w="9525">
            <a:noFill/>
          </a:ln>
        </p:spPr>
        <p:txBody>
          <a:bodyPr>
            <a:noAutofit/>
          </a:bodyPr>
          <a:p>
            <a:pPr indent="0"/>
            <a:r>
              <a:rPr lang="en-US" sz="3000" u="sng">
                <a:solidFill>
                  <a:srgbClr val="0000FF"/>
                </a:solidFill>
                <a:latin typeface="Segoe UI Emoji" panose="020B0502040204020203" charset="0"/>
                <a:ea typeface="SimSun" panose="02010600030101010101" pitchFamily="2" charset="-122"/>
                <a:sym typeface="+mn-ea"/>
              </a:rPr>
              <a:t>20</a:t>
            </a:r>
            <a:r>
              <a:rPr lang="en-US" sz="3000">
                <a:latin typeface="Segoe UI Emoji" panose="020B0502040204020203" charset="0"/>
                <a:ea typeface="SimSun" panose="02010600030101010101" pitchFamily="2" charset="-122"/>
                <a:sym typeface="+mn-ea"/>
              </a:rPr>
              <a:t> </a:t>
            </a:r>
            <a:r>
              <a:rPr lang="en-US" sz="3000">
                <a:latin typeface="Segoe UI Emoji" panose="020B0502040204020203" charset="0"/>
                <a:ea typeface="SimSun" panose="02010600030101010101" pitchFamily="2" charset="-122"/>
              </a:rPr>
              <a:t> because they formerly did not obey, when God's patience waited in the days of Noah, while the ark was being prepared, in which a few, that is, eight persons, were brought safely through water. </a:t>
            </a:r>
            <a:endParaRPr lang="en-US" sz="3000">
              <a:latin typeface="Segoe UI Emoji" panose="020B0502040204020203" charset="0"/>
              <a:ea typeface="SimSun" panose="02010600030101010101" pitchFamily="2" charset="-122"/>
            </a:endParaRPr>
          </a:p>
          <a:p>
            <a:pPr indent="0"/>
            <a:r>
              <a:rPr lang="en-US" sz="3000" u="sng">
                <a:solidFill>
                  <a:srgbClr val="0000FF"/>
                </a:solidFill>
                <a:latin typeface="Segoe UI Emoji" panose="020B0502040204020203" charset="0"/>
                <a:ea typeface="SimSun" panose="02010600030101010101" pitchFamily="2" charset="-122"/>
              </a:rPr>
              <a:t>21</a:t>
            </a:r>
            <a:r>
              <a:rPr lang="en-US" sz="3000">
                <a:latin typeface="Segoe UI Emoji" panose="020B0502040204020203" charset="0"/>
                <a:ea typeface="SimSun" panose="02010600030101010101" pitchFamily="2" charset="-122"/>
              </a:rPr>
              <a:t> Baptism, which corresponds to this, now saves you, not as a removal of dirt from the body but as an appeal to God for a good conscience, through the resurrection of Jesus Christ, </a:t>
            </a:r>
            <a:endParaRPr lang="en-US" sz="3000">
              <a:latin typeface="Segoe UI Emoji" panose="020B0502040204020203" charset="0"/>
              <a:ea typeface="SimSun" panose="02010600030101010101" pitchFamily="2" charset="-122"/>
            </a:endParaRPr>
          </a:p>
          <a:p>
            <a:pPr indent="0"/>
            <a:r>
              <a:rPr lang="en-US" sz="3000" u="sng">
                <a:solidFill>
                  <a:srgbClr val="0000FF"/>
                </a:solidFill>
                <a:latin typeface="Segoe UI Emoji" panose="020B0502040204020203" charset="0"/>
                <a:ea typeface="SimSun" panose="02010600030101010101" pitchFamily="2" charset="-122"/>
              </a:rPr>
              <a:t>22 </a:t>
            </a:r>
            <a:r>
              <a:rPr lang="en-US" sz="3000">
                <a:latin typeface="Segoe UI Emoji" panose="020B0502040204020203" charset="0"/>
                <a:ea typeface="SimSun" panose="02010600030101010101" pitchFamily="2" charset="-122"/>
              </a:rPr>
              <a:t>who has gone into heaven and is at the right hand of God, with angels, authorities, and powers having been subjected to him.</a:t>
            </a:r>
            <a:endParaRPr lang="en-US" sz="3000">
              <a:latin typeface="Segoe UI Emoji" panose="020B0502040204020203" charset="0"/>
              <a:ea typeface="SimSun" panose="02010600030101010101" pitchFamily="2" charset="-122"/>
            </a:endParaRPr>
          </a:p>
        </p:txBody>
      </p:sp>
      <p:sp>
        <p:nvSpPr>
          <p:cNvPr id="7" name="Text Box 6"/>
          <p:cNvSpPr txBox="1"/>
          <p:nvPr/>
        </p:nvSpPr>
        <p:spPr>
          <a:xfrm>
            <a:off x="4953635" y="206375"/>
            <a:ext cx="4064000" cy="368300"/>
          </a:xfrm>
          <a:prstGeom prst="rect">
            <a:avLst/>
          </a:prstGeom>
          <a:noFill/>
        </p:spPr>
        <p:txBody>
          <a:bodyPr wrap="square" rtlCol="0">
            <a:spAutoFit/>
          </a:bodyPr>
          <a:p>
            <a:endParaRPr lang="en-US"/>
          </a:p>
        </p:txBody>
      </p:sp>
    </p:spTree>
  </p:cSld>
  <p:clrMapOvr>
    <a:masterClrMapping/>
  </p:clrMapOvr>
</p:sld>
</file>

<file path=ppt/tags/tag1.xml><?xml version="1.0" encoding="utf-8"?>
<p:tagLst xmlns:p="http://schemas.openxmlformats.org/presentationml/2006/main">
  <p:tag name="KSO_WPP_MARK_KEY" val="ccdfbed9-e6f3-4427-8304-91f6fb7acee1"/>
  <p:tag name="COMMONDATA" val="eyJoZGlkIjoiYjhiZWM4MzBhMGJkMTE4ZDYxMDQzNjIwODEyZDc3NDAifQ=="/>
</p:tagLst>
</file>

<file path=ppt/theme/theme1.xml><?xml version="1.0" encoding="utf-8"?>
<a:theme xmlns:a="http://schemas.openxmlformats.org/drawingml/2006/main" name="Office Theme">
  <a:themeElements>
    <a:clrScheme name="自定义 28">
      <a:dk1>
        <a:srgbClr val="000000"/>
      </a:dk1>
      <a:lt1>
        <a:srgbClr val="FFFFFF"/>
      </a:lt1>
      <a:dk2>
        <a:srgbClr val="262A30"/>
      </a:dk2>
      <a:lt2>
        <a:srgbClr val="F9FAFB"/>
      </a:lt2>
      <a:accent1>
        <a:srgbClr val="6389F9"/>
      </a:accent1>
      <a:accent2>
        <a:srgbClr val="30267E"/>
      </a:accent2>
      <a:accent3>
        <a:srgbClr val="48D8B6"/>
      </a:accent3>
      <a:accent4>
        <a:srgbClr val="FCB045"/>
      </a:accent4>
      <a:accent5>
        <a:srgbClr val="7B7B7B"/>
      </a:accent5>
      <a:accent6>
        <a:srgbClr val="7B7B7B"/>
      </a:accent6>
      <a:hlink>
        <a:srgbClr val="0563C1"/>
      </a:hlink>
      <a:folHlink>
        <a:srgbClr val="954F72"/>
      </a:folHlink>
    </a:clrScheme>
    <a:fontScheme name="自定义 12">
      <a:majorFont>
        <a:latin typeface="OPPOSans H"/>
        <a:ea typeface="OPPOSans H"/>
        <a:cs typeface=""/>
      </a:majorFont>
      <a:minorFont>
        <a:latin typeface="OPPOSans R"/>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4851</Words>
  <Application>WPS Presentation</Application>
  <PresentationFormat>宽屏</PresentationFormat>
  <Paragraphs>116</Paragraphs>
  <Slides>13</Slides>
  <Notes>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SimSun</vt:lpstr>
      <vt:lpstr>Wingdings</vt:lpstr>
      <vt:lpstr>OPPOSans R</vt:lpstr>
      <vt:lpstr>OPPOSans H</vt:lpstr>
      <vt:lpstr>Microsoft YaHei</vt:lpstr>
      <vt:lpstr>Arial Unicode MS</vt:lpstr>
      <vt:lpstr>Open Sans Medium</vt:lpstr>
      <vt:lpstr>Segoe Print</vt:lpstr>
      <vt:lpstr>Segoe UI Emoji</vt:lpstr>
      <vt:lpstr>Arial Black</vt:lpstr>
      <vt:lpstr>Bookman Old Style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lqzengjx</dc:creator>
  <cp:lastModifiedBy>glenn.bruns</cp:lastModifiedBy>
  <cp:revision>79</cp:revision>
  <dcterms:created xsi:type="dcterms:W3CDTF">2023-03-14T10:49:00Z</dcterms:created>
  <dcterms:modified xsi:type="dcterms:W3CDTF">2024-04-17T22:09:20Z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CB234A3B994C450F807872BB74C08BA4_13</vt:lpwstr>
  </property>
  <property fmtid="{D5CDD505-2E9C-101B-9397-08002B2CF9AE}" pid="3" name="KSOProductBuildVer">
    <vt:lpwstr>1033-12.2.0.16731</vt:lpwstr>
  </property>
</Properties>
</file>