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handoutMasterIdLst>
    <p:handoutMasterId r:id="rId18"/>
  </p:handoutMasterIdLst>
  <p:sldIdLst>
    <p:sldId id="275" r:id="rId3"/>
    <p:sldId id="256" r:id="rId4"/>
    <p:sldId id="263" r:id="rId5"/>
    <p:sldId id="265" r:id="rId6"/>
    <p:sldId id="257" r:id="rId7"/>
    <p:sldId id="271" r:id="rId8"/>
    <p:sldId id="272" r:id="rId9"/>
    <p:sldId id="273" r:id="rId10"/>
    <p:sldId id="262" r:id="rId11"/>
    <p:sldId id="261" r:id="rId12"/>
    <p:sldId id="260" r:id="rId13"/>
    <p:sldId id="259" r:id="rId14"/>
    <p:sldId id="258" r:id="rId15"/>
    <p:sldId id="269" r:id="rId16"/>
    <p:sldId id="274" r:id="rId17"/>
  </p:sldIdLst>
  <p:sldSz cx="9144000" cy="6858000" type="screen4x3"/>
  <p:notesSz cx="7010400" cy="9296400"/>
  <p:embeddedFontLst>
    <p:embeddedFont>
      <p:font typeface="Candara" panose="020E0502030303020204" pitchFamily="34" charset="0"/>
      <p:regular r:id="rId19"/>
      <p:bold r:id="rId20"/>
      <p:italic r:id="rId21"/>
      <p:boldItalic r:id="rId22"/>
    </p:embeddedFont>
    <p:embeddedFont>
      <p:font typeface="Bradley Hand ITC" panose="03070402050302030203" pitchFamily="66" charset="0"/>
      <p:regular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B47CA-C72A-43A7-8418-0B5D31D402CD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B2E69-6384-4D24-B80F-C6EB4FCE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1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 algn="ctr">
              <a:defRPr sz="4800" b="1">
                <a:latin typeface="Bradley Hand IT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319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893823-F930-4B93-BD7B-81057CB61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2C88A-9CB7-4CB3-9F09-CF0E7468F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274638"/>
            <a:ext cx="1733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274638"/>
            <a:ext cx="5048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34A46-FC0B-4107-A5B2-6A5E6743A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68DD9-970B-422C-87A1-4EDDDBC4D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76D31-5141-49E9-BB43-52B3FD07E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9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3FE6-6AB6-48F0-B125-FA7761FF2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C6ED6-E9E0-4680-AFE8-1099C0DE1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E5176-DBE2-4467-AD96-CFFD0C5A1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4336F-0A3B-4D7F-9489-BD8C59ADBD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4B03B-FAF1-4CEF-8791-659CEB554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E52B7-B38A-4BCF-8FC7-FAA6662C7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600200"/>
            <a:ext cx="6172200" cy="5105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CE5C6B-C28C-452E-8E5F-22202B998E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8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SIX LESSONS OF PARENTING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Parenting is NOT for the unwilling nor the faint of heart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Judges 13:8,12 (Hebrews 11:32)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Deuteronomy 6:6-9 </a:t>
            </a:r>
            <a:r>
              <a:rPr lang="en-US" dirty="0" smtClean="0"/>
              <a:t>takes time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Deuteronomy 6:20-25 </a:t>
            </a:r>
            <a:r>
              <a:rPr lang="en-US" dirty="0" smtClean="0"/>
              <a:t>“homework”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Ephesians 6:1-4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Training</a:t>
            </a:r>
          </a:p>
          <a:p>
            <a:pPr marL="457200" lvl="1" indent="0">
              <a:buNone/>
            </a:pPr>
            <a:r>
              <a:rPr lang="en-US" dirty="0" smtClean="0"/>
              <a:t>Admonition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745625" cy="18288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SIX LESSONS OF PARENTING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Faithfulness is in the HOME; not on the church pew</a:t>
            </a:r>
          </a:p>
          <a:p>
            <a:pPr lvl="1"/>
            <a:r>
              <a:rPr lang="en-US" dirty="0" smtClean="0"/>
              <a:t>Not being a faithful parent at home will teach your child hypocrisy in the pew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Deuteronomy 6 </a:t>
            </a:r>
            <a:r>
              <a:rPr lang="en-US" dirty="0" smtClean="0"/>
              <a:t>is the HOME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Proverbs 6 </a:t>
            </a:r>
            <a:r>
              <a:rPr lang="en-US" dirty="0" smtClean="0"/>
              <a:t>is the HOME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Ephesians 6 </a:t>
            </a:r>
            <a:r>
              <a:rPr lang="en-US" dirty="0" smtClean="0"/>
              <a:t>is the HOME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Proverbs 22:6 </a:t>
            </a:r>
            <a:r>
              <a:rPr lang="en-US" dirty="0" smtClean="0"/>
              <a:t>means to GO THAT WAY YOURSELF!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SIX LESSONS OF PARENTING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What you have entrusted to you is an ETERNAL creature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Genesis 1:26-27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Lazarus – Luke 17:22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Rich Man – Luke 17:23</a:t>
            </a:r>
          </a:p>
          <a:p>
            <a:pPr lvl="1"/>
            <a:r>
              <a:rPr lang="en-US" dirty="0" smtClean="0"/>
              <a:t>The rule of his life will likely determine whose rule he will live by</a:t>
            </a:r>
          </a:p>
          <a:p>
            <a:pPr lvl="1"/>
            <a:r>
              <a:rPr lang="en-US" dirty="0" smtClean="0"/>
              <a:t>Your example will influence your children: how will they respond???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SIX LESSONS OF PARENTING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Faithful parents NEVER stop teaching and admonishing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Titus 2:2-8 		</a:t>
            </a:r>
            <a:r>
              <a:rPr lang="en-US" i="1" dirty="0" smtClean="0">
                <a:solidFill>
                  <a:srgbClr val="002060"/>
                </a:solidFill>
              </a:rPr>
              <a:t>“Older”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2 Timothy 1:5 	</a:t>
            </a:r>
            <a:r>
              <a:rPr lang="en-US" i="1" dirty="0" smtClean="0">
                <a:solidFill>
                  <a:srgbClr val="002060"/>
                </a:solidFill>
              </a:rPr>
              <a:t>“Grandmother”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Proverbs 23:22 </a:t>
            </a:r>
            <a:r>
              <a:rPr lang="en-US" dirty="0" smtClean="0">
                <a:solidFill>
                  <a:srgbClr val="002060"/>
                </a:solidFill>
              </a:rPr>
              <a:t>	“Listen”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Leviticus 19:3 </a:t>
            </a:r>
            <a:r>
              <a:rPr lang="en-US" dirty="0" smtClean="0">
                <a:solidFill>
                  <a:srgbClr val="002060"/>
                </a:solidFill>
              </a:rPr>
              <a:t>	“Revere”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Psalm 71:18	</a:t>
            </a:r>
            <a:r>
              <a:rPr lang="en-US" dirty="0" smtClean="0">
                <a:solidFill>
                  <a:srgbClr val="002060"/>
                </a:solidFill>
              </a:rPr>
              <a:t>	“Declare”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Revelation 14:13</a:t>
            </a:r>
            <a:r>
              <a:rPr lang="en-US" dirty="0" smtClean="0">
                <a:solidFill>
                  <a:srgbClr val="002060"/>
                </a:solidFill>
              </a:rPr>
              <a:t>	“Their works do 				follow them”</a:t>
            </a:r>
          </a:p>
        </p:txBody>
      </p:sp>
    </p:spTree>
    <p:extLst>
      <p:ext uri="{BB962C8B-B14F-4D97-AF65-F5344CB8AC3E}">
        <p14:creationId xmlns:p14="http://schemas.microsoft.com/office/powerpoint/2010/main" val="29056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5181600" cy="6858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"Moreover, you took your sons and daughters whom you had borne to Me and sacrificed them to idols to be devoured” (NASB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4038600"/>
            <a:ext cx="5445612" cy="2209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/>
              <a:t>The Challenges of YOUTH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4020730" y="197048"/>
            <a:ext cx="376417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ndara" pitchFamily="34" charset="0"/>
              </a:rPr>
              <a:t>BUILDING</a:t>
            </a:r>
          </a:p>
          <a:p>
            <a:pPr algn="ctr"/>
            <a:r>
              <a:rPr lang="en-US" sz="6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ndara" pitchFamily="34" charset="0"/>
              </a:rPr>
              <a:t>A GODLY</a:t>
            </a:r>
          </a:p>
          <a:p>
            <a:pPr algn="ctr"/>
            <a:r>
              <a:rPr lang="en-US" sz="6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ndara" pitchFamily="34" charset="0"/>
              </a:rPr>
              <a:t>LIFE</a:t>
            </a:r>
            <a:endParaRPr lang="en-US" sz="66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Challenges Of Youth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u="sng" dirty="0" smtClean="0"/>
              <a:t>How Important is Parenting</a:t>
            </a:r>
          </a:p>
          <a:p>
            <a:r>
              <a:rPr lang="en-US" dirty="0" err="1" smtClean="0"/>
              <a:t>Manoah</a:t>
            </a:r>
            <a:r>
              <a:rPr lang="en-US" dirty="0" smtClean="0"/>
              <a:t> knew the importance: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Judges 13:8</a:t>
            </a:r>
            <a:r>
              <a:rPr lang="en-US" i="1" dirty="0" smtClean="0">
                <a:solidFill>
                  <a:srgbClr val="002060"/>
                </a:solidFill>
              </a:rPr>
              <a:t>	Teach us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Judges 13:12</a:t>
            </a:r>
            <a:r>
              <a:rPr lang="en-US" i="1" dirty="0" smtClean="0">
                <a:solidFill>
                  <a:srgbClr val="002060"/>
                </a:solidFill>
              </a:rPr>
              <a:t>	Rule of life</a:t>
            </a:r>
            <a:endParaRPr lang="en-US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2060"/>
                </a:solidFill>
              </a:rPr>
              <a:t>	</a:t>
            </a:r>
            <a:r>
              <a:rPr lang="en-US" i="1" dirty="0" smtClean="0">
                <a:solidFill>
                  <a:srgbClr val="002060"/>
                </a:solidFill>
              </a:rPr>
              <a:t>		</a:t>
            </a:r>
            <a:r>
              <a:rPr lang="en-US" sz="2800" i="1" dirty="0" smtClean="0">
                <a:solidFill>
                  <a:srgbClr val="002060"/>
                </a:solidFill>
              </a:rPr>
              <a:t>Work of life</a:t>
            </a:r>
          </a:p>
          <a:p>
            <a:pPr marL="0" indent="0">
              <a:buNone/>
            </a:pPr>
            <a:r>
              <a:rPr lang="en-US" sz="2800" dirty="0" smtClean="0"/>
              <a:t>His son is found in the “Chapter of Faith” </a:t>
            </a:r>
            <a:r>
              <a:rPr lang="en-US" sz="2800" dirty="0" smtClean="0">
                <a:solidFill>
                  <a:srgbClr val="FF0000"/>
                </a:solidFill>
              </a:rPr>
              <a:t>(Hebrews 11:32)</a:t>
            </a:r>
          </a:p>
          <a:p>
            <a:pPr marL="0" indent="0" algn="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1 Peter 5:8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2662391" cy="400165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14880" y="5267980"/>
            <a:ext cx="4114800" cy="1066800"/>
          </a:xfrm>
          <a:prstGeom prst="rightArrow">
            <a:avLst>
              <a:gd name="adj1" fmla="val 50000"/>
              <a:gd name="adj2" fmla="val 471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14880" y="5435025"/>
            <a:ext cx="3638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CHALLENGE</a:t>
            </a:r>
            <a:endParaRPr lang="en-US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1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nt\AppData\Local\Microsoft\Windows\Temporary Internet Files\Content.IE5\L4TDOMQZ\MP9004001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2286000" cy="312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3352800" y="1203418"/>
            <a:ext cx="5105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10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SIX</a:t>
            </a:r>
          </a:p>
          <a:p>
            <a:pPr algn="ctr"/>
            <a:r>
              <a:rPr lang="en-US" sz="7200" b="1" cap="none" spc="10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LESSONS</a:t>
            </a:r>
          </a:p>
          <a:p>
            <a:pPr algn="ctr"/>
            <a:r>
              <a:rPr lang="en-US" sz="7200" b="1" spc="10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</a:t>
            </a:r>
          </a:p>
          <a:p>
            <a:pPr algn="ctr"/>
            <a:r>
              <a:rPr lang="en-US" sz="7200" b="1" cap="none" spc="10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PARENTS</a:t>
            </a:r>
            <a:endParaRPr lang="en-US" sz="7200" b="1" cap="none" spc="10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9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SIX LESSONS OF PARENTING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consequences </a:t>
            </a:r>
            <a:r>
              <a:rPr lang="en-US" u="sng" dirty="0" smtClean="0"/>
              <a:t>TO</a:t>
            </a:r>
            <a:r>
              <a:rPr lang="en-US" dirty="0" smtClean="0"/>
              <a:t> life and </a:t>
            </a:r>
            <a:r>
              <a:rPr lang="en-US" u="sng" dirty="0" smtClean="0"/>
              <a:t>IN</a:t>
            </a:r>
            <a:r>
              <a:rPr lang="en-US" dirty="0" smtClean="0"/>
              <a:t> life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Galatians 6:7-8</a:t>
            </a:r>
          </a:p>
          <a:p>
            <a:pPr lvl="1"/>
            <a:r>
              <a:rPr lang="en-US" dirty="0" smtClean="0"/>
              <a:t>The challenge is not to be a father or mother; the challenge is to be a PARENT!</a:t>
            </a:r>
          </a:p>
          <a:p>
            <a:pPr lvl="1"/>
            <a:r>
              <a:rPr lang="en-US" dirty="0" smtClean="0"/>
              <a:t>What we are as PARENTS our children will largely become: CONSEQUENCES!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SIX LESSONS OF PARENTING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consequences </a:t>
            </a:r>
            <a:r>
              <a:rPr lang="en-US" u="sng" dirty="0" smtClean="0"/>
              <a:t>TO</a:t>
            </a:r>
            <a:r>
              <a:rPr lang="en-US" dirty="0" smtClean="0"/>
              <a:t> life and </a:t>
            </a:r>
            <a:r>
              <a:rPr lang="en-US" u="sng" dirty="0" smtClean="0"/>
              <a:t>IN</a:t>
            </a:r>
            <a:r>
              <a:rPr lang="en-US" dirty="0" smtClean="0"/>
              <a:t> life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Galatians 6:7-8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Genesis 19:32	</a:t>
            </a:r>
            <a:r>
              <a:rPr lang="en-US" dirty="0" smtClean="0"/>
              <a:t>Lot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2 Chronicles 33	</a:t>
            </a:r>
            <a:r>
              <a:rPr lang="en-US" dirty="0" smtClean="0"/>
              <a:t>Manasseh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2 Timothy 1:5	</a:t>
            </a:r>
            <a:r>
              <a:rPr lang="en-US" dirty="0" smtClean="0"/>
              <a:t>Eunice / Lois</a:t>
            </a:r>
          </a:p>
          <a:p>
            <a:pPr marL="57150" indent="0">
              <a:buNone/>
            </a:pPr>
            <a:endParaRPr lang="en-US" sz="1000" dirty="0"/>
          </a:p>
          <a:p>
            <a:pPr marL="57150" indent="0" algn="ctr">
              <a:buNone/>
            </a:pPr>
            <a:r>
              <a:rPr lang="en-US" dirty="0" smtClean="0"/>
              <a:t>CHILDREN LEARN WHAT THEY LIVE</a:t>
            </a:r>
          </a:p>
          <a:p>
            <a:pPr marL="5715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Galatians 5:16-26</a:t>
            </a:r>
          </a:p>
        </p:txBody>
      </p:sp>
    </p:spTree>
    <p:extLst>
      <p:ext uri="{BB962C8B-B14F-4D97-AF65-F5344CB8AC3E}">
        <p14:creationId xmlns:p14="http://schemas.microsoft.com/office/powerpoint/2010/main" val="84748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IF CHILDREN LIVE WITH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THE WORKS OF THE FLESH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Sexual promiscuity … </a:t>
            </a:r>
            <a:r>
              <a:rPr lang="en-US" sz="2800" dirty="0" smtClean="0">
                <a:solidFill>
                  <a:srgbClr val="0070C0"/>
                </a:solidFill>
              </a:rPr>
              <a:t>no boundaries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Materialism … </a:t>
            </a:r>
            <a:r>
              <a:rPr lang="en-US" sz="2800" dirty="0" smtClean="0">
                <a:solidFill>
                  <a:srgbClr val="0070C0"/>
                </a:solidFill>
              </a:rPr>
              <a:t>love the world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Drug use … </a:t>
            </a:r>
            <a:r>
              <a:rPr lang="en-US" sz="2800" dirty="0" smtClean="0">
                <a:solidFill>
                  <a:srgbClr val="0070C0"/>
                </a:solidFill>
              </a:rPr>
              <a:t>imitation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Hatred … </a:t>
            </a:r>
            <a:r>
              <a:rPr lang="en-US" sz="2800" dirty="0" smtClean="0">
                <a:solidFill>
                  <a:srgbClr val="0070C0"/>
                </a:solidFill>
              </a:rPr>
              <a:t>learn to hate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Quarrelling … </a:t>
            </a:r>
            <a:r>
              <a:rPr lang="en-US" sz="2800" dirty="0" smtClean="0">
                <a:solidFill>
                  <a:srgbClr val="0070C0"/>
                </a:solidFill>
              </a:rPr>
              <a:t>contentious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Jealousy … </a:t>
            </a:r>
            <a:r>
              <a:rPr lang="en-US" sz="2800" dirty="0" smtClean="0">
                <a:solidFill>
                  <a:srgbClr val="0070C0"/>
                </a:solidFill>
              </a:rPr>
              <a:t>self-centered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Fits of anger … </a:t>
            </a:r>
            <a:r>
              <a:rPr lang="en-US" sz="2800" dirty="0" smtClean="0">
                <a:solidFill>
                  <a:srgbClr val="0070C0"/>
                </a:solidFill>
              </a:rPr>
              <a:t>angry adults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Envy … </a:t>
            </a:r>
            <a:r>
              <a:rPr lang="en-US" sz="2800" dirty="0" smtClean="0">
                <a:solidFill>
                  <a:srgbClr val="0070C0"/>
                </a:solidFill>
              </a:rPr>
              <a:t>wanting everything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Drinking … </a:t>
            </a:r>
            <a:r>
              <a:rPr lang="en-US" sz="2800" dirty="0" smtClean="0">
                <a:solidFill>
                  <a:srgbClr val="0070C0"/>
                </a:solidFill>
              </a:rPr>
              <a:t>learn to be drunks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Reveling … </a:t>
            </a:r>
            <a:r>
              <a:rPr lang="en-US" sz="2800" dirty="0" smtClean="0">
                <a:solidFill>
                  <a:srgbClr val="0070C0"/>
                </a:solidFill>
              </a:rPr>
              <a:t>life is a party</a:t>
            </a:r>
          </a:p>
        </p:txBody>
      </p:sp>
    </p:spTree>
    <p:extLst>
      <p:ext uri="{BB962C8B-B14F-4D97-AF65-F5344CB8AC3E}">
        <p14:creationId xmlns:p14="http://schemas.microsoft.com/office/powerpoint/2010/main" val="1808884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IF CHILDREN LIVE WITH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THE FRUIT OF THE SPIRIT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Love … </a:t>
            </a:r>
            <a:r>
              <a:rPr lang="en-US" sz="2800" dirty="0" smtClean="0">
                <a:solidFill>
                  <a:srgbClr val="0070C0"/>
                </a:solidFill>
              </a:rPr>
              <a:t>love God and others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Joy … </a:t>
            </a:r>
            <a:r>
              <a:rPr lang="en-US" sz="2800" dirty="0" smtClean="0">
                <a:solidFill>
                  <a:srgbClr val="0070C0"/>
                </a:solidFill>
              </a:rPr>
              <a:t>blessings of being God’s child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Peace … </a:t>
            </a:r>
            <a:r>
              <a:rPr lang="en-US" sz="2800" dirty="0" smtClean="0">
                <a:solidFill>
                  <a:srgbClr val="0070C0"/>
                </a:solidFill>
              </a:rPr>
              <a:t>live in a world of chaos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Longsuffering … </a:t>
            </a:r>
            <a:r>
              <a:rPr lang="en-US" sz="2800" dirty="0" smtClean="0">
                <a:solidFill>
                  <a:srgbClr val="0070C0"/>
                </a:solidFill>
              </a:rPr>
              <a:t>forgive enemies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Gentleness … </a:t>
            </a:r>
            <a:r>
              <a:rPr lang="en-US" sz="2800" dirty="0" smtClean="0">
                <a:solidFill>
                  <a:srgbClr val="0070C0"/>
                </a:solidFill>
              </a:rPr>
              <a:t>compassion on others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Goodness … </a:t>
            </a:r>
            <a:r>
              <a:rPr lang="en-US" sz="2800" dirty="0" smtClean="0">
                <a:solidFill>
                  <a:srgbClr val="0070C0"/>
                </a:solidFill>
              </a:rPr>
              <a:t>heart is where God dwells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Faith … </a:t>
            </a:r>
            <a:r>
              <a:rPr lang="en-US" sz="2800" dirty="0" smtClean="0">
                <a:solidFill>
                  <a:srgbClr val="0070C0"/>
                </a:solidFill>
              </a:rPr>
              <a:t>build their lives on the rock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Meekness … </a:t>
            </a:r>
            <a:r>
              <a:rPr lang="en-US" sz="2800" dirty="0" smtClean="0">
                <a:solidFill>
                  <a:srgbClr val="0070C0"/>
                </a:solidFill>
              </a:rPr>
              <a:t>servitude to others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Self-Control … </a:t>
            </a:r>
            <a:r>
              <a:rPr lang="en-US" sz="2800" dirty="0" smtClean="0">
                <a:solidFill>
                  <a:srgbClr val="0070C0"/>
                </a:solidFill>
              </a:rPr>
              <a:t>defeat the devil</a:t>
            </a:r>
          </a:p>
        </p:txBody>
      </p:sp>
    </p:spTree>
    <p:extLst>
      <p:ext uri="{BB962C8B-B14F-4D97-AF65-F5344CB8AC3E}">
        <p14:creationId xmlns:p14="http://schemas.microsoft.com/office/powerpoint/2010/main" val="1523095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SIX LESSONS OF PARENTING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Life is only ONE trip: no “do-overs” or “mulligans”</a:t>
            </a:r>
          </a:p>
          <a:p>
            <a:pPr lvl="1"/>
            <a:r>
              <a:rPr lang="en-US" dirty="0" smtClean="0"/>
              <a:t>“If I knew now what I knew then”?</a:t>
            </a:r>
          </a:p>
          <a:p>
            <a:pPr lvl="1"/>
            <a:r>
              <a:rPr lang="en-US" dirty="0" smtClean="0"/>
              <a:t>“If only ….”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Hebrews 9:27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What </a:t>
            </a:r>
            <a:r>
              <a:rPr lang="en-US" dirty="0">
                <a:solidFill>
                  <a:srgbClr val="002060"/>
                </a:solidFill>
              </a:rPr>
              <a:t>will be the </a:t>
            </a:r>
            <a:r>
              <a:rPr lang="en-US" dirty="0" smtClean="0">
                <a:solidFill>
                  <a:srgbClr val="002060"/>
                </a:solidFill>
              </a:rPr>
              <a:t>                       boy's </a:t>
            </a:r>
            <a:r>
              <a:rPr lang="en-US" dirty="0">
                <a:solidFill>
                  <a:srgbClr val="002060"/>
                </a:solidFill>
              </a:rPr>
              <a:t>rule of life, </a:t>
            </a:r>
            <a:r>
              <a:rPr lang="en-US" dirty="0" smtClean="0">
                <a:solidFill>
                  <a:srgbClr val="002060"/>
                </a:solidFill>
              </a:rPr>
              <a:t>                        and </a:t>
            </a:r>
            <a:r>
              <a:rPr lang="en-US" dirty="0">
                <a:solidFill>
                  <a:srgbClr val="002060"/>
                </a:solidFill>
              </a:rPr>
              <a:t>his work?"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(Judges 13:12)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6955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0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 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DCD73"/>
        </a:lt1>
        <a:dk2>
          <a:srgbClr val="000000"/>
        </a:dk2>
        <a:lt2>
          <a:srgbClr val="808080"/>
        </a:lt2>
        <a:accent1>
          <a:srgbClr val="C8C94F"/>
        </a:accent1>
        <a:accent2>
          <a:srgbClr val="AFAC37"/>
        </a:accent2>
        <a:accent3>
          <a:srgbClr val="E3E3BC"/>
        </a:accent3>
        <a:accent4>
          <a:srgbClr val="000000"/>
        </a:accent4>
        <a:accent5>
          <a:srgbClr val="E0E1B2"/>
        </a:accent5>
        <a:accent6>
          <a:srgbClr val="9E9B31"/>
        </a:accent6>
        <a:hlink>
          <a:srgbClr val="84824A"/>
        </a:hlink>
        <a:folHlink>
          <a:srgbClr val="6B6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DCD73"/>
        </a:lt1>
        <a:dk2>
          <a:srgbClr val="000000"/>
        </a:dk2>
        <a:lt2>
          <a:srgbClr val="808080"/>
        </a:lt2>
        <a:accent1>
          <a:srgbClr val="C7B160"/>
        </a:accent1>
        <a:accent2>
          <a:srgbClr val="C0B160"/>
        </a:accent2>
        <a:accent3>
          <a:srgbClr val="E3E3BC"/>
        </a:accent3>
        <a:accent4>
          <a:srgbClr val="000000"/>
        </a:accent4>
        <a:accent5>
          <a:srgbClr val="E0D5B6"/>
        </a:accent5>
        <a:accent6>
          <a:srgbClr val="AEA056"/>
        </a:accent6>
        <a:hlink>
          <a:srgbClr val="8E7C32"/>
        </a:hlink>
        <a:folHlink>
          <a:srgbClr val="717D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DCD73"/>
        </a:lt1>
        <a:dk2>
          <a:srgbClr val="000000"/>
        </a:dk2>
        <a:lt2>
          <a:srgbClr val="808080"/>
        </a:lt2>
        <a:accent1>
          <a:srgbClr val="9C98CD"/>
        </a:accent1>
        <a:accent2>
          <a:srgbClr val="C69AB9"/>
        </a:accent2>
        <a:accent3>
          <a:srgbClr val="E3E3BC"/>
        </a:accent3>
        <a:accent4>
          <a:srgbClr val="000000"/>
        </a:accent4>
        <a:accent5>
          <a:srgbClr val="CBCAE3"/>
        </a:accent5>
        <a:accent6>
          <a:srgbClr val="B38BA7"/>
        </a:accent6>
        <a:hlink>
          <a:srgbClr val="3F3B7A"/>
        </a:hlink>
        <a:folHlink>
          <a:srgbClr val="686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DCD73"/>
        </a:lt1>
        <a:dk2>
          <a:srgbClr val="000000"/>
        </a:dk2>
        <a:lt2>
          <a:srgbClr val="808080"/>
        </a:lt2>
        <a:accent1>
          <a:srgbClr val="AAC6CF"/>
        </a:accent1>
        <a:accent2>
          <a:srgbClr val="B898CD"/>
        </a:accent2>
        <a:accent3>
          <a:srgbClr val="E3E3BC"/>
        </a:accent3>
        <a:accent4>
          <a:srgbClr val="000000"/>
        </a:accent4>
        <a:accent5>
          <a:srgbClr val="D2DFE4"/>
        </a:accent5>
        <a:accent6>
          <a:srgbClr val="A689BA"/>
        </a:accent6>
        <a:hlink>
          <a:srgbClr val="8E5732"/>
        </a:hlink>
        <a:folHlink>
          <a:srgbClr val="7B7C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8C94F"/>
        </a:accent1>
        <a:accent2>
          <a:srgbClr val="AFAC37"/>
        </a:accent2>
        <a:accent3>
          <a:srgbClr val="FFFFFF"/>
        </a:accent3>
        <a:accent4>
          <a:srgbClr val="000000"/>
        </a:accent4>
        <a:accent5>
          <a:srgbClr val="E0E1B2"/>
        </a:accent5>
        <a:accent6>
          <a:srgbClr val="9E9B31"/>
        </a:accent6>
        <a:hlink>
          <a:srgbClr val="84824A"/>
        </a:hlink>
        <a:folHlink>
          <a:srgbClr val="6B6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7B160"/>
        </a:accent1>
        <a:accent2>
          <a:srgbClr val="C0B160"/>
        </a:accent2>
        <a:accent3>
          <a:srgbClr val="FFFFFF"/>
        </a:accent3>
        <a:accent4>
          <a:srgbClr val="000000"/>
        </a:accent4>
        <a:accent5>
          <a:srgbClr val="E0D5B6"/>
        </a:accent5>
        <a:accent6>
          <a:srgbClr val="AEA056"/>
        </a:accent6>
        <a:hlink>
          <a:srgbClr val="8E7C32"/>
        </a:hlink>
        <a:folHlink>
          <a:srgbClr val="717D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C98CD"/>
        </a:accent1>
        <a:accent2>
          <a:srgbClr val="C69AB9"/>
        </a:accent2>
        <a:accent3>
          <a:srgbClr val="FFFFFF"/>
        </a:accent3>
        <a:accent4>
          <a:srgbClr val="000000"/>
        </a:accent4>
        <a:accent5>
          <a:srgbClr val="CBCAE3"/>
        </a:accent5>
        <a:accent6>
          <a:srgbClr val="B38BA7"/>
        </a:accent6>
        <a:hlink>
          <a:srgbClr val="3F3B7A"/>
        </a:hlink>
        <a:folHlink>
          <a:srgbClr val="686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AC6CF"/>
        </a:accent1>
        <a:accent2>
          <a:srgbClr val="B898CD"/>
        </a:accent2>
        <a:accent3>
          <a:srgbClr val="FFFFFF"/>
        </a:accent3>
        <a:accent4>
          <a:srgbClr val="000000"/>
        </a:accent4>
        <a:accent5>
          <a:srgbClr val="D2DFE4"/>
        </a:accent5>
        <a:accent6>
          <a:srgbClr val="A689BA"/>
        </a:accent6>
        <a:hlink>
          <a:srgbClr val="8E5732"/>
        </a:hlink>
        <a:folHlink>
          <a:srgbClr val="7B7C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F9B15-7596-408A-9921-4E5AB91114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 dad</Template>
  <TotalTime>358</TotalTime>
  <Words>430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Wingdings</vt:lpstr>
      <vt:lpstr>Candara</vt:lpstr>
      <vt:lpstr>Bradley Hand ITC</vt:lpstr>
      <vt:lpstr>family dad</vt:lpstr>
      <vt:lpstr>PowerPoint Presentation</vt:lpstr>
      <vt:lpstr>The Challenges of YOUTH</vt:lpstr>
      <vt:lpstr>The Challenges Of Youth</vt:lpstr>
      <vt:lpstr>PowerPoint Presentation</vt:lpstr>
      <vt:lpstr>SIX LESSONS OF PARENTING</vt:lpstr>
      <vt:lpstr>SIX LESSONS OF PARENTING</vt:lpstr>
      <vt:lpstr>IF CHILDREN LIVE WITH  THE WORKS OF THE FLESH</vt:lpstr>
      <vt:lpstr>IF CHILDREN LIVE WITH  THE FRUIT OF THE SPIRIT</vt:lpstr>
      <vt:lpstr>SIX LESSONS OF PARENTING</vt:lpstr>
      <vt:lpstr>SIX LESSONS OF PARENTING</vt:lpstr>
      <vt:lpstr>SIX LESSONS OF PARENTING</vt:lpstr>
      <vt:lpstr>SIX LESSONS OF PARENTING</vt:lpstr>
      <vt:lpstr>SIX LESSONS OF PARENTING</vt:lpstr>
      <vt:lpstr>"Moreover, you took your sons and daughters whom you had borne to Me and sacrificed them to idols to be devoured” (NASB)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Consequences Of NOT Being A Faithful Parent</dc:title>
  <dc:creator>Kent</dc:creator>
  <cp:lastModifiedBy>Kent</cp:lastModifiedBy>
  <cp:revision>31</cp:revision>
  <cp:lastPrinted>2012-04-27T13:37:43Z</cp:lastPrinted>
  <dcterms:created xsi:type="dcterms:W3CDTF">2012-04-04T17:34:09Z</dcterms:created>
  <dcterms:modified xsi:type="dcterms:W3CDTF">2014-03-19T19:30:00Z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TC300028439990</vt:lpwstr>
  </property>
</Properties>
</file>