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3"/>
  </p:notesMasterIdLst>
  <p:sldIdLst>
    <p:sldId id="260" r:id="rId3"/>
    <p:sldId id="256" r:id="rId4"/>
    <p:sldId id="257" r:id="rId5"/>
    <p:sldId id="261" r:id="rId6"/>
    <p:sldId id="262" r:id="rId7"/>
    <p:sldId id="263" r:id="rId8"/>
    <p:sldId id="264" r:id="rId9"/>
    <p:sldId id="267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90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439EF5-012C-412F-90FB-82C6F047B9BA}" type="datetimeFigureOut">
              <a:rPr lang="en-US" smtClean="0"/>
              <a:t>4/23/2014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6BF575-379D-4EF5-9A1F-5FFE14F04F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10935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DEC83-B88F-4983-9548-76E40DB6F780}" type="datetimeFigureOut">
              <a:rPr lang="en-US" smtClean="0"/>
              <a:t>4/23/2014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D6DA8-A480-4E2A-9C22-942478CC6C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DEC83-B88F-4983-9548-76E40DB6F780}" type="datetimeFigureOut">
              <a:rPr lang="en-US" smtClean="0"/>
              <a:t>4/23/2014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D6DA8-A480-4E2A-9C22-942478CC6C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DEC83-B88F-4983-9548-76E40DB6F780}" type="datetimeFigureOut">
              <a:rPr lang="en-US" smtClean="0"/>
              <a:t>4/23/2014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D6DA8-A480-4E2A-9C22-942478CC6CDD}" type="slidenum">
              <a:rPr lang="en-US" smtClean="0"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CC278B-39C1-403D-8F12-09A071626EC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7840666"/>
      </p:ext>
    </p:extLst>
  </p:cSld>
  <p:clrMapOvr>
    <a:masterClrMapping/>
  </p:clrMapOvr>
  <p:transition spd="slow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45EE88-A379-4284-BD4C-55DAA561FA1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4307179"/>
      </p:ext>
    </p:extLst>
  </p:cSld>
  <p:clrMapOvr>
    <a:masterClrMapping/>
  </p:clrMapOvr>
  <p:transition spd="slow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7832D3-784A-412D-B758-6DD817E7889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2111035"/>
      </p:ext>
    </p:extLst>
  </p:cSld>
  <p:clrMapOvr>
    <a:masterClrMapping/>
  </p:clrMapOvr>
  <p:transition spd="slow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D5DA20-D56C-411A-ABFB-42AA40FCF4B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1622390"/>
      </p:ext>
    </p:extLst>
  </p:cSld>
  <p:clrMapOvr>
    <a:masterClrMapping/>
  </p:clrMapOvr>
  <p:transition spd="slow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456FD2-658C-48BB-896A-F2DF3D1EBFF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2042914"/>
      </p:ext>
    </p:extLst>
  </p:cSld>
  <p:clrMapOvr>
    <a:masterClrMapping/>
  </p:clrMapOvr>
  <p:transition spd="slow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4F24F3-B4BF-463A-A984-4725FCF49EE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5466027"/>
      </p:ext>
    </p:extLst>
  </p:cSld>
  <p:clrMapOvr>
    <a:masterClrMapping/>
  </p:clrMapOvr>
  <p:transition spd="slow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E86C3-2312-462B-B5BF-4C358403ECA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2341277"/>
      </p:ext>
    </p:extLst>
  </p:cSld>
  <p:clrMapOvr>
    <a:masterClrMapping/>
  </p:clrMapOvr>
  <p:transition spd="slow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A1F5E9-9AB8-45A0-81EF-F65F0E09C797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6920896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DEC83-B88F-4983-9548-76E40DB6F780}" type="datetimeFigureOut">
              <a:rPr lang="en-US" smtClean="0"/>
              <a:t>4/23/2014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D6DA8-A480-4E2A-9C22-942478CC6CD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8D78AC-DC0F-47F8-B4B9-672EED984C4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0285829"/>
      </p:ext>
    </p:extLst>
  </p:cSld>
  <p:clrMapOvr>
    <a:masterClrMapping/>
  </p:clrMapOvr>
  <p:transition spd="slow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960827-5EEE-4235-87E0-4FA1C237DBF0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3931522"/>
      </p:ext>
    </p:extLst>
  </p:cSld>
  <p:clrMapOvr>
    <a:masterClrMapping/>
  </p:clrMapOvr>
  <p:transition spd="slow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F7A198-9C03-468B-94E3-89BEBF05187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766360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DEC83-B88F-4983-9548-76E40DB6F780}" type="datetimeFigureOut">
              <a:rPr lang="en-US" smtClean="0"/>
              <a:t>4/23/2014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D6DA8-A480-4E2A-9C22-942478CC6C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DEC83-B88F-4983-9548-76E40DB6F780}" type="datetimeFigureOut">
              <a:rPr lang="en-US" smtClean="0"/>
              <a:t>4/23/2014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D6DA8-A480-4E2A-9C22-942478CC6CD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DEC83-B88F-4983-9548-76E40DB6F780}" type="datetimeFigureOut">
              <a:rPr lang="en-US" smtClean="0"/>
              <a:t>4/23/2014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D6DA8-A480-4E2A-9C22-942478CC6C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DEC83-B88F-4983-9548-76E40DB6F780}" type="datetimeFigureOut">
              <a:rPr lang="en-US" smtClean="0"/>
              <a:t>4/23/2014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D6DA8-A480-4E2A-9C22-942478CC6C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DEC83-B88F-4983-9548-76E40DB6F780}" type="datetimeFigureOut">
              <a:rPr lang="en-US" smtClean="0"/>
              <a:t>4/23/2014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D6DA8-A480-4E2A-9C22-942478CC6C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DEC83-B88F-4983-9548-76E40DB6F780}" type="datetimeFigureOut">
              <a:rPr lang="en-US" smtClean="0"/>
              <a:t>4/23/2014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D6DA8-A480-4E2A-9C22-942478CC6CDD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DEC83-B88F-4983-9548-76E40DB6F780}" type="datetimeFigureOut">
              <a:rPr lang="en-US" smtClean="0"/>
              <a:t>4/23/2014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D6DA8-A480-4E2A-9C22-942478CC6CDD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01ADEC83-B88F-4983-9548-76E40DB6F780}" type="datetimeFigureOut">
              <a:rPr lang="en-US" smtClean="0"/>
              <a:t>4/23/2014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3B4D6DA8-A480-4E2A-9C22-942478CC6CDD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FD5F15D-B9EE-4CF5-A410-93744A00EF7A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7000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slow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2104576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now why are you waiting? Arise and be baptized, and wash away your sins, calling on the name of the Lord.' </a:t>
            </a:r>
          </a:p>
          <a:p>
            <a:pPr marL="0" indent="0" algn="ctr">
              <a:buNone/>
            </a:pPr>
            <a:r>
              <a:rPr 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(Acts 22:16)</a:t>
            </a:r>
          </a:p>
        </p:txBody>
      </p:sp>
    </p:spTree>
    <p:extLst>
      <p:ext uri="{BB962C8B-B14F-4D97-AF65-F5344CB8AC3E}">
        <p14:creationId xmlns:p14="http://schemas.microsoft.com/office/powerpoint/2010/main" val="38911087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93574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 thruBlk="1"/>
      </p:transition>
    </mc:Choice>
    <mc:Fallback xmlns="">
      <p:transition spd="slow">
        <p:fade thruBlk="1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7400" y="4419600"/>
            <a:ext cx="3124200" cy="234315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228600"/>
            <a:ext cx="8686800" cy="914400"/>
          </a:xfrm>
        </p:spPr>
        <p:txBody>
          <a:bodyPr>
            <a:noAutofit/>
          </a:bodyPr>
          <a:lstStyle/>
          <a:p>
            <a:r>
              <a:rPr lang="en-US" sz="5400" b="1" dirty="0" smtClean="0">
                <a:solidFill>
                  <a:schemeClr val="tx1"/>
                </a:solidFill>
                <a:effectLst>
                  <a:glow rad="228600">
                    <a:srgbClr val="FFFFFF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Is Freedom?</a:t>
            </a:r>
            <a:endParaRPr lang="en-US" sz="5400" b="1" dirty="0">
              <a:solidFill>
                <a:schemeClr val="tx1"/>
              </a:solidFill>
              <a:effectLst>
                <a:glow rad="228600">
                  <a:srgbClr val="FFFFFF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381000" y="1371600"/>
            <a:ext cx="8458200" cy="5181600"/>
          </a:xfrm>
        </p:spPr>
        <p:txBody>
          <a:bodyPr>
            <a:normAutofit/>
          </a:bodyPr>
          <a:lstStyle/>
          <a:p>
            <a:pPr marL="457200" indent="-457200" algn="l">
              <a:buClr>
                <a:schemeClr val="tx1"/>
              </a:buClr>
              <a:buFont typeface="Wingdings" pitchFamily="2" charset="2"/>
              <a:buChar char="§"/>
            </a:pPr>
            <a:r>
              <a:rPr lang="en-US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Jesus promised freedom</a:t>
            </a:r>
          </a:p>
          <a:p>
            <a:pPr lvl="1" algn="l">
              <a:buClr>
                <a:schemeClr val="tx1"/>
              </a:buClr>
            </a:pPr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John 8:32, 36</a:t>
            </a:r>
          </a:p>
          <a:p>
            <a:pPr marL="457200" indent="-457200" algn="l">
              <a:buClr>
                <a:schemeClr val="tx1"/>
              </a:buClr>
              <a:buFont typeface="Wingdings" pitchFamily="2" charset="2"/>
              <a:buChar char="§"/>
            </a:pPr>
            <a:r>
              <a:rPr lang="en-US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 anyone really free to do as they wish?</a:t>
            </a:r>
            <a:endParaRPr lang="en-US" sz="3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14400" lvl="1" indent="-457200" algn="l">
              <a:buClr>
                <a:schemeClr val="tx1"/>
              </a:buClr>
              <a:buFont typeface="Candara" pitchFamily="34" charset="0"/>
              <a:buChar char="≈"/>
            </a:pPr>
            <a:r>
              <a:rPr lang="en-US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Freedom to live as we wish is an allusion; a myth; a lie!</a:t>
            </a:r>
          </a:p>
          <a:p>
            <a:pPr marL="914400" lvl="1" indent="-457200" algn="l">
              <a:buClr>
                <a:schemeClr val="tx1"/>
              </a:buClr>
              <a:buFont typeface="Candara" pitchFamily="34" charset="0"/>
              <a:buChar char="≈"/>
            </a:pPr>
            <a:r>
              <a:rPr lang="en-US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There is no absolute freedom</a:t>
            </a:r>
          </a:p>
          <a:p>
            <a:pPr algn="l">
              <a:buClr>
                <a:schemeClr val="tx1"/>
              </a:buClr>
            </a:pPr>
            <a:endParaRPr lang="en-US" sz="10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>
              <a:buClr>
                <a:schemeClr val="tx1"/>
              </a:buClr>
            </a:pPr>
            <a:r>
              <a:rPr lang="en-US" sz="2800" b="1" i="1" spc="100" dirty="0" smtClean="0">
                <a:solidFill>
                  <a:srgbClr val="002060"/>
                </a:solidFill>
                <a:effectLst>
                  <a:glow rad="1016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man’s worst difficulties begin when                                he is able to do as he likes                                           (Thomas Huxley)</a:t>
            </a:r>
          </a:p>
        </p:txBody>
      </p:sp>
    </p:spTree>
    <p:extLst>
      <p:ext uri="{BB962C8B-B14F-4D97-AF65-F5344CB8AC3E}">
        <p14:creationId xmlns:p14="http://schemas.microsoft.com/office/powerpoint/2010/main" val="3796365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trips dir="rd"/>
      </p:transition>
    </mc:Choice>
    <mc:Fallback xmlns="">
      <p:transition spd="slow">
        <p:strips dir="rd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7400" y="4419600"/>
            <a:ext cx="3124200" cy="234315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228600"/>
            <a:ext cx="8686800" cy="914400"/>
          </a:xfrm>
        </p:spPr>
        <p:txBody>
          <a:bodyPr>
            <a:noAutofit/>
          </a:bodyPr>
          <a:lstStyle/>
          <a:p>
            <a:r>
              <a:rPr lang="en-US" sz="5400" b="1" dirty="0" smtClean="0">
                <a:solidFill>
                  <a:schemeClr val="tx1"/>
                </a:solidFill>
                <a:effectLst>
                  <a:glow rad="101600">
                    <a:srgbClr val="FFFFFF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Prodigal Son</a:t>
            </a:r>
            <a:endParaRPr lang="en-US" sz="5400" b="1" dirty="0">
              <a:solidFill>
                <a:schemeClr val="tx1"/>
              </a:solidFill>
              <a:effectLst>
                <a:glow rad="101600">
                  <a:srgbClr val="FFFFFF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381000" y="1371600"/>
            <a:ext cx="8458200" cy="5181600"/>
          </a:xfrm>
        </p:spPr>
        <p:txBody>
          <a:bodyPr>
            <a:normAutofit/>
          </a:bodyPr>
          <a:lstStyle/>
          <a:p>
            <a:pPr algn="l">
              <a:buClr>
                <a:schemeClr val="tx1"/>
              </a:buClr>
            </a:pPr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Luke 15:11-24</a:t>
            </a:r>
          </a:p>
          <a:p>
            <a:pPr marL="457200" indent="-457200" algn="l">
              <a:buClr>
                <a:schemeClr val="tx1"/>
              </a:buClr>
              <a:buFont typeface="Wingdings" pitchFamily="2" charset="2"/>
              <a:buChar char="§"/>
            </a:pPr>
            <a:r>
              <a:rPr lang="en-US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want to be FREE!!!</a:t>
            </a:r>
            <a:endParaRPr lang="en-US" sz="1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14400" lvl="1" indent="-457200" algn="l">
              <a:buClr>
                <a:schemeClr val="tx1"/>
              </a:buClr>
              <a:buFont typeface="Candara" pitchFamily="34" charset="0"/>
              <a:buChar char="≈"/>
            </a:pPr>
            <a:r>
              <a:rPr lang="en-US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Freedom from home life </a:t>
            </a:r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(v13)</a:t>
            </a:r>
          </a:p>
          <a:p>
            <a:pPr marL="914400" lvl="1" indent="-457200" algn="l">
              <a:buClr>
                <a:schemeClr val="tx1"/>
              </a:buClr>
              <a:buFont typeface="Candara" pitchFamily="34" charset="0"/>
              <a:buChar char="≈"/>
            </a:pPr>
            <a:r>
              <a:rPr lang="en-US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Freedom to live as he chooses </a:t>
            </a:r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(v13)</a:t>
            </a:r>
          </a:p>
          <a:p>
            <a:pPr marL="914400" lvl="1" indent="-457200" algn="l">
              <a:buClr>
                <a:schemeClr val="tx1"/>
              </a:buClr>
              <a:buFont typeface="Candara" pitchFamily="34" charset="0"/>
              <a:buChar char="≈"/>
            </a:pPr>
            <a:r>
              <a:rPr lang="en-US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Freedom to “wild living” – “reckless living” – “loose living”</a:t>
            </a:r>
          </a:p>
          <a:p>
            <a:pPr algn="l">
              <a:buClr>
                <a:schemeClr val="tx1"/>
              </a:buClr>
            </a:pPr>
            <a:endParaRPr lang="en-US" sz="10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>
              <a:buClr>
                <a:schemeClr val="tx1"/>
              </a:buClr>
            </a:pPr>
            <a:r>
              <a:rPr lang="en-US" sz="2600" b="1" i="1" spc="100" dirty="0" smtClean="0">
                <a:solidFill>
                  <a:srgbClr val="002060"/>
                </a:solidFill>
                <a:effectLst>
                  <a:glow rad="1016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more he got what he wanted the                                       less he wanted what he got!</a:t>
            </a:r>
          </a:p>
        </p:txBody>
      </p:sp>
    </p:spTree>
    <p:extLst>
      <p:ext uri="{BB962C8B-B14F-4D97-AF65-F5344CB8AC3E}">
        <p14:creationId xmlns:p14="http://schemas.microsoft.com/office/powerpoint/2010/main" val="669896628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7400" y="4419600"/>
            <a:ext cx="3124200" cy="234315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228600"/>
            <a:ext cx="8686800" cy="914400"/>
          </a:xfrm>
        </p:spPr>
        <p:txBody>
          <a:bodyPr>
            <a:noAutofit/>
          </a:bodyPr>
          <a:lstStyle/>
          <a:p>
            <a:r>
              <a:rPr lang="en-US" sz="5400" b="1" dirty="0" smtClean="0">
                <a:solidFill>
                  <a:schemeClr val="tx1"/>
                </a:solidFill>
                <a:effectLst>
                  <a:glow rad="101600">
                    <a:srgbClr val="FFFFFF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Prodigal Son</a:t>
            </a:r>
            <a:endParaRPr lang="en-US" sz="5400" b="1" dirty="0">
              <a:solidFill>
                <a:schemeClr val="tx1"/>
              </a:solidFill>
              <a:effectLst>
                <a:glow rad="101600">
                  <a:srgbClr val="FFFFFF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381000" y="1371600"/>
            <a:ext cx="8458200" cy="5181600"/>
          </a:xfrm>
        </p:spPr>
        <p:txBody>
          <a:bodyPr>
            <a:normAutofit/>
          </a:bodyPr>
          <a:lstStyle/>
          <a:p>
            <a:pPr algn="l">
              <a:buClr>
                <a:schemeClr val="tx1"/>
              </a:buClr>
            </a:pPr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Luke 15:11-24</a:t>
            </a:r>
          </a:p>
          <a:p>
            <a:pPr marL="457200" indent="-457200" algn="l">
              <a:buClr>
                <a:schemeClr val="tx1"/>
              </a:buClr>
              <a:buFont typeface="Wingdings" pitchFamily="2" charset="2"/>
              <a:buChar char="§"/>
            </a:pPr>
            <a:r>
              <a:rPr lang="en-US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want to be FREE!!!</a:t>
            </a:r>
          </a:p>
          <a:p>
            <a:pPr marL="914400" lvl="1" indent="-457200" algn="l">
              <a:buClr>
                <a:schemeClr val="tx1"/>
              </a:buClr>
              <a:buFont typeface="Candara" pitchFamily="34" charset="0"/>
              <a:buChar char="≈"/>
            </a:pPr>
            <a:r>
              <a:rPr lang="en-US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spent all … </a:t>
            </a:r>
            <a:r>
              <a:rPr lang="en-US" sz="28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had a good time </a:t>
            </a:r>
            <a:r>
              <a:rPr lang="en-US" sz="2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(v14)</a:t>
            </a:r>
          </a:p>
          <a:p>
            <a:pPr marL="914400" lvl="1" indent="-457200" algn="l">
              <a:buClr>
                <a:schemeClr val="tx1"/>
              </a:buClr>
              <a:buFont typeface="Candara" pitchFamily="34" charset="0"/>
              <a:buChar char="≈"/>
            </a:pPr>
            <a:r>
              <a:rPr lang="en-US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His world changed … </a:t>
            </a:r>
            <a:r>
              <a:rPr lang="en-US" sz="28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world changed</a:t>
            </a:r>
          </a:p>
          <a:p>
            <a:pPr marL="914400" lvl="1" indent="-457200" algn="l">
              <a:buClr>
                <a:schemeClr val="tx1"/>
              </a:buClr>
              <a:buFont typeface="Candara" pitchFamily="34" charset="0"/>
              <a:buChar char="≈"/>
            </a:pPr>
            <a:r>
              <a:rPr lang="en-US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began to be in want … </a:t>
            </a:r>
            <a:r>
              <a:rPr lang="en-US" sz="28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bill came due</a:t>
            </a:r>
          </a:p>
          <a:p>
            <a:pPr marL="914400" lvl="1" indent="-457200" algn="l">
              <a:buClr>
                <a:schemeClr val="tx1"/>
              </a:buClr>
              <a:buFont typeface="Candara" pitchFamily="34" charset="0"/>
              <a:buChar char="≈"/>
            </a:pPr>
            <a:endParaRPr lang="en-US" sz="2400" b="1" i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>
              <a:buClr>
                <a:schemeClr val="tx1"/>
              </a:buClr>
            </a:pPr>
            <a:endParaRPr lang="en-US" sz="10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>
              <a:buClr>
                <a:schemeClr val="tx1"/>
              </a:buClr>
            </a:pPr>
            <a:r>
              <a:rPr lang="en-US" sz="2600" b="1" i="1" spc="100" dirty="0" smtClean="0">
                <a:solidFill>
                  <a:srgbClr val="002060"/>
                </a:solidFill>
                <a:effectLst>
                  <a:glow rad="1016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more he got what he wanted the                                       less he wanted what he got!</a:t>
            </a:r>
          </a:p>
        </p:txBody>
      </p:sp>
    </p:spTree>
    <p:extLst>
      <p:ext uri="{BB962C8B-B14F-4D97-AF65-F5344CB8AC3E}">
        <p14:creationId xmlns:p14="http://schemas.microsoft.com/office/powerpoint/2010/main" val="3336041767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7400" y="4419600"/>
            <a:ext cx="3124200" cy="234315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228600"/>
            <a:ext cx="8686800" cy="914400"/>
          </a:xfrm>
        </p:spPr>
        <p:txBody>
          <a:bodyPr>
            <a:noAutofit/>
          </a:bodyPr>
          <a:lstStyle/>
          <a:p>
            <a:r>
              <a:rPr lang="en-US" sz="5400" b="1" dirty="0" smtClean="0">
                <a:solidFill>
                  <a:schemeClr val="tx1"/>
                </a:solidFill>
                <a:effectLst>
                  <a:glow rad="101600">
                    <a:srgbClr val="FFFFFF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Prodigal Son</a:t>
            </a:r>
            <a:endParaRPr lang="en-US" sz="5400" b="1" dirty="0">
              <a:solidFill>
                <a:schemeClr val="tx1"/>
              </a:solidFill>
              <a:effectLst>
                <a:glow rad="101600">
                  <a:srgbClr val="FFFFFF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381000" y="1371600"/>
            <a:ext cx="8458200" cy="5181600"/>
          </a:xfrm>
        </p:spPr>
        <p:txBody>
          <a:bodyPr>
            <a:normAutofit/>
          </a:bodyPr>
          <a:lstStyle/>
          <a:p>
            <a:pPr algn="l">
              <a:buClr>
                <a:schemeClr val="tx1"/>
              </a:buClr>
            </a:pPr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Luke 15:11-24</a:t>
            </a:r>
          </a:p>
          <a:p>
            <a:pPr marL="457200" indent="-457200" algn="l">
              <a:buClr>
                <a:schemeClr val="tx1"/>
              </a:buClr>
              <a:buFont typeface="Wingdings" pitchFamily="2" charset="2"/>
              <a:buChar char="§"/>
            </a:pPr>
            <a:r>
              <a:rPr lang="en-US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His relationship to God </a:t>
            </a:r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(v18)</a:t>
            </a:r>
          </a:p>
          <a:p>
            <a:pPr marL="914400" lvl="1" indent="-457200" algn="l">
              <a:buClr>
                <a:schemeClr val="tx1"/>
              </a:buClr>
              <a:buFont typeface="Candara" pitchFamily="34" charset="0"/>
              <a:buChar char="≈"/>
            </a:pPr>
            <a:r>
              <a:rPr lang="en-US" sz="28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There are always masters and we serve them</a:t>
            </a:r>
          </a:p>
          <a:p>
            <a:pPr marL="914400" lvl="1" indent="-457200" algn="l">
              <a:buClr>
                <a:schemeClr val="tx1"/>
              </a:buClr>
              <a:buFont typeface="Candara" pitchFamily="34" charset="0"/>
              <a:buChar char="≈"/>
            </a:pPr>
            <a:r>
              <a:rPr lang="en-US" sz="2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Romans 6:16-23</a:t>
            </a:r>
            <a:endParaRPr lang="en-US" sz="2400" b="1" i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>
              <a:buClr>
                <a:schemeClr val="tx1"/>
              </a:buClr>
            </a:pPr>
            <a:endParaRPr lang="en-US" sz="10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>
              <a:buClr>
                <a:schemeClr val="tx1"/>
              </a:buClr>
            </a:pPr>
            <a:r>
              <a:rPr lang="en-US" sz="2600" b="1" i="1" spc="100" dirty="0">
                <a:solidFill>
                  <a:srgbClr val="002060"/>
                </a:solidFill>
                <a:effectLst>
                  <a:glow rad="1016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Sin will take you farther than you want to go, keep you longer than you want to stay, and cost you more than you want to pay.</a:t>
            </a:r>
            <a:endParaRPr lang="en-US" sz="2600" b="1" i="1" spc="100" dirty="0" smtClean="0">
              <a:solidFill>
                <a:srgbClr val="002060"/>
              </a:solidFill>
              <a:effectLst>
                <a:glow rad="101600">
                  <a:srgbClr val="FFFF00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37102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7400" y="4419600"/>
            <a:ext cx="3124200" cy="234315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228600"/>
            <a:ext cx="8686800" cy="914400"/>
          </a:xfrm>
        </p:spPr>
        <p:txBody>
          <a:bodyPr>
            <a:noAutofit/>
          </a:bodyPr>
          <a:lstStyle/>
          <a:p>
            <a:r>
              <a:rPr lang="en-US" sz="5400" b="1" dirty="0" smtClean="0">
                <a:solidFill>
                  <a:schemeClr val="tx1"/>
                </a:solidFill>
                <a:effectLst>
                  <a:glow rad="101600">
                    <a:srgbClr val="FFFFFF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Prodigal Son</a:t>
            </a:r>
            <a:endParaRPr lang="en-US" sz="5400" b="1" dirty="0">
              <a:solidFill>
                <a:schemeClr val="tx1"/>
              </a:solidFill>
              <a:effectLst>
                <a:glow rad="101600">
                  <a:srgbClr val="FFFFFF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381000" y="1371600"/>
            <a:ext cx="8458200" cy="5181600"/>
          </a:xfrm>
        </p:spPr>
        <p:txBody>
          <a:bodyPr>
            <a:normAutofit/>
          </a:bodyPr>
          <a:lstStyle/>
          <a:p>
            <a:pPr algn="l">
              <a:buClr>
                <a:schemeClr val="tx1"/>
              </a:buClr>
            </a:pPr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Luke 15:11-24</a:t>
            </a:r>
          </a:p>
          <a:p>
            <a:pPr marL="457200" indent="-457200" algn="l">
              <a:buClr>
                <a:schemeClr val="tx1"/>
              </a:buClr>
              <a:buFont typeface="Wingdings" pitchFamily="2" charset="2"/>
              <a:buChar char="§"/>
            </a:pPr>
            <a:r>
              <a:rPr lang="en-US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became of his FREEDOM?</a:t>
            </a:r>
            <a:endParaRPr lang="en-US" sz="32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14400" lvl="1" indent="-457200" algn="l">
              <a:buClr>
                <a:schemeClr val="tx1"/>
              </a:buClr>
              <a:buFont typeface="Candara" pitchFamily="34" charset="0"/>
              <a:buChar char="≈"/>
            </a:pPr>
            <a:r>
              <a:rPr lang="en-US" sz="28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was sent …. Not a choice </a:t>
            </a:r>
            <a:r>
              <a:rPr lang="en-US" sz="2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(v15)</a:t>
            </a:r>
          </a:p>
          <a:p>
            <a:pPr marL="914400" lvl="1" indent="-457200" algn="l">
              <a:buClr>
                <a:schemeClr val="tx1"/>
              </a:buClr>
              <a:buFont typeface="Candara" pitchFamily="34" charset="0"/>
              <a:buChar char="≈"/>
            </a:pPr>
            <a:r>
              <a:rPr lang="en-US" sz="28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was not having fun anymore; no friends</a:t>
            </a:r>
          </a:p>
          <a:p>
            <a:pPr marL="914400" lvl="1" indent="-457200" algn="l">
              <a:buClr>
                <a:schemeClr val="tx1"/>
              </a:buClr>
              <a:buFont typeface="Candara" pitchFamily="34" charset="0"/>
              <a:buChar char="≈"/>
            </a:pPr>
            <a:r>
              <a:rPr lang="en-US" sz="28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was in misery </a:t>
            </a:r>
            <a:r>
              <a:rPr lang="en-US" sz="2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(v16)</a:t>
            </a:r>
          </a:p>
          <a:p>
            <a:pPr marL="914400" lvl="1" indent="-457200" algn="l">
              <a:buClr>
                <a:schemeClr val="tx1"/>
              </a:buClr>
              <a:buFont typeface="Candara" pitchFamily="34" charset="0"/>
              <a:buChar char="≈"/>
            </a:pPr>
            <a:r>
              <a:rPr lang="en-US" sz="28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Lesson learned </a:t>
            </a:r>
            <a:r>
              <a:rPr lang="en-US" sz="2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(vv17-20)</a:t>
            </a:r>
            <a:endParaRPr lang="en-US" sz="2400" b="1" i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>
              <a:buClr>
                <a:schemeClr val="tx1"/>
              </a:buClr>
            </a:pPr>
            <a:endParaRPr lang="en-US" sz="10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>
              <a:buClr>
                <a:schemeClr val="tx1"/>
              </a:buClr>
            </a:pPr>
            <a:r>
              <a:rPr lang="en-US" sz="2800" b="1" i="1" spc="100" dirty="0" smtClean="0">
                <a:solidFill>
                  <a:srgbClr val="002060"/>
                </a:solidFill>
                <a:effectLst>
                  <a:glow rad="1016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When EXPERIENCE is the TEACHER                                           the TEST comes FIRST and then                                           the LESSON!</a:t>
            </a:r>
          </a:p>
        </p:txBody>
      </p:sp>
    </p:spTree>
    <p:extLst>
      <p:ext uri="{BB962C8B-B14F-4D97-AF65-F5344CB8AC3E}">
        <p14:creationId xmlns:p14="http://schemas.microsoft.com/office/powerpoint/2010/main" val="9638662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7400" y="4419600"/>
            <a:ext cx="3124200" cy="234315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228600"/>
            <a:ext cx="8686800" cy="914400"/>
          </a:xfrm>
        </p:spPr>
        <p:txBody>
          <a:bodyPr>
            <a:noAutofit/>
          </a:bodyPr>
          <a:lstStyle/>
          <a:p>
            <a:r>
              <a:rPr lang="en-US" sz="5400" b="1" dirty="0" smtClean="0">
                <a:solidFill>
                  <a:schemeClr val="tx1"/>
                </a:solidFill>
                <a:effectLst>
                  <a:glow rad="101600">
                    <a:srgbClr val="FFFFFF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Prodigal Son</a:t>
            </a:r>
            <a:endParaRPr lang="en-US" sz="5400" b="1" dirty="0">
              <a:solidFill>
                <a:schemeClr val="tx1"/>
              </a:solidFill>
              <a:effectLst>
                <a:glow rad="101600">
                  <a:srgbClr val="FFFFFF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381000" y="1371600"/>
            <a:ext cx="8458200" cy="5181600"/>
          </a:xfrm>
        </p:spPr>
        <p:txBody>
          <a:bodyPr>
            <a:normAutofit/>
          </a:bodyPr>
          <a:lstStyle/>
          <a:p>
            <a:pPr marL="457200" indent="-457200" algn="l">
              <a:buClr>
                <a:schemeClr val="tx1"/>
              </a:buClr>
              <a:buFont typeface="Wingdings" pitchFamily="2" charset="2"/>
              <a:buChar char="§"/>
            </a:pPr>
            <a:r>
              <a:rPr lang="en-US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illusion of FREEDOM comes with the clanging sound of shackles.</a:t>
            </a:r>
            <a:endParaRPr lang="en-US" sz="32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14400" lvl="1" indent="-457200" algn="l">
              <a:buClr>
                <a:schemeClr val="tx1"/>
              </a:buClr>
              <a:buFont typeface="Candara" pitchFamily="34" charset="0"/>
              <a:buChar char="≈"/>
            </a:pPr>
            <a:r>
              <a:rPr lang="en-US" sz="2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Romans 6:23		</a:t>
            </a:r>
            <a:r>
              <a:rPr lang="en-US" sz="28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Wages are death</a:t>
            </a:r>
          </a:p>
          <a:p>
            <a:pPr marL="914400" lvl="1" indent="-457200" algn="l">
              <a:buClr>
                <a:schemeClr val="tx1"/>
              </a:buClr>
              <a:buFont typeface="Candara" pitchFamily="34" charset="0"/>
              <a:buChar char="≈"/>
            </a:pPr>
            <a:r>
              <a:rPr lang="en-US" sz="2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Galatians 6:7-8		</a:t>
            </a:r>
            <a:r>
              <a:rPr lang="en-US" sz="28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Reaping happens</a:t>
            </a:r>
          </a:p>
          <a:p>
            <a:pPr marL="914400" lvl="1" indent="-457200" algn="l">
              <a:buClr>
                <a:schemeClr val="tx1"/>
              </a:buClr>
              <a:buFont typeface="Candara" pitchFamily="34" charset="0"/>
              <a:buChar char="≈"/>
            </a:pPr>
            <a:r>
              <a:rPr lang="en-US" sz="2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Corinthians 3:17		</a:t>
            </a:r>
            <a:r>
              <a:rPr lang="en-US" sz="28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True LIBERTY</a:t>
            </a:r>
          </a:p>
        </p:txBody>
      </p:sp>
    </p:spTree>
    <p:extLst>
      <p:ext uri="{BB962C8B-B14F-4D97-AF65-F5344CB8AC3E}">
        <p14:creationId xmlns:p14="http://schemas.microsoft.com/office/powerpoint/2010/main" val="1774082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7400" y="4419600"/>
            <a:ext cx="3124200" cy="234315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228600"/>
            <a:ext cx="8686800" cy="914400"/>
          </a:xfrm>
        </p:spPr>
        <p:txBody>
          <a:bodyPr>
            <a:noAutofit/>
          </a:bodyPr>
          <a:lstStyle/>
          <a:p>
            <a:r>
              <a:rPr lang="en-US" sz="5400" b="1" dirty="0" smtClean="0">
                <a:solidFill>
                  <a:schemeClr val="tx1"/>
                </a:solidFill>
                <a:effectLst>
                  <a:glow rad="101600">
                    <a:srgbClr val="FFFFFF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Freedom In God’s View</a:t>
            </a:r>
            <a:endParaRPr lang="en-US" sz="5400" b="1" dirty="0">
              <a:solidFill>
                <a:schemeClr val="tx1"/>
              </a:solidFill>
              <a:effectLst>
                <a:glow rad="101600">
                  <a:srgbClr val="FFFFFF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914400" y="1371600"/>
            <a:ext cx="7239000" cy="5181600"/>
          </a:xfrm>
        </p:spPr>
        <p:txBody>
          <a:bodyPr>
            <a:normAutofit/>
          </a:bodyPr>
          <a:lstStyle/>
          <a:p>
            <a:pPr>
              <a:buClr>
                <a:schemeClr val="tx1"/>
              </a:buClr>
            </a:pPr>
            <a:r>
              <a:rPr lang="en-US" sz="3200" b="1" spc="100" dirty="0" smtClean="0">
                <a:solidFill>
                  <a:srgbClr val="FFFF00"/>
                </a:solidFill>
                <a:effectLst>
                  <a:glow rad="101600">
                    <a:srgbClr val="0000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</a:t>
            </a:r>
            <a:r>
              <a:rPr lang="en-US" sz="3200" b="1" spc="100" dirty="0">
                <a:solidFill>
                  <a:srgbClr val="FFFF00"/>
                </a:solidFill>
                <a:effectLst>
                  <a:glow rad="101600">
                    <a:srgbClr val="0000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bodily exercise profits a little, but godliness is profitable for all things, having promise of the life that now is and of that which is to come. </a:t>
            </a:r>
          </a:p>
          <a:p>
            <a:pPr>
              <a:buClr>
                <a:schemeClr val="tx1"/>
              </a:buClr>
            </a:pPr>
            <a:r>
              <a:rPr lang="en-US" sz="3200" b="1" spc="100" dirty="0">
                <a:solidFill>
                  <a:srgbClr val="FFFF00"/>
                </a:solidFill>
                <a:effectLst>
                  <a:glow rad="101600">
                    <a:srgbClr val="0000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(1 Timothy 4:8)</a:t>
            </a:r>
          </a:p>
        </p:txBody>
      </p:sp>
    </p:spTree>
    <p:extLst>
      <p:ext uri="{BB962C8B-B14F-4D97-AF65-F5344CB8AC3E}">
        <p14:creationId xmlns:p14="http://schemas.microsoft.com/office/powerpoint/2010/main" val="3437610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658</TotalTime>
  <Words>368</Words>
  <Application>Microsoft Office PowerPoint</Application>
  <PresentationFormat>On-screen Show (4:3)</PresentationFormat>
  <Paragraphs>51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Waveform</vt:lpstr>
      <vt:lpstr>Default Design</vt:lpstr>
      <vt:lpstr>PowerPoint Presentation</vt:lpstr>
      <vt:lpstr>PowerPoint Presentation</vt:lpstr>
      <vt:lpstr>What Is Freedom?</vt:lpstr>
      <vt:lpstr>The Prodigal Son</vt:lpstr>
      <vt:lpstr>The Prodigal Son</vt:lpstr>
      <vt:lpstr>The Prodigal Son</vt:lpstr>
      <vt:lpstr>The Prodigal Son</vt:lpstr>
      <vt:lpstr>The Prodigal Son</vt:lpstr>
      <vt:lpstr>Freedom In God’s View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HYMNS FOR WORSHIP</dc:title>
  <dc:creator>Kent Heaton</dc:creator>
  <cp:lastModifiedBy>Kent</cp:lastModifiedBy>
  <cp:revision>16</cp:revision>
  <dcterms:created xsi:type="dcterms:W3CDTF">2013-02-13T12:10:03Z</dcterms:created>
  <dcterms:modified xsi:type="dcterms:W3CDTF">2014-04-23T11:49:30Z</dcterms:modified>
</cp:coreProperties>
</file>