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64" r:id="rId22"/>
    <p:sldId id="25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E7FD0F-A928-4251-9F07-5CDADCD89430}" type="datetimeFigureOut">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7F12F-D1ED-46A4-9BC6-5970E75166A0}" type="slidenum">
              <a:rPr lang="en-US" smtClean="0"/>
              <a:t>‹#›</a:t>
            </a:fld>
            <a:endParaRPr lang="en-US"/>
          </a:p>
        </p:txBody>
      </p:sp>
    </p:spTree>
    <p:extLst>
      <p:ext uri="{BB962C8B-B14F-4D97-AF65-F5344CB8AC3E}">
        <p14:creationId xmlns:p14="http://schemas.microsoft.com/office/powerpoint/2010/main" val="660418962"/>
      </p:ext>
    </p:extLst>
  </p:cSld>
  <p:clrMapOvr>
    <a:masterClrMapping/>
  </p:clrMapOvr>
  <p:transition spd="slow">
    <p:cover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E7FD0F-A928-4251-9F07-5CDADCD89430}" type="datetimeFigureOut">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7F12F-D1ED-46A4-9BC6-5970E75166A0}" type="slidenum">
              <a:rPr lang="en-US" smtClean="0"/>
              <a:t>‹#›</a:t>
            </a:fld>
            <a:endParaRPr lang="en-US"/>
          </a:p>
        </p:txBody>
      </p:sp>
    </p:spTree>
    <p:extLst>
      <p:ext uri="{BB962C8B-B14F-4D97-AF65-F5344CB8AC3E}">
        <p14:creationId xmlns:p14="http://schemas.microsoft.com/office/powerpoint/2010/main" val="2979923507"/>
      </p:ext>
    </p:extLst>
  </p:cSld>
  <p:clrMapOvr>
    <a:masterClrMapping/>
  </p:clrMapOvr>
  <p:transition spd="slow">
    <p:cover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E7FD0F-A928-4251-9F07-5CDADCD89430}" type="datetimeFigureOut">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7F12F-D1ED-46A4-9BC6-5970E75166A0}" type="slidenum">
              <a:rPr lang="en-US" smtClean="0"/>
              <a:t>‹#›</a:t>
            </a:fld>
            <a:endParaRPr lang="en-US"/>
          </a:p>
        </p:txBody>
      </p:sp>
    </p:spTree>
    <p:extLst>
      <p:ext uri="{BB962C8B-B14F-4D97-AF65-F5344CB8AC3E}">
        <p14:creationId xmlns:p14="http://schemas.microsoft.com/office/powerpoint/2010/main" val="1088318763"/>
      </p:ext>
    </p:extLst>
  </p:cSld>
  <p:clrMapOvr>
    <a:masterClrMapping/>
  </p:clrMapOvr>
  <p:transition spd="slow">
    <p:cover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E7FD0F-A928-4251-9F07-5CDADCD89430}" type="datetimeFigureOut">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7F12F-D1ED-46A4-9BC6-5970E75166A0}" type="slidenum">
              <a:rPr lang="en-US" smtClean="0"/>
              <a:t>‹#›</a:t>
            </a:fld>
            <a:endParaRPr lang="en-US"/>
          </a:p>
        </p:txBody>
      </p:sp>
    </p:spTree>
    <p:extLst>
      <p:ext uri="{BB962C8B-B14F-4D97-AF65-F5344CB8AC3E}">
        <p14:creationId xmlns:p14="http://schemas.microsoft.com/office/powerpoint/2010/main" val="2687180908"/>
      </p:ext>
    </p:extLst>
  </p:cSld>
  <p:clrMapOvr>
    <a:masterClrMapping/>
  </p:clrMapOvr>
  <p:transition spd="slow">
    <p:cover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E7FD0F-A928-4251-9F07-5CDADCD89430}" type="datetimeFigureOut">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7F12F-D1ED-46A4-9BC6-5970E75166A0}" type="slidenum">
              <a:rPr lang="en-US" smtClean="0"/>
              <a:t>‹#›</a:t>
            </a:fld>
            <a:endParaRPr lang="en-US"/>
          </a:p>
        </p:txBody>
      </p:sp>
    </p:spTree>
    <p:extLst>
      <p:ext uri="{BB962C8B-B14F-4D97-AF65-F5344CB8AC3E}">
        <p14:creationId xmlns:p14="http://schemas.microsoft.com/office/powerpoint/2010/main" val="1650577175"/>
      </p:ext>
    </p:extLst>
  </p:cSld>
  <p:clrMapOvr>
    <a:masterClrMapping/>
  </p:clrMapOvr>
  <p:transition spd="slow">
    <p:cover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E7FD0F-A928-4251-9F07-5CDADCD89430}" type="datetimeFigureOut">
              <a:rPr lang="en-US" smtClean="0"/>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7F12F-D1ED-46A4-9BC6-5970E75166A0}" type="slidenum">
              <a:rPr lang="en-US" smtClean="0"/>
              <a:t>‹#›</a:t>
            </a:fld>
            <a:endParaRPr lang="en-US"/>
          </a:p>
        </p:txBody>
      </p:sp>
    </p:spTree>
    <p:extLst>
      <p:ext uri="{BB962C8B-B14F-4D97-AF65-F5344CB8AC3E}">
        <p14:creationId xmlns:p14="http://schemas.microsoft.com/office/powerpoint/2010/main" val="801975389"/>
      </p:ext>
    </p:extLst>
  </p:cSld>
  <p:clrMapOvr>
    <a:masterClrMapping/>
  </p:clrMapOvr>
  <p:transition spd="slow">
    <p:cover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E7FD0F-A928-4251-9F07-5CDADCD89430}" type="datetimeFigureOut">
              <a:rPr lang="en-US" smtClean="0"/>
              <a:t>10/4/2013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57F12F-D1ED-46A4-9BC6-5970E75166A0}" type="slidenum">
              <a:rPr lang="en-US" smtClean="0"/>
              <a:t>‹#›</a:t>
            </a:fld>
            <a:endParaRPr lang="en-US"/>
          </a:p>
        </p:txBody>
      </p:sp>
    </p:spTree>
    <p:extLst>
      <p:ext uri="{BB962C8B-B14F-4D97-AF65-F5344CB8AC3E}">
        <p14:creationId xmlns:p14="http://schemas.microsoft.com/office/powerpoint/2010/main" val="2516199291"/>
      </p:ext>
    </p:extLst>
  </p:cSld>
  <p:clrMapOvr>
    <a:masterClrMapping/>
  </p:clrMapOvr>
  <p:transition spd="slow">
    <p:cover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E7FD0F-A928-4251-9F07-5CDADCD89430}" type="datetimeFigureOut">
              <a:rPr lang="en-US" smtClean="0"/>
              <a:t>10/4/2013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57F12F-D1ED-46A4-9BC6-5970E75166A0}" type="slidenum">
              <a:rPr lang="en-US" smtClean="0"/>
              <a:t>‹#›</a:t>
            </a:fld>
            <a:endParaRPr lang="en-US"/>
          </a:p>
        </p:txBody>
      </p:sp>
    </p:spTree>
    <p:extLst>
      <p:ext uri="{BB962C8B-B14F-4D97-AF65-F5344CB8AC3E}">
        <p14:creationId xmlns:p14="http://schemas.microsoft.com/office/powerpoint/2010/main" val="406804922"/>
      </p:ext>
    </p:extLst>
  </p:cSld>
  <p:clrMapOvr>
    <a:masterClrMapping/>
  </p:clrMapOvr>
  <p:transition spd="slow">
    <p:cover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E7FD0F-A928-4251-9F07-5CDADCD89430}" type="datetimeFigureOut">
              <a:rPr lang="en-US" smtClean="0"/>
              <a:t>10/4/2013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57F12F-D1ED-46A4-9BC6-5970E75166A0}" type="slidenum">
              <a:rPr lang="en-US" smtClean="0"/>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283215409"/>
      </p:ext>
    </p:extLst>
  </p:cSld>
  <p:clrMapOvr>
    <a:masterClrMapping/>
  </p:clrMapOvr>
  <p:transition spd="slow">
    <p:cover dir="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7FD0F-A928-4251-9F07-5CDADCD89430}" type="datetimeFigureOut">
              <a:rPr lang="en-US" smtClean="0"/>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7F12F-D1ED-46A4-9BC6-5970E75166A0}" type="slidenum">
              <a:rPr lang="en-US" smtClean="0"/>
              <a:t>‹#›</a:t>
            </a:fld>
            <a:endParaRPr lang="en-US"/>
          </a:p>
        </p:txBody>
      </p:sp>
    </p:spTree>
    <p:extLst>
      <p:ext uri="{BB962C8B-B14F-4D97-AF65-F5344CB8AC3E}">
        <p14:creationId xmlns:p14="http://schemas.microsoft.com/office/powerpoint/2010/main" val="1794982825"/>
      </p:ext>
    </p:extLst>
  </p:cSld>
  <p:clrMapOvr>
    <a:masterClrMapping/>
  </p:clrMapOvr>
  <p:transition spd="slow">
    <p:cover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7FD0F-A928-4251-9F07-5CDADCD89430}" type="datetimeFigureOut">
              <a:rPr lang="en-US" smtClean="0"/>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7F12F-D1ED-46A4-9BC6-5970E75166A0}" type="slidenum">
              <a:rPr lang="en-US" smtClean="0"/>
              <a:t>‹#›</a:t>
            </a:fld>
            <a:endParaRPr lang="en-US"/>
          </a:p>
        </p:txBody>
      </p:sp>
    </p:spTree>
    <p:extLst>
      <p:ext uri="{BB962C8B-B14F-4D97-AF65-F5344CB8AC3E}">
        <p14:creationId xmlns:p14="http://schemas.microsoft.com/office/powerpoint/2010/main" val="1708877051"/>
      </p:ext>
    </p:extLst>
  </p:cSld>
  <p:clrMapOvr>
    <a:masterClrMapping/>
  </p:clrMapOvr>
  <p:transition spd="slow">
    <p:cover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7FD0F-A928-4251-9F07-5CDADCD89430}" type="datetimeFigureOut">
              <a:rPr lang="en-US" smtClean="0"/>
              <a:t>10/4/2013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7F12F-D1ED-46A4-9BC6-5970E75166A0}" type="slidenum">
              <a:rPr lang="en-US" smtClean="0"/>
              <a:t>‹#›</a:t>
            </a:fld>
            <a:endParaRPr lang="en-US"/>
          </a:p>
        </p:txBody>
      </p:sp>
    </p:spTree>
    <p:extLst>
      <p:ext uri="{BB962C8B-B14F-4D97-AF65-F5344CB8AC3E}">
        <p14:creationId xmlns:p14="http://schemas.microsoft.com/office/powerpoint/2010/main" val="2976375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dir="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1719495"/>
      </p:ext>
    </p:extLst>
  </p:cSld>
  <p:clrMapOvr>
    <a:masterClrMapping/>
  </p:clrMapOvr>
  <p:transition spd="slow">
    <p:cover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5510" y="1447800"/>
            <a:ext cx="8247490" cy="2523768"/>
          </a:xfrm>
          <a:prstGeom prst="rect">
            <a:avLst/>
          </a:prstGeom>
          <a:noFill/>
        </p:spPr>
        <p:txBody>
          <a:bodyPr wrap="square" rtlCol="0">
            <a:spAutoFit/>
          </a:bodyPr>
          <a:lstStyle/>
          <a:p>
            <a:pPr>
              <a:spcAft>
                <a:spcPts val="1200"/>
              </a:spcAft>
            </a:pPr>
            <a:r>
              <a:rPr lang="en-US" sz="2800" dirty="0" smtClean="0">
                <a:solidFill>
                  <a:srgbClr val="FFFF00"/>
                </a:solidFill>
                <a:effectLst>
                  <a:glow rad="101600">
                    <a:schemeClr val="tx2">
                      <a:lumMod val="50000"/>
                    </a:schemeClr>
                  </a:glow>
                </a:effectLst>
                <a:latin typeface="Aharoni" pitchFamily="2" charset="-79"/>
                <a:cs typeface="Aharoni" pitchFamily="2" charset="-79"/>
              </a:rPr>
              <a:t>“You shall not take vengeance or bear a grudge against the sons of your own people, but you shall love your neighbor as yourself: I am the LORD.”</a:t>
            </a:r>
          </a:p>
          <a:p>
            <a:pPr algn="r">
              <a:spcAft>
                <a:spcPts val="1200"/>
              </a:spcAft>
            </a:pPr>
            <a:r>
              <a:rPr lang="en-US" sz="2800" dirty="0" smtClean="0">
                <a:solidFill>
                  <a:srgbClr val="FFFF00"/>
                </a:solidFill>
                <a:effectLst>
                  <a:glow rad="101600">
                    <a:schemeClr val="tx2">
                      <a:lumMod val="50000"/>
                    </a:schemeClr>
                  </a:glow>
                </a:effectLst>
                <a:latin typeface="Aharoni" pitchFamily="2" charset="-79"/>
                <a:cs typeface="Aharoni" pitchFamily="2" charset="-79"/>
              </a:rPr>
              <a:t>—Leviticus </a:t>
            </a:r>
            <a:r>
              <a:rPr lang="en-US" sz="3600" dirty="0" smtClean="0">
                <a:solidFill>
                  <a:srgbClr val="FFFF00"/>
                </a:solidFill>
                <a:effectLst>
                  <a:glow rad="101600">
                    <a:schemeClr val="tx2">
                      <a:lumMod val="50000"/>
                    </a:schemeClr>
                  </a:glow>
                </a:effectLst>
                <a:latin typeface="Aharoni" pitchFamily="2" charset="-79"/>
                <a:cs typeface="Aharoni" pitchFamily="2" charset="-79"/>
              </a:rPr>
              <a:t>19:18</a:t>
            </a:r>
            <a:endParaRPr lang="en-US" sz="3600" dirty="0">
              <a:solidFill>
                <a:srgbClr val="FFFF00"/>
              </a:solidFill>
              <a:effectLst>
                <a:glow rad="101600">
                  <a:schemeClr val="tx2">
                    <a:lumMod val="50000"/>
                  </a:schemeClr>
                </a:glow>
              </a:effectLst>
              <a:latin typeface="Aharoni" pitchFamily="2" charset="-79"/>
              <a:cs typeface="Aharoni" pitchFamily="2" charset="-79"/>
            </a:endParaRPr>
          </a:p>
        </p:txBody>
      </p:sp>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schemeClr>
                  </a:glow>
                </a:effectLst>
                <a:latin typeface="Aharoni" pitchFamily="2" charset="-79"/>
                <a:cs typeface="Aharoni" pitchFamily="2" charset="-79"/>
              </a:rPr>
              <a:t>what</a:t>
            </a:r>
            <a:endParaRPr lang="en-US" sz="6000" dirty="0">
              <a:solidFill>
                <a:srgbClr val="FFFF00"/>
              </a:solidFill>
              <a:effectLst>
                <a:glow rad="101600">
                  <a:schemeClr val="tx2">
                    <a:lumMod val="50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schemeClr>
                  </a:glow>
                </a:effectLst>
                <a:latin typeface="Aharoni" pitchFamily="2" charset="-79"/>
                <a:cs typeface="Aharoni" pitchFamily="2" charset="-79"/>
              </a:rPr>
              <a:t>s this?</a:t>
            </a:r>
            <a:endParaRPr lang="en-US" sz="6000" dirty="0">
              <a:solidFill>
                <a:srgbClr val="FFFF00"/>
              </a:solidFill>
              <a:effectLst>
                <a:glow rad="101600">
                  <a:schemeClr val="tx2">
                    <a:lumMod val="50000"/>
                  </a:schemeClr>
                </a:glow>
              </a:effectLst>
              <a:latin typeface="Aharoni" pitchFamily="2" charset="-79"/>
              <a:cs typeface="Aharoni" pitchFamily="2" charset="-79"/>
            </a:endParaRPr>
          </a:p>
        </p:txBody>
      </p:sp>
    </p:spTree>
    <p:extLst>
      <p:ext uri="{BB962C8B-B14F-4D97-AF65-F5344CB8AC3E}">
        <p14:creationId xmlns:p14="http://schemas.microsoft.com/office/powerpoint/2010/main" val="2294352929"/>
      </p:ext>
    </p:extLst>
  </p:cSld>
  <p:clrMapOvr>
    <a:masterClrMapping/>
  </p:clrMapOvr>
  <p:transition spd="slow">
    <p:cover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what</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alpha val="83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alpha val="83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s this?</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2" name="Rounded Rectangle 1"/>
          <p:cNvSpPr/>
          <p:nvPr/>
        </p:nvSpPr>
        <p:spPr>
          <a:xfrm>
            <a:off x="587099"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842276"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1230" y="3169385"/>
            <a:ext cx="3523090" cy="1323439"/>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Love from obligation</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
        <p:nvSpPr>
          <p:cNvPr id="8" name="TextBox 7"/>
          <p:cNvSpPr txBox="1"/>
          <p:nvPr/>
        </p:nvSpPr>
        <p:spPr>
          <a:xfrm>
            <a:off x="1258415" y="1211759"/>
            <a:ext cx="2348720" cy="769441"/>
          </a:xfrm>
          <a:prstGeom prst="rect">
            <a:avLst/>
          </a:prstGeom>
          <a:noFill/>
        </p:spPr>
        <p:txBody>
          <a:bodyPr wrap="none" rtlCol="0">
            <a:spAutoFit/>
          </a:bodyPr>
          <a:lstStyle/>
          <a:p>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lawyers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9" name="TextBox 8"/>
          <p:cNvSpPr txBox="1"/>
          <p:nvPr/>
        </p:nvSpPr>
        <p:spPr>
          <a:xfrm>
            <a:off x="4343400" y="1248563"/>
            <a:ext cx="4689104" cy="769441"/>
          </a:xfrm>
          <a:prstGeom prst="rect">
            <a:avLst/>
          </a:prstGeom>
          <a:noFill/>
        </p:spPr>
        <p:txBody>
          <a:bodyPr wrap="none" rtlCol="0">
            <a:spAutoFit/>
          </a:bodyPr>
          <a:lstStyle/>
          <a:p>
            <a:r>
              <a:rPr lang="en-US" sz="4400" dirty="0">
                <a:solidFill>
                  <a:srgbClr val="FFFF00"/>
                </a:solidFill>
                <a:effectLst>
                  <a:glow rad="101600">
                    <a:schemeClr val="tx2">
                      <a:lumMod val="50000"/>
                      <a:alpha val="83000"/>
                    </a:schemeClr>
                  </a:glow>
                </a:effectLst>
                <a:latin typeface="Aharoni" pitchFamily="2" charset="-79"/>
                <a:cs typeface="Aharoni" pitchFamily="2" charset="-79"/>
              </a:rPr>
              <a:t>g</a:t>
            </a:r>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ood </a:t>
            </a:r>
            <a:r>
              <a:rPr lang="en-US" sz="4400" dirty="0" err="1" smtClean="0">
                <a:solidFill>
                  <a:srgbClr val="FFFF00"/>
                </a:solidFill>
                <a:effectLst>
                  <a:glow rad="101600">
                    <a:schemeClr val="tx2">
                      <a:lumMod val="50000"/>
                      <a:alpha val="83000"/>
                    </a:schemeClr>
                  </a:glow>
                </a:effectLst>
                <a:latin typeface="Aharoni" pitchFamily="2" charset="-79"/>
                <a:cs typeface="Aharoni" pitchFamily="2" charset="-79"/>
              </a:rPr>
              <a:t>samaritans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10" name="TextBox 9"/>
          <p:cNvSpPr txBox="1"/>
          <p:nvPr/>
        </p:nvSpPr>
        <p:spPr>
          <a:xfrm>
            <a:off x="4935110" y="2861608"/>
            <a:ext cx="3523090" cy="1938992"/>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Love from compassion and mercy</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Tree>
    <p:extLst>
      <p:ext uri="{BB962C8B-B14F-4D97-AF65-F5344CB8AC3E}">
        <p14:creationId xmlns:p14="http://schemas.microsoft.com/office/powerpoint/2010/main" val="3013670924"/>
      </p:ext>
    </p:extLst>
  </p:cSld>
  <p:clrMapOvr>
    <a:masterClrMapping/>
  </p:clrMapOvr>
  <p:transition spd="slow">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down)">
                                      <p:cBhvr>
                                        <p:cTn id="8" dur="500"/>
                                        <p:tgtEl>
                                          <p:spTgt spid="8"/>
                                        </p:tgtEl>
                                      </p:cBhvr>
                                    </p:animEffect>
                                  </p:childTnLst>
                                </p:cTn>
                              </p:par>
                              <p:par>
                                <p:cTn id="9" presetID="12" presetClass="entr" presetSubtype="1"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p:tgtEl>
                                          <p:spTgt spid="9"/>
                                        </p:tgtEl>
                                        <p:attrNameLst>
                                          <p:attrName>ppt_y</p:attrName>
                                        </p:attrNameLst>
                                      </p:cBhvr>
                                      <p:tavLst>
                                        <p:tav tm="0">
                                          <p:val>
                                            <p:strVal val="#ppt_y-#ppt_h*1.125000"/>
                                          </p:val>
                                        </p:tav>
                                        <p:tav tm="100000">
                                          <p:val>
                                            <p:strVal val="#ppt_y"/>
                                          </p:val>
                                        </p:tav>
                                      </p:tavLst>
                                    </p:anim>
                                    <p:animEffect transition="in" filter="wipe(down)">
                                      <p:cBhvr>
                                        <p:cTn id="12" dur="500"/>
                                        <p:tgtEl>
                                          <p:spTgt spid="9"/>
                                        </p:tgtEl>
                                      </p:cBhvr>
                                    </p:animEffect>
                                  </p:childTnLst>
                                </p:cTn>
                              </p:par>
                            </p:childTnLst>
                          </p:cTn>
                        </p:par>
                        <p:par>
                          <p:cTn id="13" fill="hold">
                            <p:stCondLst>
                              <p:cond delay="500"/>
                            </p:stCondLst>
                            <p:childTnLst>
                              <p:par>
                                <p:cTn id="14" presetID="12" presetClass="entr" presetSubtype="1"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p:tgtEl>
                                          <p:spTgt spid="2"/>
                                        </p:tgtEl>
                                        <p:attrNameLst>
                                          <p:attrName>ppt_y</p:attrName>
                                        </p:attrNameLst>
                                      </p:cBhvr>
                                      <p:tavLst>
                                        <p:tav tm="0">
                                          <p:val>
                                            <p:strVal val="#ppt_y-#ppt_h*1.125000"/>
                                          </p:val>
                                        </p:tav>
                                        <p:tav tm="100000">
                                          <p:val>
                                            <p:strVal val="#ppt_y"/>
                                          </p:val>
                                        </p:tav>
                                      </p:tavLst>
                                    </p:anim>
                                    <p:animEffect transition="in" filter="wipe(down)">
                                      <p:cBhvr>
                                        <p:cTn id="17" dur="500"/>
                                        <p:tgtEl>
                                          <p:spTgt spid="2"/>
                                        </p:tgtEl>
                                      </p:cBhvr>
                                    </p:animEffect>
                                  </p:childTnLst>
                                </p:cTn>
                              </p:par>
                              <p:par>
                                <p:cTn id="18" presetID="12" presetClass="entr" presetSubtype="1"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p:tgtEl>
                                          <p:spTgt spid="7"/>
                                        </p:tgtEl>
                                        <p:attrNameLst>
                                          <p:attrName>ppt_y</p:attrName>
                                        </p:attrNameLst>
                                      </p:cBhvr>
                                      <p:tavLst>
                                        <p:tav tm="0">
                                          <p:val>
                                            <p:strVal val="#ppt_y-#ppt_h*1.125000"/>
                                          </p:val>
                                        </p:tav>
                                        <p:tav tm="100000">
                                          <p:val>
                                            <p:strVal val="#ppt_y"/>
                                          </p:val>
                                        </p:tav>
                                      </p:tavLst>
                                    </p:anim>
                                    <p:animEffect transition="in" filter="wipe(down)">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p:tgtEl>
                                          <p:spTgt spid="6"/>
                                        </p:tgtEl>
                                        <p:attrNameLst>
                                          <p:attrName>ppt_y</p:attrName>
                                        </p:attrNameLst>
                                      </p:cBhvr>
                                      <p:tavLst>
                                        <p:tav tm="0">
                                          <p:val>
                                            <p:strVal val="#ppt_y-#ppt_h*1.125000"/>
                                          </p:val>
                                        </p:tav>
                                        <p:tav tm="100000">
                                          <p:val>
                                            <p:strVal val="#ppt_y"/>
                                          </p:val>
                                        </p:tav>
                                      </p:tavLst>
                                    </p:anim>
                                    <p:animEffect transition="in" filter="wipe(down)">
                                      <p:cBhvr>
                                        <p:cTn id="27" dur="500"/>
                                        <p:tgtEl>
                                          <p:spTgt spid="6"/>
                                        </p:tgtEl>
                                      </p:cBhvr>
                                    </p:animEffect>
                                  </p:childTnLst>
                                </p:cTn>
                              </p:par>
                              <p:par>
                                <p:cTn id="28" presetID="12" presetClass="entr" presetSubtype="1"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p:tgtEl>
                                          <p:spTgt spid="10"/>
                                        </p:tgtEl>
                                        <p:attrNameLst>
                                          <p:attrName>ppt_y</p:attrName>
                                        </p:attrNameLst>
                                      </p:cBhvr>
                                      <p:tavLst>
                                        <p:tav tm="0">
                                          <p:val>
                                            <p:strVal val="#ppt_y-#ppt_h*1.125000"/>
                                          </p:val>
                                        </p:tav>
                                        <p:tav tm="100000">
                                          <p:val>
                                            <p:strVal val="#ppt_y"/>
                                          </p:val>
                                        </p:tav>
                                      </p:tavLst>
                                    </p:anim>
                                    <p:animEffect transition="in" filter="wipe(down)">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6"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what</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alpha val="83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alpha val="83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s this?</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2" name="Rounded Rectangle 1"/>
          <p:cNvSpPr/>
          <p:nvPr/>
        </p:nvSpPr>
        <p:spPr>
          <a:xfrm>
            <a:off x="587099"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842276"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1230" y="2785408"/>
            <a:ext cx="3523090" cy="1938992"/>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Love as a means to gain blessing</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
        <p:nvSpPr>
          <p:cNvPr id="8" name="TextBox 7"/>
          <p:cNvSpPr txBox="1"/>
          <p:nvPr/>
        </p:nvSpPr>
        <p:spPr>
          <a:xfrm>
            <a:off x="1258415" y="1211759"/>
            <a:ext cx="2348720" cy="769441"/>
          </a:xfrm>
          <a:prstGeom prst="rect">
            <a:avLst/>
          </a:prstGeom>
          <a:noFill/>
        </p:spPr>
        <p:txBody>
          <a:bodyPr wrap="none" rtlCol="0">
            <a:spAutoFit/>
          </a:bodyPr>
          <a:lstStyle/>
          <a:p>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lawyers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9" name="TextBox 8"/>
          <p:cNvSpPr txBox="1"/>
          <p:nvPr/>
        </p:nvSpPr>
        <p:spPr>
          <a:xfrm>
            <a:off x="4343400" y="1248563"/>
            <a:ext cx="4689104" cy="769441"/>
          </a:xfrm>
          <a:prstGeom prst="rect">
            <a:avLst/>
          </a:prstGeom>
          <a:noFill/>
        </p:spPr>
        <p:txBody>
          <a:bodyPr wrap="none" rtlCol="0">
            <a:spAutoFit/>
          </a:bodyPr>
          <a:lstStyle/>
          <a:p>
            <a:r>
              <a:rPr lang="en-US" sz="4400" dirty="0">
                <a:solidFill>
                  <a:srgbClr val="FFFF00"/>
                </a:solidFill>
                <a:effectLst>
                  <a:glow rad="101600">
                    <a:schemeClr val="tx2">
                      <a:lumMod val="50000"/>
                      <a:alpha val="83000"/>
                    </a:schemeClr>
                  </a:glow>
                </a:effectLst>
                <a:latin typeface="Aharoni" pitchFamily="2" charset="-79"/>
                <a:cs typeface="Aharoni" pitchFamily="2" charset="-79"/>
              </a:rPr>
              <a:t>g</a:t>
            </a:r>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ood </a:t>
            </a:r>
            <a:r>
              <a:rPr lang="en-US" sz="4400" dirty="0" err="1" smtClean="0">
                <a:solidFill>
                  <a:srgbClr val="FFFF00"/>
                </a:solidFill>
                <a:effectLst>
                  <a:glow rad="101600">
                    <a:schemeClr val="tx2">
                      <a:lumMod val="50000"/>
                      <a:alpha val="83000"/>
                    </a:schemeClr>
                  </a:glow>
                </a:effectLst>
                <a:latin typeface="Aharoni" pitchFamily="2" charset="-79"/>
                <a:cs typeface="Aharoni" pitchFamily="2" charset="-79"/>
              </a:rPr>
              <a:t>samaritans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10" name="TextBox 9"/>
          <p:cNvSpPr txBox="1"/>
          <p:nvPr/>
        </p:nvSpPr>
        <p:spPr>
          <a:xfrm>
            <a:off x="4935110" y="2785408"/>
            <a:ext cx="3523090" cy="1938992"/>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Love because they have been blessed</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Tree>
    <p:extLst>
      <p:ext uri="{BB962C8B-B14F-4D97-AF65-F5344CB8AC3E}">
        <p14:creationId xmlns:p14="http://schemas.microsoft.com/office/powerpoint/2010/main" val="3344754548"/>
      </p:ext>
    </p:extLst>
  </p:cSld>
  <p:clrMapOvr>
    <a:masterClrMapping/>
  </p:clrMapOvr>
  <p:transition spd="slow">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what</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alpha val="83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alpha val="83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s this?</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2" name="Rounded Rectangle 1"/>
          <p:cNvSpPr/>
          <p:nvPr/>
        </p:nvSpPr>
        <p:spPr>
          <a:xfrm>
            <a:off x="587099"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842276"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1230" y="2627055"/>
            <a:ext cx="3523090" cy="2554545"/>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Look for lines and limitations on their love</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
        <p:nvSpPr>
          <p:cNvPr id="8" name="TextBox 7"/>
          <p:cNvSpPr txBox="1"/>
          <p:nvPr/>
        </p:nvSpPr>
        <p:spPr>
          <a:xfrm>
            <a:off x="1258415" y="1211759"/>
            <a:ext cx="2348720" cy="769441"/>
          </a:xfrm>
          <a:prstGeom prst="rect">
            <a:avLst/>
          </a:prstGeom>
          <a:noFill/>
        </p:spPr>
        <p:txBody>
          <a:bodyPr wrap="none" rtlCol="0">
            <a:spAutoFit/>
          </a:bodyPr>
          <a:lstStyle/>
          <a:p>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lawyers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9" name="TextBox 8"/>
          <p:cNvSpPr txBox="1"/>
          <p:nvPr/>
        </p:nvSpPr>
        <p:spPr>
          <a:xfrm>
            <a:off x="4343400" y="1248563"/>
            <a:ext cx="4689104" cy="769441"/>
          </a:xfrm>
          <a:prstGeom prst="rect">
            <a:avLst/>
          </a:prstGeom>
          <a:noFill/>
        </p:spPr>
        <p:txBody>
          <a:bodyPr wrap="none" rtlCol="0">
            <a:spAutoFit/>
          </a:bodyPr>
          <a:lstStyle/>
          <a:p>
            <a:r>
              <a:rPr lang="en-US" sz="4400" dirty="0">
                <a:solidFill>
                  <a:srgbClr val="FFFF00"/>
                </a:solidFill>
                <a:effectLst>
                  <a:glow rad="101600">
                    <a:schemeClr val="tx2">
                      <a:lumMod val="50000"/>
                      <a:alpha val="83000"/>
                    </a:schemeClr>
                  </a:glow>
                </a:effectLst>
                <a:latin typeface="Aharoni" pitchFamily="2" charset="-79"/>
                <a:cs typeface="Aharoni" pitchFamily="2" charset="-79"/>
              </a:rPr>
              <a:t>g</a:t>
            </a:r>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ood </a:t>
            </a:r>
            <a:r>
              <a:rPr lang="en-US" sz="4400" dirty="0" err="1" smtClean="0">
                <a:solidFill>
                  <a:srgbClr val="FFFF00"/>
                </a:solidFill>
                <a:effectLst>
                  <a:glow rad="101600">
                    <a:schemeClr val="tx2">
                      <a:lumMod val="50000"/>
                      <a:alpha val="83000"/>
                    </a:schemeClr>
                  </a:glow>
                </a:effectLst>
                <a:latin typeface="Aharoni" pitchFamily="2" charset="-79"/>
                <a:cs typeface="Aharoni" pitchFamily="2" charset="-79"/>
              </a:rPr>
              <a:t>samaritans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10" name="TextBox 9"/>
          <p:cNvSpPr txBox="1"/>
          <p:nvPr/>
        </p:nvSpPr>
        <p:spPr>
          <a:xfrm>
            <a:off x="4935110" y="3242608"/>
            <a:ext cx="3523090" cy="1323439"/>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Take love to the next level</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Tree>
    <p:extLst>
      <p:ext uri="{BB962C8B-B14F-4D97-AF65-F5344CB8AC3E}">
        <p14:creationId xmlns:p14="http://schemas.microsoft.com/office/powerpoint/2010/main" val="4147501429"/>
      </p:ext>
    </p:extLst>
  </p:cSld>
  <p:clrMapOvr>
    <a:masterClrMapping/>
  </p:clrMapOvr>
  <p:transition spd="slow">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what</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alpha val="83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alpha val="83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s this?</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2" name="Rounded Rectangle 1"/>
          <p:cNvSpPr/>
          <p:nvPr/>
        </p:nvSpPr>
        <p:spPr>
          <a:xfrm>
            <a:off x="587099"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842276"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1230" y="2627055"/>
            <a:ext cx="3523090" cy="2554545"/>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Seek to preserve their own goods</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
        <p:nvSpPr>
          <p:cNvPr id="8" name="TextBox 7"/>
          <p:cNvSpPr txBox="1"/>
          <p:nvPr/>
        </p:nvSpPr>
        <p:spPr>
          <a:xfrm>
            <a:off x="1258415" y="1211759"/>
            <a:ext cx="2348720" cy="769441"/>
          </a:xfrm>
          <a:prstGeom prst="rect">
            <a:avLst/>
          </a:prstGeom>
          <a:noFill/>
        </p:spPr>
        <p:txBody>
          <a:bodyPr wrap="none" rtlCol="0">
            <a:spAutoFit/>
          </a:bodyPr>
          <a:lstStyle/>
          <a:p>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lawyers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9" name="TextBox 8"/>
          <p:cNvSpPr txBox="1"/>
          <p:nvPr/>
        </p:nvSpPr>
        <p:spPr>
          <a:xfrm>
            <a:off x="4343400" y="1248563"/>
            <a:ext cx="4689104" cy="769441"/>
          </a:xfrm>
          <a:prstGeom prst="rect">
            <a:avLst/>
          </a:prstGeom>
          <a:noFill/>
        </p:spPr>
        <p:txBody>
          <a:bodyPr wrap="none" rtlCol="0">
            <a:spAutoFit/>
          </a:bodyPr>
          <a:lstStyle/>
          <a:p>
            <a:r>
              <a:rPr lang="en-US" sz="4400" dirty="0">
                <a:solidFill>
                  <a:srgbClr val="FFFF00"/>
                </a:solidFill>
                <a:effectLst>
                  <a:glow rad="101600">
                    <a:schemeClr val="tx2">
                      <a:lumMod val="50000"/>
                      <a:alpha val="83000"/>
                    </a:schemeClr>
                  </a:glow>
                </a:effectLst>
                <a:latin typeface="Aharoni" pitchFamily="2" charset="-79"/>
                <a:cs typeface="Aharoni" pitchFamily="2" charset="-79"/>
              </a:rPr>
              <a:t>g</a:t>
            </a:r>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ood </a:t>
            </a:r>
            <a:r>
              <a:rPr lang="en-US" sz="4400" dirty="0" err="1" smtClean="0">
                <a:solidFill>
                  <a:srgbClr val="FFFF00"/>
                </a:solidFill>
                <a:effectLst>
                  <a:glow rad="101600">
                    <a:schemeClr val="tx2">
                      <a:lumMod val="50000"/>
                      <a:alpha val="83000"/>
                    </a:schemeClr>
                  </a:glow>
                </a:effectLst>
                <a:latin typeface="Aharoni" pitchFamily="2" charset="-79"/>
                <a:cs typeface="Aharoni" pitchFamily="2" charset="-79"/>
              </a:rPr>
              <a:t>samaritans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10" name="TextBox 9"/>
          <p:cNvSpPr txBox="1"/>
          <p:nvPr/>
        </p:nvSpPr>
        <p:spPr>
          <a:xfrm>
            <a:off x="4935110" y="3242608"/>
            <a:ext cx="3523090" cy="1323439"/>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Love with sacrifice</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Tree>
    <p:extLst>
      <p:ext uri="{BB962C8B-B14F-4D97-AF65-F5344CB8AC3E}">
        <p14:creationId xmlns:p14="http://schemas.microsoft.com/office/powerpoint/2010/main" val="503190295"/>
      </p:ext>
    </p:extLst>
  </p:cSld>
  <p:clrMapOvr>
    <a:masterClrMapping/>
  </p:clrMapOvr>
  <p:transition spd="slow">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what</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alpha val="83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alpha val="83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s this?</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2" name="Rounded Rectangle 1"/>
          <p:cNvSpPr/>
          <p:nvPr/>
        </p:nvSpPr>
        <p:spPr>
          <a:xfrm>
            <a:off x="587099"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842276"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1230" y="3172361"/>
            <a:ext cx="3523090" cy="1323439"/>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See love as an event</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
        <p:nvSpPr>
          <p:cNvPr id="8" name="TextBox 7"/>
          <p:cNvSpPr txBox="1"/>
          <p:nvPr/>
        </p:nvSpPr>
        <p:spPr>
          <a:xfrm>
            <a:off x="1258415" y="1211759"/>
            <a:ext cx="2348720" cy="769441"/>
          </a:xfrm>
          <a:prstGeom prst="rect">
            <a:avLst/>
          </a:prstGeom>
          <a:noFill/>
        </p:spPr>
        <p:txBody>
          <a:bodyPr wrap="none" rtlCol="0">
            <a:spAutoFit/>
          </a:bodyPr>
          <a:lstStyle/>
          <a:p>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lawyers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9" name="TextBox 8"/>
          <p:cNvSpPr txBox="1"/>
          <p:nvPr/>
        </p:nvSpPr>
        <p:spPr>
          <a:xfrm>
            <a:off x="4343400" y="1248563"/>
            <a:ext cx="4689104" cy="769441"/>
          </a:xfrm>
          <a:prstGeom prst="rect">
            <a:avLst/>
          </a:prstGeom>
          <a:noFill/>
        </p:spPr>
        <p:txBody>
          <a:bodyPr wrap="none" rtlCol="0">
            <a:spAutoFit/>
          </a:bodyPr>
          <a:lstStyle/>
          <a:p>
            <a:r>
              <a:rPr lang="en-US" sz="4400" dirty="0">
                <a:solidFill>
                  <a:srgbClr val="FFFF00"/>
                </a:solidFill>
                <a:effectLst>
                  <a:glow rad="101600">
                    <a:schemeClr val="tx2">
                      <a:lumMod val="50000"/>
                      <a:alpha val="83000"/>
                    </a:schemeClr>
                  </a:glow>
                </a:effectLst>
                <a:latin typeface="Aharoni" pitchFamily="2" charset="-79"/>
                <a:cs typeface="Aharoni" pitchFamily="2" charset="-79"/>
              </a:rPr>
              <a:t>g</a:t>
            </a:r>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ood </a:t>
            </a:r>
            <a:r>
              <a:rPr lang="en-US" sz="4400" dirty="0" err="1" smtClean="0">
                <a:solidFill>
                  <a:srgbClr val="FFFF00"/>
                </a:solidFill>
                <a:effectLst>
                  <a:glow rad="101600">
                    <a:schemeClr val="tx2">
                      <a:lumMod val="50000"/>
                      <a:alpha val="83000"/>
                    </a:schemeClr>
                  </a:glow>
                </a:effectLst>
                <a:latin typeface="Aharoni" pitchFamily="2" charset="-79"/>
                <a:cs typeface="Aharoni" pitchFamily="2" charset="-79"/>
              </a:rPr>
              <a:t>samaritans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10" name="TextBox 9"/>
          <p:cNvSpPr txBox="1"/>
          <p:nvPr/>
        </p:nvSpPr>
        <p:spPr>
          <a:xfrm>
            <a:off x="4935110" y="3172361"/>
            <a:ext cx="3523090" cy="1323439"/>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See love as </a:t>
            </a:r>
            <a:b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b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a process</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Tree>
    <p:extLst>
      <p:ext uri="{BB962C8B-B14F-4D97-AF65-F5344CB8AC3E}">
        <p14:creationId xmlns:p14="http://schemas.microsoft.com/office/powerpoint/2010/main" val="314986301"/>
      </p:ext>
    </p:extLst>
  </p:cSld>
  <p:clrMapOvr>
    <a:masterClrMapping/>
  </p:clrMapOvr>
  <p:transition spd="slow">
    <p:cover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what</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alpha val="83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alpha val="83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s this?</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2" name="Rounded Rectangle 1"/>
          <p:cNvSpPr/>
          <p:nvPr/>
        </p:nvSpPr>
        <p:spPr>
          <a:xfrm>
            <a:off x="587099"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842276"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1230" y="2785408"/>
            <a:ext cx="3523090" cy="1938992"/>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Love by refraining from harm</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
        <p:nvSpPr>
          <p:cNvPr id="8" name="TextBox 7"/>
          <p:cNvSpPr txBox="1"/>
          <p:nvPr/>
        </p:nvSpPr>
        <p:spPr>
          <a:xfrm>
            <a:off x="1258415" y="1211759"/>
            <a:ext cx="2348720" cy="769441"/>
          </a:xfrm>
          <a:prstGeom prst="rect">
            <a:avLst/>
          </a:prstGeom>
          <a:noFill/>
        </p:spPr>
        <p:txBody>
          <a:bodyPr wrap="none" rtlCol="0">
            <a:spAutoFit/>
          </a:bodyPr>
          <a:lstStyle/>
          <a:p>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lawyers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9" name="TextBox 8"/>
          <p:cNvSpPr txBox="1"/>
          <p:nvPr/>
        </p:nvSpPr>
        <p:spPr>
          <a:xfrm>
            <a:off x="4343400" y="1248563"/>
            <a:ext cx="4689104" cy="769441"/>
          </a:xfrm>
          <a:prstGeom prst="rect">
            <a:avLst/>
          </a:prstGeom>
          <a:noFill/>
        </p:spPr>
        <p:txBody>
          <a:bodyPr wrap="none" rtlCol="0">
            <a:spAutoFit/>
          </a:bodyPr>
          <a:lstStyle/>
          <a:p>
            <a:r>
              <a:rPr lang="en-US" sz="4400" dirty="0">
                <a:solidFill>
                  <a:srgbClr val="FFFF00"/>
                </a:solidFill>
                <a:effectLst>
                  <a:glow rad="101600">
                    <a:schemeClr val="tx2">
                      <a:lumMod val="50000"/>
                      <a:alpha val="83000"/>
                    </a:schemeClr>
                  </a:glow>
                </a:effectLst>
                <a:latin typeface="Aharoni" pitchFamily="2" charset="-79"/>
                <a:cs typeface="Aharoni" pitchFamily="2" charset="-79"/>
              </a:rPr>
              <a:t>g</a:t>
            </a:r>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ood </a:t>
            </a:r>
            <a:r>
              <a:rPr lang="en-US" sz="4400" dirty="0" err="1" smtClean="0">
                <a:solidFill>
                  <a:srgbClr val="FFFF00"/>
                </a:solidFill>
                <a:effectLst>
                  <a:glow rad="101600">
                    <a:schemeClr val="tx2">
                      <a:lumMod val="50000"/>
                      <a:alpha val="83000"/>
                    </a:schemeClr>
                  </a:glow>
                </a:effectLst>
                <a:latin typeface="Aharoni" pitchFamily="2" charset="-79"/>
                <a:cs typeface="Aharoni" pitchFamily="2" charset="-79"/>
              </a:rPr>
              <a:t>samaritans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10" name="TextBox 9"/>
          <p:cNvSpPr txBox="1"/>
          <p:nvPr/>
        </p:nvSpPr>
        <p:spPr>
          <a:xfrm>
            <a:off x="4935110" y="2785408"/>
            <a:ext cx="3523090" cy="1938992"/>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Love by actively helping</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Tree>
    <p:extLst>
      <p:ext uri="{BB962C8B-B14F-4D97-AF65-F5344CB8AC3E}">
        <p14:creationId xmlns:p14="http://schemas.microsoft.com/office/powerpoint/2010/main" val="493052910"/>
      </p:ext>
    </p:extLst>
  </p:cSld>
  <p:clrMapOvr>
    <a:masterClrMapping/>
  </p:clrMapOvr>
  <p:transition spd="slow">
    <p:cover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what</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alpha val="83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alpha val="83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s this?</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2" name="Rounded Rectangle 1"/>
          <p:cNvSpPr/>
          <p:nvPr/>
        </p:nvSpPr>
        <p:spPr>
          <a:xfrm>
            <a:off x="587099"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842276"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1230" y="3019961"/>
            <a:ext cx="3523090" cy="1323439"/>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Love in order to pay back</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
        <p:nvSpPr>
          <p:cNvPr id="8" name="TextBox 7"/>
          <p:cNvSpPr txBox="1"/>
          <p:nvPr/>
        </p:nvSpPr>
        <p:spPr>
          <a:xfrm>
            <a:off x="1258415" y="1211759"/>
            <a:ext cx="2348720" cy="769441"/>
          </a:xfrm>
          <a:prstGeom prst="rect">
            <a:avLst/>
          </a:prstGeom>
          <a:noFill/>
        </p:spPr>
        <p:txBody>
          <a:bodyPr wrap="none" rtlCol="0">
            <a:spAutoFit/>
          </a:bodyPr>
          <a:lstStyle/>
          <a:p>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lawyers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9" name="TextBox 8"/>
          <p:cNvSpPr txBox="1"/>
          <p:nvPr/>
        </p:nvSpPr>
        <p:spPr>
          <a:xfrm>
            <a:off x="4343400" y="1248563"/>
            <a:ext cx="4689104" cy="769441"/>
          </a:xfrm>
          <a:prstGeom prst="rect">
            <a:avLst/>
          </a:prstGeom>
          <a:noFill/>
        </p:spPr>
        <p:txBody>
          <a:bodyPr wrap="none" rtlCol="0">
            <a:spAutoFit/>
          </a:bodyPr>
          <a:lstStyle/>
          <a:p>
            <a:r>
              <a:rPr lang="en-US" sz="4400" dirty="0">
                <a:solidFill>
                  <a:srgbClr val="FFFF00"/>
                </a:solidFill>
                <a:effectLst>
                  <a:glow rad="101600">
                    <a:schemeClr val="tx2">
                      <a:lumMod val="50000"/>
                      <a:alpha val="83000"/>
                    </a:schemeClr>
                  </a:glow>
                </a:effectLst>
                <a:latin typeface="Aharoni" pitchFamily="2" charset="-79"/>
                <a:cs typeface="Aharoni" pitchFamily="2" charset="-79"/>
              </a:rPr>
              <a:t>g</a:t>
            </a:r>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ood </a:t>
            </a:r>
            <a:r>
              <a:rPr lang="en-US" sz="4400" dirty="0" err="1" smtClean="0">
                <a:solidFill>
                  <a:srgbClr val="FFFF00"/>
                </a:solidFill>
                <a:effectLst>
                  <a:glow rad="101600">
                    <a:schemeClr val="tx2">
                      <a:lumMod val="50000"/>
                      <a:alpha val="83000"/>
                    </a:schemeClr>
                  </a:glow>
                </a:effectLst>
                <a:latin typeface="Aharoni" pitchFamily="2" charset="-79"/>
                <a:cs typeface="Aharoni" pitchFamily="2" charset="-79"/>
              </a:rPr>
              <a:t>samaritans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10" name="TextBox 9"/>
          <p:cNvSpPr txBox="1"/>
          <p:nvPr/>
        </p:nvSpPr>
        <p:spPr>
          <a:xfrm>
            <a:off x="4935110" y="3019961"/>
            <a:ext cx="3523090" cy="1323439"/>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Love in order to give freely</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Tree>
    <p:extLst>
      <p:ext uri="{BB962C8B-B14F-4D97-AF65-F5344CB8AC3E}">
        <p14:creationId xmlns:p14="http://schemas.microsoft.com/office/powerpoint/2010/main" val="2415804954"/>
      </p:ext>
    </p:extLst>
  </p:cSld>
  <p:clrMapOvr>
    <a:masterClrMapping/>
  </p:clrMapOvr>
  <p:transition spd="slow">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what</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alpha val="83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alpha val="83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s this?</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2" name="Rounded Rectangle 1"/>
          <p:cNvSpPr/>
          <p:nvPr/>
        </p:nvSpPr>
        <p:spPr>
          <a:xfrm>
            <a:off x="587099"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842276"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1230" y="2709208"/>
            <a:ext cx="3523090" cy="1938992"/>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Love those they judge worthy</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
        <p:nvSpPr>
          <p:cNvPr id="8" name="TextBox 7"/>
          <p:cNvSpPr txBox="1"/>
          <p:nvPr/>
        </p:nvSpPr>
        <p:spPr>
          <a:xfrm>
            <a:off x="1258415" y="1211759"/>
            <a:ext cx="2348720" cy="769441"/>
          </a:xfrm>
          <a:prstGeom prst="rect">
            <a:avLst/>
          </a:prstGeom>
          <a:noFill/>
        </p:spPr>
        <p:txBody>
          <a:bodyPr wrap="none" rtlCol="0">
            <a:spAutoFit/>
          </a:bodyPr>
          <a:lstStyle/>
          <a:p>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lawyers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9" name="TextBox 8"/>
          <p:cNvSpPr txBox="1"/>
          <p:nvPr/>
        </p:nvSpPr>
        <p:spPr>
          <a:xfrm>
            <a:off x="4343400" y="1248563"/>
            <a:ext cx="4689104" cy="769441"/>
          </a:xfrm>
          <a:prstGeom prst="rect">
            <a:avLst/>
          </a:prstGeom>
          <a:noFill/>
        </p:spPr>
        <p:txBody>
          <a:bodyPr wrap="none" rtlCol="0">
            <a:spAutoFit/>
          </a:bodyPr>
          <a:lstStyle/>
          <a:p>
            <a:r>
              <a:rPr lang="en-US" sz="4400" dirty="0">
                <a:solidFill>
                  <a:srgbClr val="FFFF00"/>
                </a:solidFill>
                <a:effectLst>
                  <a:glow rad="101600">
                    <a:schemeClr val="tx2">
                      <a:lumMod val="50000"/>
                      <a:alpha val="83000"/>
                    </a:schemeClr>
                  </a:glow>
                </a:effectLst>
                <a:latin typeface="Aharoni" pitchFamily="2" charset="-79"/>
                <a:cs typeface="Aharoni" pitchFamily="2" charset="-79"/>
              </a:rPr>
              <a:t>g</a:t>
            </a:r>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ood </a:t>
            </a:r>
            <a:r>
              <a:rPr lang="en-US" sz="4400" dirty="0" err="1" smtClean="0">
                <a:solidFill>
                  <a:srgbClr val="FFFF00"/>
                </a:solidFill>
                <a:effectLst>
                  <a:glow rad="101600">
                    <a:schemeClr val="tx2">
                      <a:lumMod val="50000"/>
                      <a:alpha val="83000"/>
                    </a:schemeClr>
                  </a:glow>
                </a:effectLst>
                <a:latin typeface="Aharoni" pitchFamily="2" charset="-79"/>
                <a:cs typeface="Aharoni" pitchFamily="2" charset="-79"/>
              </a:rPr>
              <a:t>samaritans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10" name="TextBox 9"/>
          <p:cNvSpPr txBox="1"/>
          <p:nvPr/>
        </p:nvSpPr>
        <p:spPr>
          <a:xfrm>
            <a:off x="4935110" y="3016985"/>
            <a:ext cx="3523090" cy="1323439"/>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Love those who need it</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Tree>
    <p:extLst>
      <p:ext uri="{BB962C8B-B14F-4D97-AF65-F5344CB8AC3E}">
        <p14:creationId xmlns:p14="http://schemas.microsoft.com/office/powerpoint/2010/main" val="2735125492"/>
      </p:ext>
    </p:extLst>
  </p:cSld>
  <p:clrMapOvr>
    <a:masterClrMapping/>
  </p:clrMapOvr>
  <p:transition spd="slow">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what</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alpha val="83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alpha val="83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s this?</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2" name="Rounded Rectangle 1"/>
          <p:cNvSpPr/>
          <p:nvPr/>
        </p:nvSpPr>
        <p:spPr>
          <a:xfrm>
            <a:off x="587099"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842276"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1230" y="3018472"/>
            <a:ext cx="3523090" cy="1477328"/>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Love </a:t>
            </a:r>
          </a:p>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friends</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
        <p:nvSpPr>
          <p:cNvPr id="8" name="TextBox 7"/>
          <p:cNvSpPr txBox="1"/>
          <p:nvPr/>
        </p:nvSpPr>
        <p:spPr>
          <a:xfrm>
            <a:off x="1258415" y="1211759"/>
            <a:ext cx="2348720" cy="769441"/>
          </a:xfrm>
          <a:prstGeom prst="rect">
            <a:avLst/>
          </a:prstGeom>
          <a:noFill/>
        </p:spPr>
        <p:txBody>
          <a:bodyPr wrap="none" rtlCol="0">
            <a:spAutoFit/>
          </a:bodyPr>
          <a:lstStyle/>
          <a:p>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lawyers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9" name="TextBox 8"/>
          <p:cNvSpPr txBox="1"/>
          <p:nvPr/>
        </p:nvSpPr>
        <p:spPr>
          <a:xfrm>
            <a:off x="4343400" y="1248563"/>
            <a:ext cx="4689104" cy="769441"/>
          </a:xfrm>
          <a:prstGeom prst="rect">
            <a:avLst/>
          </a:prstGeom>
          <a:noFill/>
        </p:spPr>
        <p:txBody>
          <a:bodyPr wrap="none" rtlCol="0">
            <a:spAutoFit/>
          </a:bodyPr>
          <a:lstStyle/>
          <a:p>
            <a:r>
              <a:rPr lang="en-US" sz="4400" dirty="0">
                <a:solidFill>
                  <a:srgbClr val="FFFF00"/>
                </a:solidFill>
                <a:effectLst>
                  <a:glow rad="101600">
                    <a:schemeClr val="tx2">
                      <a:lumMod val="50000"/>
                      <a:alpha val="83000"/>
                    </a:schemeClr>
                  </a:glow>
                </a:effectLst>
                <a:latin typeface="Aharoni" pitchFamily="2" charset="-79"/>
                <a:cs typeface="Aharoni" pitchFamily="2" charset="-79"/>
              </a:rPr>
              <a:t>g</a:t>
            </a:r>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ood </a:t>
            </a:r>
            <a:r>
              <a:rPr lang="en-US" sz="4400" dirty="0" err="1" smtClean="0">
                <a:solidFill>
                  <a:srgbClr val="FFFF00"/>
                </a:solidFill>
                <a:effectLst>
                  <a:glow rad="101600">
                    <a:schemeClr val="tx2">
                      <a:lumMod val="50000"/>
                      <a:alpha val="83000"/>
                    </a:schemeClr>
                  </a:glow>
                </a:effectLst>
                <a:latin typeface="Aharoni" pitchFamily="2" charset="-79"/>
                <a:cs typeface="Aharoni" pitchFamily="2" charset="-79"/>
              </a:rPr>
              <a:t>samaritans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10" name="TextBox 9"/>
          <p:cNvSpPr txBox="1"/>
          <p:nvPr/>
        </p:nvSpPr>
        <p:spPr>
          <a:xfrm>
            <a:off x="4935110" y="3095417"/>
            <a:ext cx="3523090" cy="1323439"/>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Love even enemies</a:t>
            </a:r>
            <a:endParaRPr lang="en-US" sz="40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Tree>
    <p:extLst>
      <p:ext uri="{BB962C8B-B14F-4D97-AF65-F5344CB8AC3E}">
        <p14:creationId xmlns:p14="http://schemas.microsoft.com/office/powerpoint/2010/main" val="3273071311"/>
      </p:ext>
    </p:extLst>
  </p:cSld>
  <p:clrMapOvr>
    <a:masterClrMapping/>
  </p:clrMapOvr>
  <p:transition spd="slow">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748480"/>
            <a:ext cx="8305799" cy="53425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688878794"/>
      </p:ext>
    </p:extLst>
  </p:cSld>
  <p:clrMapOvr>
    <a:masterClrMapping/>
  </p:clrMapOvr>
  <p:transition spd="slow">
    <p:cover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what</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alpha val="83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alpha val="83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alpha val="83000"/>
                    </a:schemeClr>
                  </a:glow>
                </a:effectLst>
                <a:latin typeface="Aharoni" pitchFamily="2" charset="-79"/>
                <a:cs typeface="Aharoni" pitchFamily="2" charset="-79"/>
              </a:rPr>
              <a:t>s this?</a:t>
            </a:r>
            <a:endParaRPr lang="en-US" sz="60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2" name="Rounded Rectangle 1"/>
          <p:cNvSpPr/>
          <p:nvPr/>
        </p:nvSpPr>
        <p:spPr>
          <a:xfrm>
            <a:off x="587099"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842276" y="1981200"/>
            <a:ext cx="3691352" cy="411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71230" y="2182254"/>
            <a:ext cx="3523090" cy="3785652"/>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Believe their love for God makes up for not loving their neighbors</a:t>
            </a:r>
            <a:endParaRPr lang="en-US" sz="48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
        <p:nvSpPr>
          <p:cNvPr id="8" name="TextBox 7"/>
          <p:cNvSpPr txBox="1"/>
          <p:nvPr/>
        </p:nvSpPr>
        <p:spPr>
          <a:xfrm>
            <a:off x="1258415" y="1211759"/>
            <a:ext cx="2348720" cy="769441"/>
          </a:xfrm>
          <a:prstGeom prst="rect">
            <a:avLst/>
          </a:prstGeom>
          <a:noFill/>
        </p:spPr>
        <p:txBody>
          <a:bodyPr wrap="none" rtlCol="0">
            <a:spAutoFit/>
          </a:bodyPr>
          <a:lstStyle/>
          <a:p>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lawyers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9" name="TextBox 8"/>
          <p:cNvSpPr txBox="1"/>
          <p:nvPr/>
        </p:nvSpPr>
        <p:spPr>
          <a:xfrm>
            <a:off x="4343400" y="1248563"/>
            <a:ext cx="4689104" cy="769441"/>
          </a:xfrm>
          <a:prstGeom prst="rect">
            <a:avLst/>
          </a:prstGeom>
          <a:noFill/>
        </p:spPr>
        <p:txBody>
          <a:bodyPr wrap="none" rtlCol="0">
            <a:spAutoFit/>
          </a:bodyPr>
          <a:lstStyle/>
          <a:p>
            <a:r>
              <a:rPr lang="en-US" sz="4400" dirty="0">
                <a:solidFill>
                  <a:srgbClr val="FFFF00"/>
                </a:solidFill>
                <a:effectLst>
                  <a:glow rad="101600">
                    <a:schemeClr val="tx2">
                      <a:lumMod val="50000"/>
                      <a:alpha val="83000"/>
                    </a:schemeClr>
                  </a:glow>
                </a:effectLst>
                <a:latin typeface="Aharoni" pitchFamily="2" charset="-79"/>
                <a:cs typeface="Aharoni" pitchFamily="2" charset="-79"/>
              </a:rPr>
              <a:t>g</a:t>
            </a:r>
            <a:r>
              <a:rPr lang="en-US" sz="4400" dirty="0" smtClean="0">
                <a:solidFill>
                  <a:srgbClr val="FFFF00"/>
                </a:solidFill>
                <a:effectLst>
                  <a:glow rad="101600">
                    <a:schemeClr val="tx2">
                      <a:lumMod val="50000"/>
                      <a:alpha val="83000"/>
                    </a:schemeClr>
                  </a:glow>
                </a:effectLst>
                <a:latin typeface="Aharoni" pitchFamily="2" charset="-79"/>
                <a:cs typeface="Aharoni" pitchFamily="2" charset="-79"/>
              </a:rPr>
              <a:t>ood </a:t>
            </a:r>
            <a:r>
              <a:rPr lang="en-US" sz="4400" dirty="0" err="1" smtClean="0">
                <a:solidFill>
                  <a:srgbClr val="FFFF00"/>
                </a:solidFill>
                <a:effectLst>
                  <a:glow rad="101600">
                    <a:schemeClr val="tx2">
                      <a:lumMod val="50000"/>
                      <a:alpha val="83000"/>
                    </a:schemeClr>
                  </a:glow>
                </a:effectLst>
                <a:latin typeface="Aharoni" pitchFamily="2" charset="-79"/>
                <a:cs typeface="Aharoni" pitchFamily="2" charset="-79"/>
              </a:rPr>
              <a:t>samaritans</a:t>
            </a:r>
            <a:endParaRPr lang="en-US" sz="44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10" name="TextBox 9"/>
          <p:cNvSpPr txBox="1"/>
          <p:nvPr/>
        </p:nvSpPr>
        <p:spPr>
          <a:xfrm>
            <a:off x="4935110" y="2133600"/>
            <a:ext cx="3523090" cy="3785652"/>
          </a:xfrm>
          <a:prstGeom prst="rect">
            <a:avLst/>
          </a:prstGeom>
          <a:noFill/>
        </p:spPr>
        <p:txBody>
          <a:bodyPr wrap="square" rtlCol="0">
            <a:spAutoFit/>
          </a:bodyPr>
          <a:lstStyle/>
          <a:p>
            <a:pPr algn="ctr">
              <a:spcAft>
                <a:spcPts val="1200"/>
              </a:spcAft>
            </a:pPr>
            <a:r>
              <a:rPr lang="en-US" sz="4000" dirty="0" smtClean="0">
                <a:solidFill>
                  <a:srgbClr val="FFFF00"/>
                </a:solidFill>
                <a:effectLst>
                  <a:glow rad="101600">
                    <a:schemeClr val="accent1">
                      <a:satMod val="175000"/>
                      <a:alpha val="95000"/>
                    </a:schemeClr>
                  </a:glow>
                </a:effectLst>
                <a:latin typeface="Aharoni" pitchFamily="2" charset="-79"/>
                <a:cs typeface="Aharoni" pitchFamily="2" charset="-79"/>
              </a:rPr>
              <a:t>Know they don’t really love God if they don’t love their neighbor</a:t>
            </a:r>
            <a:endParaRPr lang="en-US" sz="4800" dirty="0">
              <a:solidFill>
                <a:srgbClr val="FFFF00"/>
              </a:solidFill>
              <a:effectLst>
                <a:glow rad="101600">
                  <a:schemeClr val="accent1">
                    <a:satMod val="175000"/>
                    <a:alpha val="95000"/>
                  </a:schemeClr>
                </a:glow>
              </a:effectLst>
              <a:latin typeface="Aharoni" pitchFamily="2" charset="-79"/>
              <a:cs typeface="Aharoni" pitchFamily="2" charset="-79"/>
            </a:endParaRPr>
          </a:p>
        </p:txBody>
      </p:sp>
    </p:spTree>
    <p:extLst>
      <p:ext uri="{BB962C8B-B14F-4D97-AF65-F5344CB8AC3E}">
        <p14:creationId xmlns:p14="http://schemas.microsoft.com/office/powerpoint/2010/main" val="1968511232"/>
      </p:ext>
    </p:extLst>
  </p:cSld>
  <p:clrMapOvr>
    <a:masterClrMapping/>
  </p:clrMapOvr>
  <p:transition spd="slow">
    <p:cover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267200" y="990600"/>
            <a:ext cx="3191899" cy="1569660"/>
          </a:xfrm>
          <a:prstGeom prst="rect">
            <a:avLst/>
          </a:prstGeom>
          <a:noFill/>
        </p:spPr>
        <p:txBody>
          <a:bodyPr wrap="none" rtlCol="0">
            <a:spAutoFit/>
          </a:bodyPr>
          <a:lstStyle/>
          <a:p>
            <a:r>
              <a:rPr lang="en-US" sz="9600" dirty="0" smtClean="0">
                <a:solidFill>
                  <a:srgbClr val="FFFF00"/>
                </a:solidFill>
                <a:effectLst>
                  <a:glow rad="101600">
                    <a:schemeClr val="tx2">
                      <a:lumMod val="50000"/>
                      <a:alpha val="83000"/>
                    </a:schemeClr>
                  </a:glow>
                </a:effectLst>
                <a:latin typeface="Aharoni" pitchFamily="2" charset="-79"/>
                <a:cs typeface="Aharoni" pitchFamily="2" charset="-79"/>
              </a:rPr>
              <a:t>what</a:t>
            </a:r>
            <a:endParaRPr lang="en-US" sz="96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5" name="TextBox 4"/>
          <p:cNvSpPr txBox="1"/>
          <p:nvPr/>
        </p:nvSpPr>
        <p:spPr>
          <a:xfrm>
            <a:off x="3810000" y="1828800"/>
            <a:ext cx="4567276" cy="2215991"/>
          </a:xfrm>
          <a:prstGeom prst="rect">
            <a:avLst/>
          </a:prstGeom>
          <a:noFill/>
        </p:spPr>
        <p:txBody>
          <a:bodyPr wrap="none" rtlCol="0">
            <a:spAutoFit/>
          </a:bodyPr>
          <a:lstStyle/>
          <a:p>
            <a:r>
              <a:rPr lang="en-US" sz="13800" i="1" dirty="0" smtClean="0">
                <a:solidFill>
                  <a:srgbClr val="FFFF00"/>
                </a:solidFill>
                <a:effectLst>
                  <a:glow rad="101600">
                    <a:schemeClr val="tx2">
                      <a:lumMod val="50000"/>
                      <a:alpha val="83000"/>
                    </a:schemeClr>
                  </a:glow>
                </a:effectLst>
                <a:latin typeface="Aharoni" pitchFamily="2" charset="-79"/>
                <a:cs typeface="Aharoni" pitchFamily="2" charset="-79"/>
              </a:rPr>
              <a:t>LOVE</a:t>
            </a:r>
            <a:endParaRPr lang="en-US" sz="13800" i="1"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6" name="TextBox 5"/>
          <p:cNvSpPr txBox="1"/>
          <p:nvPr/>
        </p:nvSpPr>
        <p:spPr>
          <a:xfrm>
            <a:off x="4648200" y="3276600"/>
            <a:ext cx="4007828" cy="1569660"/>
          </a:xfrm>
          <a:prstGeom prst="rect">
            <a:avLst/>
          </a:prstGeom>
          <a:noFill/>
        </p:spPr>
        <p:txBody>
          <a:bodyPr wrap="none" rtlCol="0">
            <a:spAutoFit/>
          </a:bodyPr>
          <a:lstStyle/>
          <a:p>
            <a:r>
              <a:rPr lang="en-US" sz="9600" dirty="0">
                <a:solidFill>
                  <a:srgbClr val="FFFF00"/>
                </a:solidFill>
                <a:effectLst>
                  <a:glow rad="101600">
                    <a:schemeClr val="tx2">
                      <a:lumMod val="50000"/>
                      <a:alpha val="83000"/>
                    </a:schemeClr>
                  </a:glow>
                </a:effectLst>
                <a:latin typeface="Aharoni" pitchFamily="2" charset="-79"/>
                <a:cs typeface="Aharoni" pitchFamily="2" charset="-79"/>
              </a:rPr>
              <a:t>i</a:t>
            </a:r>
            <a:r>
              <a:rPr lang="en-US" sz="9600" dirty="0" smtClean="0">
                <a:solidFill>
                  <a:srgbClr val="FFFF00"/>
                </a:solidFill>
                <a:effectLst>
                  <a:glow rad="101600">
                    <a:schemeClr val="tx2">
                      <a:lumMod val="50000"/>
                      <a:alpha val="83000"/>
                    </a:schemeClr>
                  </a:glow>
                </a:effectLst>
                <a:latin typeface="Aharoni" pitchFamily="2" charset="-79"/>
                <a:cs typeface="Aharoni" pitchFamily="2" charset="-79"/>
              </a:rPr>
              <a:t>s this?</a:t>
            </a:r>
            <a:endParaRPr lang="en-US" sz="9600" dirty="0">
              <a:solidFill>
                <a:srgbClr val="FFFF00"/>
              </a:solidFill>
              <a:effectLst>
                <a:glow rad="101600">
                  <a:schemeClr val="tx2">
                    <a:lumMod val="50000"/>
                    <a:alpha val="83000"/>
                  </a:schemeClr>
                </a:glow>
              </a:effectLst>
              <a:latin typeface="Aharoni" pitchFamily="2" charset="-79"/>
              <a:cs typeface="Aharoni" pitchFamily="2" charset="-79"/>
            </a:endParaRPr>
          </a:p>
        </p:txBody>
      </p:sp>
    </p:spTree>
    <p:extLst>
      <p:ext uri="{BB962C8B-B14F-4D97-AF65-F5344CB8AC3E}">
        <p14:creationId xmlns:p14="http://schemas.microsoft.com/office/powerpoint/2010/main" val="3041736299"/>
      </p:ext>
    </p:extLst>
  </p:cSld>
  <p:clrMapOvr>
    <a:masterClrMapping/>
  </p:clrMapOvr>
  <p:transition spd="slow">
    <p:cover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9101980"/>
      </p:ext>
    </p:extLst>
  </p:cSld>
  <p:clrMapOvr>
    <a:masterClrMapping/>
  </p:clrMapOvr>
  <p:transition spd="slow">
    <p:cover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4267200" y="990600"/>
            <a:ext cx="3191899" cy="1569660"/>
          </a:xfrm>
          <a:prstGeom prst="rect">
            <a:avLst/>
          </a:prstGeom>
          <a:noFill/>
        </p:spPr>
        <p:txBody>
          <a:bodyPr wrap="none" rtlCol="0">
            <a:spAutoFit/>
          </a:bodyPr>
          <a:lstStyle/>
          <a:p>
            <a:r>
              <a:rPr lang="en-US" sz="9600" dirty="0" smtClean="0">
                <a:solidFill>
                  <a:srgbClr val="FFFF00"/>
                </a:solidFill>
                <a:effectLst>
                  <a:glow rad="101600">
                    <a:schemeClr val="tx2">
                      <a:lumMod val="50000"/>
                      <a:alpha val="83000"/>
                    </a:schemeClr>
                  </a:glow>
                </a:effectLst>
                <a:latin typeface="Aharoni" pitchFamily="2" charset="-79"/>
                <a:cs typeface="Aharoni" pitchFamily="2" charset="-79"/>
              </a:rPr>
              <a:t>what</a:t>
            </a:r>
            <a:endParaRPr lang="en-US" sz="9600"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5" name="TextBox 4"/>
          <p:cNvSpPr txBox="1"/>
          <p:nvPr/>
        </p:nvSpPr>
        <p:spPr>
          <a:xfrm>
            <a:off x="3810000" y="1828800"/>
            <a:ext cx="4567276" cy="2215991"/>
          </a:xfrm>
          <a:prstGeom prst="rect">
            <a:avLst/>
          </a:prstGeom>
          <a:noFill/>
        </p:spPr>
        <p:txBody>
          <a:bodyPr wrap="none" rtlCol="0">
            <a:spAutoFit/>
          </a:bodyPr>
          <a:lstStyle/>
          <a:p>
            <a:r>
              <a:rPr lang="en-US" sz="13800" i="1" dirty="0" smtClean="0">
                <a:solidFill>
                  <a:srgbClr val="FFFF00"/>
                </a:solidFill>
                <a:effectLst>
                  <a:glow rad="101600">
                    <a:schemeClr val="tx2">
                      <a:lumMod val="50000"/>
                      <a:alpha val="83000"/>
                    </a:schemeClr>
                  </a:glow>
                </a:effectLst>
                <a:latin typeface="Aharoni" pitchFamily="2" charset="-79"/>
                <a:cs typeface="Aharoni" pitchFamily="2" charset="-79"/>
              </a:rPr>
              <a:t>LOVE</a:t>
            </a:r>
            <a:endParaRPr lang="en-US" sz="13800" i="1" dirty="0">
              <a:solidFill>
                <a:srgbClr val="FFFF00"/>
              </a:solidFill>
              <a:effectLst>
                <a:glow rad="101600">
                  <a:schemeClr val="tx2">
                    <a:lumMod val="50000"/>
                    <a:alpha val="83000"/>
                  </a:schemeClr>
                </a:glow>
              </a:effectLst>
              <a:latin typeface="Aharoni" pitchFamily="2" charset="-79"/>
              <a:cs typeface="Aharoni" pitchFamily="2" charset="-79"/>
            </a:endParaRPr>
          </a:p>
        </p:txBody>
      </p:sp>
      <p:sp>
        <p:nvSpPr>
          <p:cNvPr id="6" name="TextBox 5"/>
          <p:cNvSpPr txBox="1"/>
          <p:nvPr/>
        </p:nvSpPr>
        <p:spPr>
          <a:xfrm>
            <a:off x="4648200" y="3276600"/>
            <a:ext cx="4007828" cy="1569660"/>
          </a:xfrm>
          <a:prstGeom prst="rect">
            <a:avLst/>
          </a:prstGeom>
          <a:noFill/>
        </p:spPr>
        <p:txBody>
          <a:bodyPr wrap="none" rtlCol="0">
            <a:spAutoFit/>
          </a:bodyPr>
          <a:lstStyle/>
          <a:p>
            <a:r>
              <a:rPr lang="en-US" sz="9600" dirty="0">
                <a:solidFill>
                  <a:srgbClr val="FFFF00"/>
                </a:solidFill>
                <a:effectLst>
                  <a:glow rad="101600">
                    <a:schemeClr val="tx2">
                      <a:lumMod val="50000"/>
                      <a:alpha val="83000"/>
                    </a:schemeClr>
                  </a:glow>
                </a:effectLst>
                <a:latin typeface="Aharoni" pitchFamily="2" charset="-79"/>
                <a:cs typeface="Aharoni" pitchFamily="2" charset="-79"/>
              </a:rPr>
              <a:t>i</a:t>
            </a:r>
            <a:r>
              <a:rPr lang="en-US" sz="9600" dirty="0" smtClean="0">
                <a:solidFill>
                  <a:srgbClr val="FFFF00"/>
                </a:solidFill>
                <a:effectLst>
                  <a:glow rad="101600">
                    <a:schemeClr val="tx2">
                      <a:lumMod val="50000"/>
                      <a:alpha val="83000"/>
                    </a:schemeClr>
                  </a:glow>
                </a:effectLst>
                <a:latin typeface="Aharoni" pitchFamily="2" charset="-79"/>
                <a:cs typeface="Aharoni" pitchFamily="2" charset="-79"/>
              </a:rPr>
              <a:t>s this?</a:t>
            </a:r>
            <a:endParaRPr lang="en-US" sz="9600" dirty="0">
              <a:solidFill>
                <a:srgbClr val="FFFF00"/>
              </a:solidFill>
              <a:effectLst>
                <a:glow rad="101600">
                  <a:schemeClr val="tx2">
                    <a:lumMod val="50000"/>
                    <a:alpha val="83000"/>
                  </a:schemeClr>
                </a:glow>
              </a:effectLst>
              <a:latin typeface="Aharoni" pitchFamily="2" charset="-79"/>
              <a:cs typeface="Aharoni" pitchFamily="2" charset="-79"/>
            </a:endParaRPr>
          </a:p>
        </p:txBody>
      </p:sp>
    </p:spTree>
    <p:extLst>
      <p:ext uri="{BB962C8B-B14F-4D97-AF65-F5344CB8AC3E}">
        <p14:creationId xmlns:p14="http://schemas.microsoft.com/office/powerpoint/2010/main" val="599547331"/>
      </p:ext>
    </p:extLst>
  </p:cSld>
  <p:clrMapOvr>
    <a:masterClrMapping/>
  </p:clrMapOvr>
  <p:transition spd="slow">
    <p:cover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5510" y="1447800"/>
            <a:ext cx="8247490" cy="4247317"/>
          </a:xfrm>
          <a:prstGeom prst="rect">
            <a:avLst/>
          </a:prstGeom>
          <a:noFill/>
        </p:spPr>
        <p:txBody>
          <a:bodyPr wrap="square" rtlCol="0">
            <a:spAutoFit/>
          </a:bodyPr>
          <a:lstStyle/>
          <a:p>
            <a:pPr>
              <a:spcAft>
                <a:spcPts val="1200"/>
              </a:spcAft>
            </a:pPr>
            <a:r>
              <a:rPr lang="en-US" sz="2800" dirty="0" smtClean="0">
                <a:solidFill>
                  <a:srgbClr val="FFFF00"/>
                </a:solidFill>
                <a:effectLst>
                  <a:glow rad="101600">
                    <a:schemeClr val="tx2">
                      <a:lumMod val="50000"/>
                    </a:schemeClr>
                  </a:glow>
                </a:effectLst>
                <a:latin typeface="Aharoni" pitchFamily="2" charset="-79"/>
                <a:cs typeface="Aharoni" pitchFamily="2" charset="-79"/>
              </a:rPr>
              <a:t>“When you reap the harvest of your land, you shall not reap your field right up to its edge, neither shall you gather the gleanings after your harvest. And you shall not strip your vineyard bare, neither shall you gather the fallen grapes of your vineyard. You shall leave them for the poor and for the sojourner: I am the LORD your God.”</a:t>
            </a:r>
          </a:p>
          <a:p>
            <a:pPr algn="r">
              <a:spcAft>
                <a:spcPts val="1200"/>
              </a:spcAft>
            </a:pPr>
            <a:r>
              <a:rPr lang="en-US" sz="2800" dirty="0" smtClean="0">
                <a:solidFill>
                  <a:srgbClr val="FFFF00"/>
                </a:solidFill>
                <a:effectLst>
                  <a:glow rad="101600">
                    <a:schemeClr val="tx2">
                      <a:lumMod val="50000"/>
                    </a:schemeClr>
                  </a:glow>
                </a:effectLst>
                <a:latin typeface="Aharoni" pitchFamily="2" charset="-79"/>
                <a:cs typeface="Aharoni" pitchFamily="2" charset="-79"/>
              </a:rPr>
              <a:t>—Leviticus </a:t>
            </a:r>
            <a:r>
              <a:rPr lang="en-US" sz="3600" dirty="0" smtClean="0">
                <a:solidFill>
                  <a:srgbClr val="FFFF00"/>
                </a:solidFill>
                <a:effectLst>
                  <a:glow rad="101600">
                    <a:schemeClr val="tx2">
                      <a:lumMod val="50000"/>
                    </a:schemeClr>
                  </a:glow>
                </a:effectLst>
                <a:latin typeface="Aharoni" pitchFamily="2" charset="-79"/>
                <a:cs typeface="Aharoni" pitchFamily="2" charset="-79"/>
              </a:rPr>
              <a:t>19:9-10</a:t>
            </a:r>
            <a:endParaRPr lang="en-US" sz="3600" dirty="0">
              <a:solidFill>
                <a:srgbClr val="FFFF00"/>
              </a:solidFill>
              <a:effectLst>
                <a:glow rad="101600">
                  <a:schemeClr val="tx2">
                    <a:lumMod val="50000"/>
                  </a:schemeClr>
                </a:glow>
              </a:effectLst>
              <a:latin typeface="Aharoni" pitchFamily="2" charset="-79"/>
              <a:cs typeface="Aharoni" pitchFamily="2" charset="-79"/>
            </a:endParaRPr>
          </a:p>
        </p:txBody>
      </p:sp>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schemeClr>
                  </a:glow>
                </a:effectLst>
                <a:latin typeface="Aharoni" pitchFamily="2" charset="-79"/>
                <a:cs typeface="Aharoni" pitchFamily="2" charset="-79"/>
              </a:rPr>
              <a:t>what</a:t>
            </a:r>
            <a:endParaRPr lang="en-US" sz="6000" dirty="0">
              <a:solidFill>
                <a:srgbClr val="FFFF00"/>
              </a:solidFill>
              <a:effectLst>
                <a:glow rad="101600">
                  <a:schemeClr val="tx2">
                    <a:lumMod val="50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schemeClr>
                  </a:glow>
                </a:effectLst>
                <a:latin typeface="Aharoni" pitchFamily="2" charset="-79"/>
                <a:cs typeface="Aharoni" pitchFamily="2" charset="-79"/>
              </a:rPr>
              <a:t>s this?</a:t>
            </a:r>
            <a:endParaRPr lang="en-US" sz="6000" dirty="0">
              <a:solidFill>
                <a:srgbClr val="FFFF00"/>
              </a:solidFill>
              <a:effectLst>
                <a:glow rad="101600">
                  <a:schemeClr val="tx2">
                    <a:lumMod val="50000"/>
                  </a:schemeClr>
                </a:glow>
              </a:effectLst>
              <a:latin typeface="Aharoni" pitchFamily="2" charset="-79"/>
              <a:cs typeface="Aharoni" pitchFamily="2" charset="-79"/>
            </a:endParaRPr>
          </a:p>
        </p:txBody>
      </p:sp>
    </p:spTree>
    <p:extLst>
      <p:ext uri="{BB962C8B-B14F-4D97-AF65-F5344CB8AC3E}">
        <p14:creationId xmlns:p14="http://schemas.microsoft.com/office/powerpoint/2010/main" val="3988767943"/>
      </p:ext>
    </p:extLst>
  </p:cSld>
  <p:clrMapOvr>
    <a:masterClrMapping/>
  </p:clrMapOvr>
  <p:transition spd="slow">
    <p:cover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5510" y="1447800"/>
            <a:ext cx="8247490" cy="2092881"/>
          </a:xfrm>
          <a:prstGeom prst="rect">
            <a:avLst/>
          </a:prstGeom>
          <a:noFill/>
        </p:spPr>
        <p:txBody>
          <a:bodyPr wrap="square" rtlCol="0">
            <a:spAutoFit/>
          </a:bodyPr>
          <a:lstStyle/>
          <a:p>
            <a:pPr>
              <a:spcAft>
                <a:spcPts val="1200"/>
              </a:spcAft>
            </a:pPr>
            <a:r>
              <a:rPr lang="en-US" sz="2800" dirty="0" smtClean="0">
                <a:solidFill>
                  <a:srgbClr val="FFFF00"/>
                </a:solidFill>
                <a:effectLst>
                  <a:glow rad="101600">
                    <a:schemeClr val="tx2">
                      <a:lumMod val="50000"/>
                    </a:schemeClr>
                  </a:glow>
                </a:effectLst>
                <a:latin typeface="Aharoni" pitchFamily="2" charset="-79"/>
                <a:cs typeface="Aharoni" pitchFamily="2" charset="-79"/>
              </a:rPr>
              <a:t>“You shall not swear by my name falsely, and so profane the name of your God: I am the LORD.”</a:t>
            </a:r>
          </a:p>
          <a:p>
            <a:pPr algn="r">
              <a:spcAft>
                <a:spcPts val="1200"/>
              </a:spcAft>
            </a:pPr>
            <a:r>
              <a:rPr lang="en-US" sz="2800" dirty="0" smtClean="0">
                <a:solidFill>
                  <a:srgbClr val="FFFF00"/>
                </a:solidFill>
                <a:effectLst>
                  <a:glow rad="101600">
                    <a:schemeClr val="tx2">
                      <a:lumMod val="50000"/>
                    </a:schemeClr>
                  </a:glow>
                </a:effectLst>
                <a:latin typeface="Aharoni" pitchFamily="2" charset="-79"/>
                <a:cs typeface="Aharoni" pitchFamily="2" charset="-79"/>
              </a:rPr>
              <a:t>—Leviticus </a:t>
            </a:r>
            <a:r>
              <a:rPr lang="en-US" sz="3600" dirty="0" smtClean="0">
                <a:solidFill>
                  <a:srgbClr val="FFFF00"/>
                </a:solidFill>
                <a:effectLst>
                  <a:glow rad="101600">
                    <a:schemeClr val="tx2">
                      <a:lumMod val="50000"/>
                    </a:schemeClr>
                  </a:glow>
                </a:effectLst>
                <a:latin typeface="Aharoni" pitchFamily="2" charset="-79"/>
                <a:cs typeface="Aharoni" pitchFamily="2" charset="-79"/>
              </a:rPr>
              <a:t>19:12</a:t>
            </a:r>
            <a:endParaRPr lang="en-US" sz="3600" dirty="0">
              <a:solidFill>
                <a:srgbClr val="FFFF00"/>
              </a:solidFill>
              <a:effectLst>
                <a:glow rad="101600">
                  <a:schemeClr val="tx2">
                    <a:lumMod val="50000"/>
                  </a:schemeClr>
                </a:glow>
              </a:effectLst>
              <a:latin typeface="Aharoni" pitchFamily="2" charset="-79"/>
              <a:cs typeface="Aharoni" pitchFamily="2" charset="-79"/>
            </a:endParaRPr>
          </a:p>
        </p:txBody>
      </p:sp>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schemeClr>
                  </a:glow>
                </a:effectLst>
                <a:latin typeface="Aharoni" pitchFamily="2" charset="-79"/>
                <a:cs typeface="Aharoni" pitchFamily="2" charset="-79"/>
              </a:rPr>
              <a:t>what</a:t>
            </a:r>
            <a:endParaRPr lang="en-US" sz="6000" dirty="0">
              <a:solidFill>
                <a:srgbClr val="FFFF00"/>
              </a:solidFill>
              <a:effectLst>
                <a:glow rad="101600">
                  <a:schemeClr val="tx2">
                    <a:lumMod val="50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schemeClr>
                  </a:glow>
                </a:effectLst>
                <a:latin typeface="Aharoni" pitchFamily="2" charset="-79"/>
                <a:cs typeface="Aharoni" pitchFamily="2" charset="-79"/>
              </a:rPr>
              <a:t>s this?</a:t>
            </a:r>
            <a:endParaRPr lang="en-US" sz="6000" dirty="0">
              <a:solidFill>
                <a:srgbClr val="FFFF00"/>
              </a:solidFill>
              <a:effectLst>
                <a:glow rad="101600">
                  <a:schemeClr val="tx2">
                    <a:lumMod val="50000"/>
                  </a:schemeClr>
                </a:glow>
              </a:effectLst>
              <a:latin typeface="Aharoni" pitchFamily="2" charset="-79"/>
              <a:cs typeface="Aharoni" pitchFamily="2" charset="-79"/>
            </a:endParaRPr>
          </a:p>
        </p:txBody>
      </p:sp>
    </p:spTree>
    <p:extLst>
      <p:ext uri="{BB962C8B-B14F-4D97-AF65-F5344CB8AC3E}">
        <p14:creationId xmlns:p14="http://schemas.microsoft.com/office/powerpoint/2010/main" val="1230633465"/>
      </p:ext>
    </p:extLst>
  </p:cSld>
  <p:clrMapOvr>
    <a:masterClrMapping/>
  </p:clrMapOvr>
  <p:transition spd="slow">
    <p:cover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5510" y="1447800"/>
            <a:ext cx="8247490" cy="1661993"/>
          </a:xfrm>
          <a:prstGeom prst="rect">
            <a:avLst/>
          </a:prstGeom>
          <a:noFill/>
        </p:spPr>
        <p:txBody>
          <a:bodyPr wrap="square" rtlCol="0">
            <a:spAutoFit/>
          </a:bodyPr>
          <a:lstStyle/>
          <a:p>
            <a:pPr>
              <a:spcAft>
                <a:spcPts val="1200"/>
              </a:spcAft>
            </a:pPr>
            <a:r>
              <a:rPr lang="en-US" sz="2800" dirty="0" smtClean="0">
                <a:solidFill>
                  <a:srgbClr val="FFFF00"/>
                </a:solidFill>
                <a:effectLst>
                  <a:glow rad="101600">
                    <a:schemeClr val="tx2">
                      <a:lumMod val="50000"/>
                    </a:schemeClr>
                  </a:glow>
                </a:effectLst>
                <a:latin typeface="Aharoni" pitchFamily="2" charset="-79"/>
                <a:cs typeface="Aharoni" pitchFamily="2" charset="-79"/>
              </a:rPr>
              <a:t>“You shall not oppress your neighbor or rob him.”</a:t>
            </a:r>
          </a:p>
          <a:p>
            <a:pPr algn="r">
              <a:spcAft>
                <a:spcPts val="1200"/>
              </a:spcAft>
            </a:pPr>
            <a:r>
              <a:rPr lang="en-US" sz="2800" dirty="0" smtClean="0">
                <a:solidFill>
                  <a:srgbClr val="FFFF00"/>
                </a:solidFill>
                <a:effectLst>
                  <a:glow rad="101600">
                    <a:schemeClr val="tx2">
                      <a:lumMod val="50000"/>
                    </a:schemeClr>
                  </a:glow>
                </a:effectLst>
                <a:latin typeface="Aharoni" pitchFamily="2" charset="-79"/>
                <a:cs typeface="Aharoni" pitchFamily="2" charset="-79"/>
              </a:rPr>
              <a:t>—Leviticus </a:t>
            </a:r>
            <a:r>
              <a:rPr lang="en-US" sz="3600" dirty="0" smtClean="0">
                <a:solidFill>
                  <a:srgbClr val="FFFF00"/>
                </a:solidFill>
                <a:effectLst>
                  <a:glow rad="101600">
                    <a:schemeClr val="tx2">
                      <a:lumMod val="50000"/>
                    </a:schemeClr>
                  </a:glow>
                </a:effectLst>
                <a:latin typeface="Aharoni" pitchFamily="2" charset="-79"/>
                <a:cs typeface="Aharoni" pitchFamily="2" charset="-79"/>
              </a:rPr>
              <a:t>19:13</a:t>
            </a:r>
            <a:endParaRPr lang="en-US" sz="3600" dirty="0">
              <a:solidFill>
                <a:srgbClr val="FFFF00"/>
              </a:solidFill>
              <a:effectLst>
                <a:glow rad="101600">
                  <a:schemeClr val="tx2">
                    <a:lumMod val="50000"/>
                  </a:schemeClr>
                </a:glow>
              </a:effectLst>
              <a:latin typeface="Aharoni" pitchFamily="2" charset="-79"/>
              <a:cs typeface="Aharoni" pitchFamily="2" charset="-79"/>
            </a:endParaRPr>
          </a:p>
        </p:txBody>
      </p:sp>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schemeClr>
                  </a:glow>
                </a:effectLst>
                <a:latin typeface="Aharoni" pitchFamily="2" charset="-79"/>
                <a:cs typeface="Aharoni" pitchFamily="2" charset="-79"/>
              </a:rPr>
              <a:t>what</a:t>
            </a:r>
            <a:endParaRPr lang="en-US" sz="6000" dirty="0">
              <a:solidFill>
                <a:srgbClr val="FFFF00"/>
              </a:solidFill>
              <a:effectLst>
                <a:glow rad="101600">
                  <a:schemeClr val="tx2">
                    <a:lumMod val="50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schemeClr>
                  </a:glow>
                </a:effectLst>
                <a:latin typeface="Aharoni" pitchFamily="2" charset="-79"/>
                <a:cs typeface="Aharoni" pitchFamily="2" charset="-79"/>
              </a:rPr>
              <a:t>s this?</a:t>
            </a:r>
            <a:endParaRPr lang="en-US" sz="6000" dirty="0">
              <a:solidFill>
                <a:srgbClr val="FFFF00"/>
              </a:solidFill>
              <a:effectLst>
                <a:glow rad="101600">
                  <a:schemeClr val="tx2">
                    <a:lumMod val="50000"/>
                  </a:schemeClr>
                </a:glow>
              </a:effectLst>
              <a:latin typeface="Aharoni" pitchFamily="2" charset="-79"/>
              <a:cs typeface="Aharoni" pitchFamily="2" charset="-79"/>
            </a:endParaRPr>
          </a:p>
        </p:txBody>
      </p:sp>
    </p:spTree>
    <p:extLst>
      <p:ext uri="{BB962C8B-B14F-4D97-AF65-F5344CB8AC3E}">
        <p14:creationId xmlns:p14="http://schemas.microsoft.com/office/powerpoint/2010/main" val="272614505"/>
      </p:ext>
    </p:extLst>
  </p:cSld>
  <p:clrMapOvr>
    <a:masterClrMapping/>
  </p:clrMapOvr>
  <p:transition spd="slow">
    <p:cover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5510" y="1447800"/>
            <a:ext cx="8247490" cy="1661993"/>
          </a:xfrm>
          <a:prstGeom prst="rect">
            <a:avLst/>
          </a:prstGeom>
          <a:noFill/>
        </p:spPr>
        <p:txBody>
          <a:bodyPr wrap="square" rtlCol="0">
            <a:spAutoFit/>
          </a:bodyPr>
          <a:lstStyle/>
          <a:p>
            <a:pPr>
              <a:spcAft>
                <a:spcPts val="1200"/>
              </a:spcAft>
            </a:pPr>
            <a:r>
              <a:rPr lang="en-US" sz="2800" dirty="0" smtClean="0">
                <a:solidFill>
                  <a:srgbClr val="FFFF00"/>
                </a:solidFill>
                <a:effectLst>
                  <a:glow rad="101600">
                    <a:schemeClr val="tx2">
                      <a:lumMod val="50000"/>
                    </a:schemeClr>
                  </a:glow>
                </a:effectLst>
                <a:latin typeface="Aharoni" pitchFamily="2" charset="-79"/>
                <a:cs typeface="Aharoni" pitchFamily="2" charset="-79"/>
              </a:rPr>
              <a:t>“The wages of a hired servant shall not remain with you all night until the morning.”</a:t>
            </a:r>
          </a:p>
          <a:p>
            <a:pPr algn="r">
              <a:spcAft>
                <a:spcPts val="1200"/>
              </a:spcAft>
            </a:pPr>
            <a:r>
              <a:rPr lang="en-US" sz="2800" dirty="0" smtClean="0">
                <a:solidFill>
                  <a:srgbClr val="FFFF00"/>
                </a:solidFill>
                <a:effectLst>
                  <a:glow rad="101600">
                    <a:schemeClr val="tx2">
                      <a:lumMod val="50000"/>
                    </a:schemeClr>
                  </a:glow>
                </a:effectLst>
                <a:latin typeface="Aharoni" pitchFamily="2" charset="-79"/>
                <a:cs typeface="Aharoni" pitchFamily="2" charset="-79"/>
              </a:rPr>
              <a:t>—Leviticus </a:t>
            </a:r>
            <a:r>
              <a:rPr lang="en-US" sz="3600" dirty="0" smtClean="0">
                <a:solidFill>
                  <a:srgbClr val="FFFF00"/>
                </a:solidFill>
                <a:effectLst>
                  <a:glow rad="101600">
                    <a:schemeClr val="tx2">
                      <a:lumMod val="50000"/>
                    </a:schemeClr>
                  </a:glow>
                </a:effectLst>
                <a:latin typeface="Aharoni" pitchFamily="2" charset="-79"/>
                <a:cs typeface="Aharoni" pitchFamily="2" charset="-79"/>
              </a:rPr>
              <a:t>19:13</a:t>
            </a:r>
            <a:endParaRPr lang="en-US" sz="3600" dirty="0">
              <a:solidFill>
                <a:srgbClr val="FFFF00"/>
              </a:solidFill>
              <a:effectLst>
                <a:glow rad="101600">
                  <a:schemeClr val="tx2">
                    <a:lumMod val="50000"/>
                  </a:schemeClr>
                </a:glow>
              </a:effectLst>
              <a:latin typeface="Aharoni" pitchFamily="2" charset="-79"/>
              <a:cs typeface="Aharoni" pitchFamily="2" charset="-79"/>
            </a:endParaRPr>
          </a:p>
        </p:txBody>
      </p:sp>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schemeClr>
                  </a:glow>
                </a:effectLst>
                <a:latin typeface="Aharoni" pitchFamily="2" charset="-79"/>
                <a:cs typeface="Aharoni" pitchFamily="2" charset="-79"/>
              </a:rPr>
              <a:t>what</a:t>
            </a:r>
            <a:endParaRPr lang="en-US" sz="6000" dirty="0">
              <a:solidFill>
                <a:srgbClr val="FFFF00"/>
              </a:solidFill>
              <a:effectLst>
                <a:glow rad="101600">
                  <a:schemeClr val="tx2">
                    <a:lumMod val="50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schemeClr>
                  </a:glow>
                </a:effectLst>
                <a:latin typeface="Aharoni" pitchFamily="2" charset="-79"/>
                <a:cs typeface="Aharoni" pitchFamily="2" charset="-79"/>
              </a:rPr>
              <a:t>s this?</a:t>
            </a:r>
            <a:endParaRPr lang="en-US" sz="6000" dirty="0">
              <a:solidFill>
                <a:srgbClr val="FFFF00"/>
              </a:solidFill>
              <a:effectLst>
                <a:glow rad="101600">
                  <a:schemeClr val="tx2">
                    <a:lumMod val="50000"/>
                  </a:schemeClr>
                </a:glow>
              </a:effectLst>
              <a:latin typeface="Aharoni" pitchFamily="2" charset="-79"/>
              <a:cs typeface="Aharoni" pitchFamily="2" charset="-79"/>
            </a:endParaRPr>
          </a:p>
        </p:txBody>
      </p:sp>
    </p:spTree>
    <p:extLst>
      <p:ext uri="{BB962C8B-B14F-4D97-AF65-F5344CB8AC3E}">
        <p14:creationId xmlns:p14="http://schemas.microsoft.com/office/powerpoint/2010/main" val="1858029377"/>
      </p:ext>
    </p:extLst>
  </p:cSld>
  <p:clrMapOvr>
    <a:masterClrMapping/>
  </p:clrMapOvr>
  <p:transition spd="slow">
    <p:cover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5510" y="1447800"/>
            <a:ext cx="8247490" cy="2092881"/>
          </a:xfrm>
          <a:prstGeom prst="rect">
            <a:avLst/>
          </a:prstGeom>
          <a:noFill/>
        </p:spPr>
        <p:txBody>
          <a:bodyPr wrap="square" rtlCol="0">
            <a:spAutoFit/>
          </a:bodyPr>
          <a:lstStyle/>
          <a:p>
            <a:pPr>
              <a:spcAft>
                <a:spcPts val="1200"/>
              </a:spcAft>
            </a:pPr>
            <a:r>
              <a:rPr lang="en-US" sz="2800" dirty="0" smtClean="0">
                <a:solidFill>
                  <a:srgbClr val="FFFF00"/>
                </a:solidFill>
                <a:effectLst>
                  <a:glow rad="101600">
                    <a:schemeClr val="tx2">
                      <a:lumMod val="50000"/>
                    </a:schemeClr>
                  </a:glow>
                </a:effectLst>
                <a:latin typeface="Aharoni" pitchFamily="2" charset="-79"/>
                <a:cs typeface="Aharoni" pitchFamily="2" charset="-79"/>
              </a:rPr>
              <a:t>“You shall not curse the deaf or put a stumbling block before the blind, but you shall fear your God: I am the LORD.”</a:t>
            </a:r>
          </a:p>
          <a:p>
            <a:pPr algn="r">
              <a:spcAft>
                <a:spcPts val="1200"/>
              </a:spcAft>
            </a:pPr>
            <a:r>
              <a:rPr lang="en-US" sz="2800" dirty="0" smtClean="0">
                <a:solidFill>
                  <a:srgbClr val="FFFF00"/>
                </a:solidFill>
                <a:effectLst>
                  <a:glow rad="101600">
                    <a:schemeClr val="tx2">
                      <a:lumMod val="50000"/>
                    </a:schemeClr>
                  </a:glow>
                </a:effectLst>
                <a:latin typeface="Aharoni" pitchFamily="2" charset="-79"/>
                <a:cs typeface="Aharoni" pitchFamily="2" charset="-79"/>
              </a:rPr>
              <a:t>—Leviticus </a:t>
            </a:r>
            <a:r>
              <a:rPr lang="en-US" sz="3600" dirty="0" smtClean="0">
                <a:solidFill>
                  <a:srgbClr val="FFFF00"/>
                </a:solidFill>
                <a:effectLst>
                  <a:glow rad="101600">
                    <a:schemeClr val="tx2">
                      <a:lumMod val="50000"/>
                    </a:schemeClr>
                  </a:glow>
                </a:effectLst>
                <a:latin typeface="Aharoni" pitchFamily="2" charset="-79"/>
                <a:cs typeface="Aharoni" pitchFamily="2" charset="-79"/>
              </a:rPr>
              <a:t>19:14</a:t>
            </a:r>
            <a:endParaRPr lang="en-US" sz="3600" dirty="0">
              <a:solidFill>
                <a:srgbClr val="FFFF00"/>
              </a:solidFill>
              <a:effectLst>
                <a:glow rad="101600">
                  <a:schemeClr val="tx2">
                    <a:lumMod val="50000"/>
                  </a:schemeClr>
                </a:glow>
              </a:effectLst>
              <a:latin typeface="Aharoni" pitchFamily="2" charset="-79"/>
              <a:cs typeface="Aharoni" pitchFamily="2" charset="-79"/>
            </a:endParaRPr>
          </a:p>
        </p:txBody>
      </p:sp>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schemeClr>
                  </a:glow>
                </a:effectLst>
                <a:latin typeface="Aharoni" pitchFamily="2" charset="-79"/>
                <a:cs typeface="Aharoni" pitchFamily="2" charset="-79"/>
              </a:rPr>
              <a:t>what</a:t>
            </a:r>
            <a:endParaRPr lang="en-US" sz="6000" dirty="0">
              <a:solidFill>
                <a:srgbClr val="FFFF00"/>
              </a:solidFill>
              <a:effectLst>
                <a:glow rad="101600">
                  <a:schemeClr val="tx2">
                    <a:lumMod val="50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schemeClr>
                  </a:glow>
                </a:effectLst>
                <a:latin typeface="Aharoni" pitchFamily="2" charset="-79"/>
                <a:cs typeface="Aharoni" pitchFamily="2" charset="-79"/>
              </a:rPr>
              <a:t>s this?</a:t>
            </a:r>
            <a:endParaRPr lang="en-US" sz="6000" dirty="0">
              <a:solidFill>
                <a:srgbClr val="FFFF00"/>
              </a:solidFill>
              <a:effectLst>
                <a:glow rad="101600">
                  <a:schemeClr val="tx2">
                    <a:lumMod val="50000"/>
                  </a:schemeClr>
                </a:glow>
              </a:effectLst>
              <a:latin typeface="Aharoni" pitchFamily="2" charset="-79"/>
              <a:cs typeface="Aharoni" pitchFamily="2" charset="-79"/>
            </a:endParaRPr>
          </a:p>
        </p:txBody>
      </p:sp>
    </p:spTree>
    <p:extLst>
      <p:ext uri="{BB962C8B-B14F-4D97-AF65-F5344CB8AC3E}">
        <p14:creationId xmlns:p14="http://schemas.microsoft.com/office/powerpoint/2010/main" val="1924036885"/>
      </p:ext>
    </p:extLst>
  </p:cSld>
  <p:clrMapOvr>
    <a:masterClrMapping/>
  </p:clrMapOvr>
  <p:transition spd="slow">
    <p:cover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5510" y="1447800"/>
            <a:ext cx="8247490" cy="3385542"/>
          </a:xfrm>
          <a:prstGeom prst="rect">
            <a:avLst/>
          </a:prstGeom>
          <a:noFill/>
        </p:spPr>
        <p:txBody>
          <a:bodyPr wrap="square" rtlCol="0">
            <a:spAutoFit/>
          </a:bodyPr>
          <a:lstStyle/>
          <a:p>
            <a:pPr>
              <a:spcAft>
                <a:spcPts val="1200"/>
              </a:spcAft>
            </a:pPr>
            <a:r>
              <a:rPr lang="en-US" sz="2800" dirty="0" smtClean="0">
                <a:solidFill>
                  <a:srgbClr val="FFFF00"/>
                </a:solidFill>
                <a:effectLst>
                  <a:glow rad="101600">
                    <a:schemeClr val="tx2">
                      <a:lumMod val="50000"/>
                    </a:schemeClr>
                  </a:glow>
                </a:effectLst>
                <a:latin typeface="Aharoni" pitchFamily="2" charset="-79"/>
                <a:cs typeface="Aharoni" pitchFamily="2" charset="-79"/>
              </a:rPr>
              <a:t>“You shall do no injustice in court. You shall not be partial to the poor or defer to the great, but in righteousness shall you judge your neighbor. You shall not go around as a slanderer among your people, and you shall not stand up against the life of your neighbor: I am the LORD.”</a:t>
            </a:r>
          </a:p>
          <a:p>
            <a:pPr algn="r">
              <a:spcAft>
                <a:spcPts val="1200"/>
              </a:spcAft>
            </a:pPr>
            <a:r>
              <a:rPr lang="en-US" sz="2800" dirty="0" smtClean="0">
                <a:solidFill>
                  <a:srgbClr val="FFFF00"/>
                </a:solidFill>
                <a:effectLst>
                  <a:glow rad="101600">
                    <a:schemeClr val="tx2">
                      <a:lumMod val="50000"/>
                    </a:schemeClr>
                  </a:glow>
                </a:effectLst>
                <a:latin typeface="Aharoni" pitchFamily="2" charset="-79"/>
                <a:cs typeface="Aharoni" pitchFamily="2" charset="-79"/>
              </a:rPr>
              <a:t>—Leviticus </a:t>
            </a:r>
            <a:r>
              <a:rPr lang="en-US" sz="3600" dirty="0" smtClean="0">
                <a:solidFill>
                  <a:srgbClr val="FFFF00"/>
                </a:solidFill>
                <a:effectLst>
                  <a:glow rad="101600">
                    <a:schemeClr val="tx2">
                      <a:lumMod val="50000"/>
                    </a:schemeClr>
                  </a:glow>
                </a:effectLst>
                <a:latin typeface="Aharoni" pitchFamily="2" charset="-79"/>
                <a:cs typeface="Aharoni" pitchFamily="2" charset="-79"/>
              </a:rPr>
              <a:t>19:15-16</a:t>
            </a:r>
            <a:endParaRPr lang="en-US" sz="3600" dirty="0">
              <a:solidFill>
                <a:srgbClr val="FFFF00"/>
              </a:solidFill>
              <a:effectLst>
                <a:glow rad="101600">
                  <a:schemeClr val="tx2">
                    <a:lumMod val="50000"/>
                  </a:schemeClr>
                </a:glow>
              </a:effectLst>
              <a:latin typeface="Aharoni" pitchFamily="2" charset="-79"/>
              <a:cs typeface="Aharoni" pitchFamily="2" charset="-79"/>
            </a:endParaRPr>
          </a:p>
        </p:txBody>
      </p:sp>
      <p:sp>
        <p:nvSpPr>
          <p:cNvPr id="40" name="TextBox 39"/>
          <p:cNvSpPr txBox="1"/>
          <p:nvPr/>
        </p:nvSpPr>
        <p:spPr>
          <a:xfrm>
            <a:off x="0" y="30540"/>
            <a:ext cx="2064989" cy="1015663"/>
          </a:xfrm>
          <a:prstGeom prst="rect">
            <a:avLst/>
          </a:prstGeom>
          <a:noFill/>
        </p:spPr>
        <p:txBody>
          <a:bodyPr wrap="none" rtlCol="0">
            <a:spAutoFit/>
          </a:bodyPr>
          <a:lstStyle/>
          <a:p>
            <a:r>
              <a:rPr lang="en-US" sz="6000" dirty="0" smtClean="0">
                <a:solidFill>
                  <a:srgbClr val="FFFF00"/>
                </a:solidFill>
                <a:effectLst>
                  <a:glow rad="101600">
                    <a:schemeClr val="tx2">
                      <a:lumMod val="50000"/>
                    </a:schemeClr>
                  </a:glow>
                </a:effectLst>
                <a:latin typeface="Aharoni" pitchFamily="2" charset="-79"/>
                <a:cs typeface="Aharoni" pitchFamily="2" charset="-79"/>
              </a:rPr>
              <a:t>what</a:t>
            </a:r>
            <a:endParaRPr lang="en-US" sz="6000" dirty="0">
              <a:solidFill>
                <a:srgbClr val="FFFF00"/>
              </a:solidFill>
              <a:effectLst>
                <a:glow rad="101600">
                  <a:schemeClr val="tx2">
                    <a:lumMod val="50000"/>
                  </a:schemeClr>
                </a:glow>
              </a:effectLst>
              <a:latin typeface="Aharoni" pitchFamily="2" charset="-79"/>
              <a:cs typeface="Aharoni" pitchFamily="2" charset="-79"/>
            </a:endParaRPr>
          </a:p>
        </p:txBody>
      </p:sp>
      <p:sp>
        <p:nvSpPr>
          <p:cNvPr id="41" name="TextBox 40"/>
          <p:cNvSpPr txBox="1"/>
          <p:nvPr/>
        </p:nvSpPr>
        <p:spPr>
          <a:xfrm>
            <a:off x="1828800" y="171271"/>
            <a:ext cx="2472152" cy="1200329"/>
          </a:xfrm>
          <a:prstGeom prst="rect">
            <a:avLst/>
          </a:prstGeom>
          <a:noFill/>
        </p:spPr>
        <p:txBody>
          <a:bodyPr wrap="none" rtlCol="0">
            <a:spAutoFit/>
          </a:bodyPr>
          <a:lstStyle/>
          <a:p>
            <a:r>
              <a:rPr lang="en-US" sz="7200" i="1" dirty="0" smtClean="0">
                <a:solidFill>
                  <a:srgbClr val="FFFF00"/>
                </a:solidFill>
                <a:effectLst>
                  <a:glow rad="101600">
                    <a:schemeClr val="tx2">
                      <a:lumMod val="50000"/>
                    </a:schemeClr>
                  </a:glow>
                </a:effectLst>
                <a:latin typeface="Aharoni" pitchFamily="2" charset="-79"/>
                <a:cs typeface="Aharoni" pitchFamily="2" charset="-79"/>
              </a:rPr>
              <a:t>LOVE</a:t>
            </a:r>
            <a:endParaRPr lang="en-US" sz="7200" i="1" dirty="0">
              <a:solidFill>
                <a:srgbClr val="FFFF00"/>
              </a:solidFill>
              <a:effectLst>
                <a:glow rad="101600">
                  <a:schemeClr val="tx2">
                    <a:lumMod val="50000"/>
                  </a:schemeClr>
                </a:glow>
              </a:effectLst>
              <a:latin typeface="Aharoni" pitchFamily="2" charset="-79"/>
              <a:cs typeface="Aharoni" pitchFamily="2" charset="-79"/>
            </a:endParaRPr>
          </a:p>
        </p:txBody>
      </p:sp>
      <p:sp>
        <p:nvSpPr>
          <p:cNvPr id="42" name="TextBox 41"/>
          <p:cNvSpPr txBox="1"/>
          <p:nvPr/>
        </p:nvSpPr>
        <p:spPr>
          <a:xfrm>
            <a:off x="4362662" y="432137"/>
            <a:ext cx="2571538" cy="1015663"/>
          </a:xfrm>
          <a:prstGeom prst="rect">
            <a:avLst/>
          </a:prstGeom>
          <a:noFill/>
        </p:spPr>
        <p:txBody>
          <a:bodyPr wrap="none" rtlCol="0">
            <a:spAutoFit/>
          </a:bodyPr>
          <a:lstStyle/>
          <a:p>
            <a:r>
              <a:rPr lang="en-US" sz="6000" dirty="0">
                <a:solidFill>
                  <a:srgbClr val="FFFF00"/>
                </a:solidFill>
                <a:effectLst>
                  <a:glow rad="101600">
                    <a:schemeClr val="tx2">
                      <a:lumMod val="50000"/>
                    </a:schemeClr>
                  </a:glow>
                </a:effectLst>
                <a:latin typeface="Aharoni" pitchFamily="2" charset="-79"/>
                <a:cs typeface="Aharoni" pitchFamily="2" charset="-79"/>
              </a:rPr>
              <a:t>i</a:t>
            </a:r>
            <a:r>
              <a:rPr lang="en-US" sz="6000" dirty="0" smtClean="0">
                <a:solidFill>
                  <a:srgbClr val="FFFF00"/>
                </a:solidFill>
                <a:effectLst>
                  <a:glow rad="101600">
                    <a:schemeClr val="tx2">
                      <a:lumMod val="50000"/>
                    </a:schemeClr>
                  </a:glow>
                </a:effectLst>
                <a:latin typeface="Aharoni" pitchFamily="2" charset="-79"/>
                <a:cs typeface="Aharoni" pitchFamily="2" charset="-79"/>
              </a:rPr>
              <a:t>s this?</a:t>
            </a:r>
            <a:endParaRPr lang="en-US" sz="6000" dirty="0">
              <a:solidFill>
                <a:srgbClr val="FFFF00"/>
              </a:solidFill>
              <a:effectLst>
                <a:glow rad="101600">
                  <a:schemeClr val="tx2">
                    <a:lumMod val="50000"/>
                  </a:schemeClr>
                </a:glow>
              </a:effectLst>
              <a:latin typeface="Aharoni" pitchFamily="2" charset="-79"/>
              <a:cs typeface="Aharoni" pitchFamily="2" charset="-79"/>
            </a:endParaRPr>
          </a:p>
        </p:txBody>
      </p:sp>
    </p:spTree>
    <p:extLst>
      <p:ext uri="{BB962C8B-B14F-4D97-AF65-F5344CB8AC3E}">
        <p14:creationId xmlns:p14="http://schemas.microsoft.com/office/powerpoint/2010/main" val="2540057413"/>
      </p:ext>
    </p:extLst>
  </p:cSld>
  <p:clrMapOvr>
    <a:masterClrMapping/>
  </p:clrMapOvr>
  <p:transition spd="slow">
    <p:cover dir="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504</Words>
  <Application>Microsoft Office PowerPoint</Application>
  <PresentationFormat>On-screen Show (4:3)</PresentationFormat>
  <Paragraphs>112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Minister</dc:creator>
  <cp:lastModifiedBy>Minister</cp:lastModifiedBy>
  <cp:revision>12</cp:revision>
  <dcterms:created xsi:type="dcterms:W3CDTF">2013-08-29T15:03:44Z</dcterms:created>
  <dcterms:modified xsi:type="dcterms:W3CDTF">2013-10-04T23:31:29Z</dcterms:modified>
</cp:coreProperties>
</file>