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0"/>
  </p:notesMasterIdLst>
  <p:handoutMasterIdLst>
    <p:handoutMasterId r:id="rId8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312" r:id="rId26"/>
    <p:sldId id="313" r:id="rId27"/>
    <p:sldId id="314"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33" autoAdjust="0"/>
    <p:restoredTop sz="94660"/>
  </p:normalViewPr>
  <p:slideViewPr>
    <p:cSldViewPr>
      <p:cViewPr varScale="1">
        <p:scale>
          <a:sx n="80" d="100"/>
          <a:sy n="80" d="100"/>
        </p:scale>
        <p:origin x="-102" y="-288"/>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0EE358-17B5-4DD7-8EF7-1F238720F524}" type="datetimeFigureOut">
              <a:rPr lang="en-US" smtClean="0"/>
              <a:t>6/3/2015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685181-E4AE-4CF0-88EA-163658653503}" type="slidenum">
              <a:rPr lang="en-US" smtClean="0"/>
              <a:t>‹#›</a:t>
            </a:fld>
            <a:endParaRPr lang="en-US" dirty="0"/>
          </a:p>
        </p:txBody>
      </p:sp>
    </p:spTree>
    <p:extLst>
      <p:ext uri="{BB962C8B-B14F-4D97-AF65-F5344CB8AC3E}">
        <p14:creationId xmlns:p14="http://schemas.microsoft.com/office/powerpoint/2010/main" val="2346711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416E99-13E1-475C-920E-03F3279B8A07}" type="datetimeFigureOut">
              <a:rPr lang="en-US" smtClean="0"/>
              <a:t>6/3/2015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010CDF-0107-4450-B13B-3E29FD4EE180}" type="slidenum">
              <a:rPr lang="en-US" smtClean="0"/>
              <a:t>‹#›</a:t>
            </a:fld>
            <a:endParaRPr lang="en-US" dirty="0"/>
          </a:p>
        </p:txBody>
      </p:sp>
    </p:spTree>
    <p:extLst>
      <p:ext uri="{BB962C8B-B14F-4D97-AF65-F5344CB8AC3E}">
        <p14:creationId xmlns:p14="http://schemas.microsoft.com/office/powerpoint/2010/main" val="424032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8EC823FE-4A7D-4D10-AA63-CE57CC634CD4}" type="datetime1">
              <a:rPr lang="en-US" smtClean="0"/>
              <a:t>6/3/2015</a:t>
            </a:fld>
            <a:endParaRPr lang="en-US" dirty="0"/>
          </a:p>
        </p:txBody>
      </p:sp>
      <p:sp>
        <p:nvSpPr>
          <p:cNvPr id="8" name="Slide Number Placeholder 15"/>
          <p:cNvSpPr>
            <a:spLocks noGrp="1"/>
          </p:cNvSpPr>
          <p:nvPr>
            <p:ph type="sldNum" sz="quarter" idx="11"/>
          </p:nvPr>
        </p:nvSpPr>
        <p:spPr/>
        <p:txBody>
          <a:bodyPr/>
          <a:lstStyle>
            <a:lvl1pPr>
              <a:defRPr/>
            </a:lvl1pPr>
          </a:lstStyle>
          <a:p>
            <a:pPr>
              <a:defRPr/>
            </a:pPr>
            <a:fld id="{D7688B00-C0F6-40F0-99F9-7EA823DFCA9D}" type="slidenum">
              <a:rPr lang="en-US"/>
              <a:pPr>
                <a:defRPr/>
              </a:pPr>
              <a:t>‹#›</a:t>
            </a:fld>
            <a:endParaRPr lang="en-US" dirty="0"/>
          </a:p>
        </p:txBody>
      </p:sp>
      <p:sp>
        <p:nvSpPr>
          <p:cNvPr id="10" name="Footer Placeholder 16"/>
          <p:cNvSpPr>
            <a:spLocks noGrp="1"/>
          </p:cNvSpPr>
          <p:nvPr>
            <p:ph type="ftr" sz="quarter" idx="12"/>
          </p:nvPr>
        </p:nvSpPr>
        <p:spPr/>
        <p:txBody>
          <a:bodyPr/>
          <a:lstStyle>
            <a:lvl1pPr>
              <a:defRPr/>
            </a:lvl1pPr>
          </a:lstStyle>
          <a:p>
            <a:pPr>
              <a:defRPr/>
            </a:pPr>
            <a:r>
              <a:rPr lang="en-US" dirty="0" smtClean="0"/>
              <a:t>1a</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F8110C21-EAD8-4D58-93E9-FECB751A227E}" type="datetime1">
              <a:rPr lang="en-US" smtClean="0"/>
              <a:t>6/3/2015</a:t>
            </a:fld>
            <a:endParaRPr lang="en-US" dirty="0"/>
          </a:p>
        </p:txBody>
      </p:sp>
      <p:sp>
        <p:nvSpPr>
          <p:cNvPr id="5" name="Footer Placeholder 9"/>
          <p:cNvSpPr>
            <a:spLocks noGrp="1"/>
          </p:cNvSpPr>
          <p:nvPr>
            <p:ph type="ftr" sz="quarter" idx="11"/>
          </p:nvPr>
        </p:nvSpPr>
        <p:spPr/>
        <p:txBody>
          <a:bodyPr/>
          <a:lstStyle>
            <a:lvl1pPr>
              <a:defRPr/>
            </a:lvl1pPr>
          </a:lstStyle>
          <a:p>
            <a:pPr>
              <a:defRPr/>
            </a:pPr>
            <a:r>
              <a:rPr lang="en-US" dirty="0" smtClean="0"/>
              <a:t>1a</a:t>
            </a: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9CFE5656-B599-42D4-BF12-04B01F77C76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1C35099-1B82-4B30-8DAD-9273942EE11F}" type="datetime1">
              <a:rPr lang="en-US" smtClean="0"/>
              <a:t>6/3/2015</a:t>
            </a:fld>
            <a:endParaRPr lang="en-US" dirty="0"/>
          </a:p>
        </p:txBody>
      </p:sp>
      <p:sp>
        <p:nvSpPr>
          <p:cNvPr id="5" name="Footer Placeholder 9"/>
          <p:cNvSpPr>
            <a:spLocks noGrp="1"/>
          </p:cNvSpPr>
          <p:nvPr>
            <p:ph type="ftr" sz="quarter" idx="11"/>
          </p:nvPr>
        </p:nvSpPr>
        <p:spPr/>
        <p:txBody>
          <a:bodyPr/>
          <a:lstStyle>
            <a:lvl1pPr>
              <a:defRPr/>
            </a:lvl1pPr>
          </a:lstStyle>
          <a:p>
            <a:pPr>
              <a:defRPr/>
            </a:pPr>
            <a:r>
              <a:rPr lang="en-US" dirty="0" smtClean="0"/>
              <a:t>1a</a:t>
            </a: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18BE9E1B-B1EE-459B-A4AB-29F595C153A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hasCustomPrompt="1"/>
          </p:nvPr>
        </p:nvSpPr>
        <p:spPr/>
        <p:txBody>
          <a:bodyPr rtlCol="0"/>
          <a:lstStyle>
            <a:lvl1pPr algn="ctr">
              <a:defRPr/>
            </a:lvl1pPr>
          </a:lstStyle>
          <a:p>
            <a:r>
              <a:rPr lang="en-US" dirty="0" smtClean="0"/>
              <a:t>Verse</a:t>
            </a:r>
            <a:endParaRPr lang="en-US" dirty="0"/>
          </a:p>
        </p:txBody>
      </p:sp>
      <p:sp>
        <p:nvSpPr>
          <p:cNvPr id="4" name="Date Placeholder 23"/>
          <p:cNvSpPr>
            <a:spLocks noGrp="1"/>
          </p:cNvSpPr>
          <p:nvPr>
            <p:ph type="dt" sz="half" idx="10"/>
          </p:nvPr>
        </p:nvSpPr>
        <p:spPr/>
        <p:txBody>
          <a:bodyPr/>
          <a:lstStyle>
            <a:lvl1pPr>
              <a:defRPr/>
            </a:lvl1pPr>
          </a:lstStyle>
          <a:p>
            <a:pPr>
              <a:defRPr/>
            </a:pPr>
            <a:fld id="{5A8CDBC8-7FA0-4C59-BA01-F8926FBBF99D}" type="datetime1">
              <a:rPr lang="en-US" smtClean="0"/>
              <a:t>6/3/2015</a:t>
            </a:fld>
            <a:endParaRPr lang="en-US" dirty="0"/>
          </a:p>
        </p:txBody>
      </p:sp>
      <p:sp>
        <p:nvSpPr>
          <p:cNvPr id="5" name="Footer Placeholder 9"/>
          <p:cNvSpPr>
            <a:spLocks noGrp="1"/>
          </p:cNvSpPr>
          <p:nvPr>
            <p:ph type="ftr" sz="quarter" idx="11"/>
          </p:nvPr>
        </p:nvSpPr>
        <p:spPr>
          <a:xfrm>
            <a:off x="5562600" y="0"/>
            <a:ext cx="3581400" cy="384175"/>
          </a:xfrm>
        </p:spPr>
        <p:txBody>
          <a:bodyPr/>
          <a:lstStyle>
            <a:lvl1pPr>
              <a:defRPr sz="2000">
                <a:solidFill>
                  <a:schemeClr val="tx1"/>
                </a:solidFill>
              </a:defRPr>
            </a:lvl1pPr>
          </a:lstStyle>
          <a:p>
            <a:pPr>
              <a:defRPr/>
            </a:pPr>
            <a:r>
              <a:rPr lang="en-US" dirty="0" smtClean="0"/>
              <a:t>1b</a:t>
            </a: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DF69B0D1-4EED-4D25-AE66-71839B63FC1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3FDE22-B0B3-48AA-9084-62E2C2ADDBF1}" type="datetime1">
              <a:rPr lang="en-US" smtClean="0"/>
              <a:t>6/3/2015</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1a</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870C472-2A9F-4462-A98F-58743F84250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69590B14-8CFC-4490-8936-0C21F50147B8}" type="datetime1">
              <a:rPr lang="en-US" smtClean="0"/>
              <a:t>6/3/2015</a:t>
            </a:fld>
            <a:endParaRPr lang="en-US" dirty="0"/>
          </a:p>
        </p:txBody>
      </p:sp>
      <p:sp>
        <p:nvSpPr>
          <p:cNvPr id="6" name="Footer Placeholder 9"/>
          <p:cNvSpPr>
            <a:spLocks noGrp="1"/>
          </p:cNvSpPr>
          <p:nvPr>
            <p:ph type="ftr" sz="quarter" idx="11"/>
          </p:nvPr>
        </p:nvSpPr>
        <p:spPr/>
        <p:txBody>
          <a:bodyPr/>
          <a:lstStyle>
            <a:lvl1pPr>
              <a:defRPr/>
            </a:lvl1pPr>
          </a:lstStyle>
          <a:p>
            <a:pPr>
              <a:defRPr/>
            </a:pPr>
            <a:r>
              <a:rPr lang="en-US" dirty="0" smtClean="0"/>
              <a:t>1a</a:t>
            </a:r>
            <a:endParaRPr lang="en-US" dirty="0"/>
          </a:p>
        </p:txBody>
      </p:sp>
      <p:sp>
        <p:nvSpPr>
          <p:cNvPr id="7" name="Slide Number Placeholder 21"/>
          <p:cNvSpPr>
            <a:spLocks noGrp="1"/>
          </p:cNvSpPr>
          <p:nvPr>
            <p:ph type="sldNum" sz="quarter" idx="12"/>
          </p:nvPr>
        </p:nvSpPr>
        <p:spPr/>
        <p:txBody>
          <a:bodyPr/>
          <a:lstStyle>
            <a:lvl1pPr>
              <a:defRPr/>
            </a:lvl1pPr>
          </a:lstStyle>
          <a:p>
            <a:pPr>
              <a:defRPr/>
            </a:pPr>
            <a:fld id="{8460E365-0663-4A56-9AB0-5CABBC802D8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6B534109-71BD-4BA1-A3A8-D8786F7AF75B}" type="slidenum">
              <a:rPr lang="en-US"/>
              <a:pPr>
                <a:defRPr/>
              </a:pPr>
              <a:t>‹#›</a:t>
            </a:fld>
            <a:endParaRPr lang="en-US" dirty="0"/>
          </a:p>
        </p:txBody>
      </p:sp>
      <p:sp>
        <p:nvSpPr>
          <p:cNvPr id="10" name="Footer Placeholder 7"/>
          <p:cNvSpPr>
            <a:spLocks noGrp="1"/>
          </p:cNvSpPr>
          <p:nvPr>
            <p:ph type="ftr" sz="quarter" idx="11"/>
          </p:nvPr>
        </p:nvSpPr>
        <p:spPr/>
        <p:txBody>
          <a:bodyPr/>
          <a:lstStyle>
            <a:lvl1pPr>
              <a:defRPr/>
            </a:lvl1pPr>
          </a:lstStyle>
          <a:p>
            <a:pPr>
              <a:defRPr/>
            </a:pPr>
            <a:r>
              <a:rPr lang="en-US" dirty="0" smtClean="0"/>
              <a:t>1a</a:t>
            </a:r>
            <a:endParaRPr lang="en-US" dirty="0"/>
          </a:p>
        </p:txBody>
      </p:sp>
      <p:sp>
        <p:nvSpPr>
          <p:cNvPr id="11" name="Date Placeholder 6"/>
          <p:cNvSpPr>
            <a:spLocks noGrp="1"/>
          </p:cNvSpPr>
          <p:nvPr>
            <p:ph type="dt" sz="half" idx="12"/>
          </p:nvPr>
        </p:nvSpPr>
        <p:spPr/>
        <p:txBody>
          <a:bodyPr/>
          <a:lstStyle>
            <a:lvl1pPr>
              <a:defRPr/>
            </a:lvl1pPr>
          </a:lstStyle>
          <a:p>
            <a:pPr>
              <a:defRPr/>
            </a:pPr>
            <a:fld id="{CCB5D822-3541-4E28-9EA0-A7B98BE1C2DA}" type="datetime1">
              <a:rPr lang="en-US" smtClean="0"/>
              <a:t>6/3/2015</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D9456999-FBF7-43AE-A578-681F5C036BC3}" type="datetime1">
              <a:rPr lang="en-US" smtClean="0"/>
              <a:t>6/3/2015</a:t>
            </a:fld>
            <a:endParaRPr lang="en-US" dirty="0"/>
          </a:p>
        </p:txBody>
      </p:sp>
      <p:sp>
        <p:nvSpPr>
          <p:cNvPr id="4" name="Footer Placeholder 9"/>
          <p:cNvSpPr>
            <a:spLocks noGrp="1"/>
          </p:cNvSpPr>
          <p:nvPr>
            <p:ph type="ftr" sz="quarter" idx="11"/>
          </p:nvPr>
        </p:nvSpPr>
        <p:spPr/>
        <p:txBody>
          <a:bodyPr/>
          <a:lstStyle>
            <a:lvl1pPr>
              <a:defRPr/>
            </a:lvl1pPr>
          </a:lstStyle>
          <a:p>
            <a:pPr>
              <a:defRPr/>
            </a:pPr>
            <a:r>
              <a:rPr lang="en-US" dirty="0" smtClean="0"/>
              <a:t>1a</a:t>
            </a:r>
            <a:endParaRPr lang="en-US" dirty="0"/>
          </a:p>
        </p:txBody>
      </p:sp>
      <p:sp>
        <p:nvSpPr>
          <p:cNvPr id="5" name="Slide Number Placeholder 21"/>
          <p:cNvSpPr>
            <a:spLocks noGrp="1"/>
          </p:cNvSpPr>
          <p:nvPr>
            <p:ph type="sldNum" sz="quarter" idx="12"/>
          </p:nvPr>
        </p:nvSpPr>
        <p:spPr/>
        <p:txBody>
          <a:bodyPr/>
          <a:lstStyle>
            <a:lvl1pPr>
              <a:defRPr/>
            </a:lvl1pPr>
          </a:lstStyle>
          <a:p>
            <a:pPr>
              <a:defRPr/>
            </a:pPr>
            <a:fld id="{6D310545-D26E-47F2-BD61-6E071F86FF1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8021917B-CBE5-4CC3-8D97-579B1CFA098F}" type="datetime1">
              <a:rPr lang="en-US" smtClean="0"/>
              <a:t>6/3/2015</a:t>
            </a:fld>
            <a:endParaRPr lang="en-US" dirty="0"/>
          </a:p>
        </p:txBody>
      </p:sp>
      <p:sp>
        <p:nvSpPr>
          <p:cNvPr id="3" name="Footer Placeholder 9"/>
          <p:cNvSpPr>
            <a:spLocks noGrp="1"/>
          </p:cNvSpPr>
          <p:nvPr>
            <p:ph type="ftr" sz="quarter" idx="11"/>
          </p:nvPr>
        </p:nvSpPr>
        <p:spPr/>
        <p:txBody>
          <a:bodyPr/>
          <a:lstStyle>
            <a:lvl1pPr>
              <a:defRPr/>
            </a:lvl1pPr>
          </a:lstStyle>
          <a:p>
            <a:pPr>
              <a:defRPr/>
            </a:pPr>
            <a:r>
              <a:rPr lang="en-US" dirty="0" smtClean="0"/>
              <a:t>1a</a:t>
            </a:r>
            <a:endParaRPr lang="en-US" dirty="0"/>
          </a:p>
        </p:txBody>
      </p:sp>
      <p:sp>
        <p:nvSpPr>
          <p:cNvPr id="4" name="Slide Number Placeholder 21"/>
          <p:cNvSpPr>
            <a:spLocks noGrp="1"/>
          </p:cNvSpPr>
          <p:nvPr>
            <p:ph type="sldNum" sz="quarter" idx="12"/>
          </p:nvPr>
        </p:nvSpPr>
        <p:spPr/>
        <p:txBody>
          <a:bodyPr/>
          <a:lstStyle>
            <a:lvl1pPr>
              <a:defRPr/>
            </a:lvl1pPr>
          </a:lstStyle>
          <a:p>
            <a:pPr>
              <a:defRPr/>
            </a:pPr>
            <a:fld id="{D9F68EC2-2EB9-4696-9720-28AD673E838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fld id="{D4A276CA-9448-4CEC-B8A2-BF2C00961C7B}" type="datetime1">
              <a:rPr lang="en-US" smtClean="0"/>
              <a:t>6/3/2015</a:t>
            </a:fld>
            <a:endParaRPr lang="en-US" dirty="0"/>
          </a:p>
        </p:txBody>
      </p:sp>
      <p:sp>
        <p:nvSpPr>
          <p:cNvPr id="6" name="Slide Number Placeholder 8"/>
          <p:cNvSpPr>
            <a:spLocks noGrp="1"/>
          </p:cNvSpPr>
          <p:nvPr>
            <p:ph type="sldNum" sz="quarter" idx="11"/>
          </p:nvPr>
        </p:nvSpPr>
        <p:spPr/>
        <p:txBody>
          <a:bodyPr/>
          <a:lstStyle>
            <a:lvl1pPr>
              <a:defRPr/>
            </a:lvl1pPr>
          </a:lstStyle>
          <a:p>
            <a:pPr>
              <a:defRPr/>
            </a:pPr>
            <a:fld id="{4D757DE7-5FA4-47D8-9757-1428774AB21D}" type="slidenum">
              <a:rPr lang="en-US"/>
              <a:pPr>
                <a:defRPr/>
              </a:pPr>
              <a:t>‹#›</a:t>
            </a:fld>
            <a:endParaRPr lang="en-US" dirty="0"/>
          </a:p>
        </p:txBody>
      </p:sp>
      <p:sp>
        <p:nvSpPr>
          <p:cNvPr id="7" name="Footer Placeholder 9"/>
          <p:cNvSpPr>
            <a:spLocks noGrp="1"/>
          </p:cNvSpPr>
          <p:nvPr>
            <p:ph type="ftr" sz="quarter" idx="12"/>
          </p:nvPr>
        </p:nvSpPr>
        <p:spPr/>
        <p:txBody>
          <a:bodyPr/>
          <a:lstStyle>
            <a:lvl1pPr>
              <a:defRPr/>
            </a:lvl1pPr>
          </a:lstStyle>
          <a:p>
            <a:pPr>
              <a:defRPr/>
            </a:pPr>
            <a:r>
              <a:rPr lang="en-US" dirty="0" smtClean="0"/>
              <a:t>1a</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fld id="{9CE3ED67-B90D-4719-84F4-6E15FC892C30}" type="datetime1">
              <a:rPr lang="en-US" smtClean="0"/>
              <a:t>6/3/2015</a:t>
            </a:fld>
            <a:endParaRPr lang="en-US" dirty="0"/>
          </a:p>
        </p:txBody>
      </p:sp>
      <p:sp>
        <p:nvSpPr>
          <p:cNvPr id="6" name="Slide Number Placeholder 8"/>
          <p:cNvSpPr>
            <a:spLocks noGrp="1"/>
          </p:cNvSpPr>
          <p:nvPr>
            <p:ph type="sldNum" sz="quarter" idx="11"/>
          </p:nvPr>
        </p:nvSpPr>
        <p:spPr/>
        <p:txBody>
          <a:bodyPr/>
          <a:lstStyle>
            <a:lvl1pPr>
              <a:defRPr/>
            </a:lvl1pPr>
          </a:lstStyle>
          <a:p>
            <a:pPr>
              <a:defRPr/>
            </a:pPr>
            <a:fld id="{26EFA7BE-0507-44D3-92FF-6AFADA47B60D}" type="slidenum">
              <a:rPr lang="en-US"/>
              <a:pPr>
                <a:defRPr/>
              </a:pPr>
              <a:t>‹#›</a:t>
            </a:fld>
            <a:endParaRPr lang="en-US" dirty="0"/>
          </a:p>
        </p:txBody>
      </p:sp>
      <p:sp>
        <p:nvSpPr>
          <p:cNvPr id="7" name="Footer Placeholder 9"/>
          <p:cNvSpPr>
            <a:spLocks noGrp="1"/>
          </p:cNvSpPr>
          <p:nvPr>
            <p:ph type="ftr" sz="quarter" idx="12"/>
          </p:nvPr>
        </p:nvSpPr>
        <p:spPr/>
        <p:txBody>
          <a:bodyPr/>
          <a:lstStyle>
            <a:lvl1pPr>
              <a:defRPr/>
            </a:lvl1pPr>
          </a:lstStyle>
          <a:p>
            <a:pPr>
              <a:defRPr/>
            </a:pPr>
            <a:r>
              <a:rPr lang="en-US" dirty="0" smtClean="0"/>
              <a:t>1a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bg1">
                <a:shade val="12000"/>
                <a:satMod val="240000"/>
              </a:schemeClr>
              <a:schemeClr val="bg1">
                <a:tint val="65000"/>
              </a:schemeClr>
            </a:duotone>
            <a:extLst>
              <a:ext uri="{BEBA8EAE-BF5A-486C-A8C5-ECC9F3942E4B}">
                <a14:imgProps xmlns:a14="http://schemas.microsoft.com/office/drawing/2010/main">
                  <a14:imgLayer r:embed="rId14">
                    <a14:imgEffect>
                      <a14:brightnessContrast contrast="-4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cs typeface="+mn-cs"/>
              </a:defRPr>
            </a:lvl1pPr>
          </a:lstStyle>
          <a:p>
            <a:pPr>
              <a:defRPr/>
            </a:pPr>
            <a:fld id="{DEC8ACC3-4F76-4F55-80CF-A781E772D1EF}" type="datetime1">
              <a:rPr lang="en-US" smtClean="0"/>
              <a:t>6/3/2015</a:t>
            </a:fld>
            <a:endParaRPr lang="en-US" dirty="0"/>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r>
              <a:rPr lang="en-US" dirty="0" smtClean="0"/>
              <a:t>1a</a:t>
            </a:r>
            <a:endParaRPr lang="en-US" dirty="0"/>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cs typeface="+mn-cs"/>
              </a:defRPr>
            </a:lvl1pPr>
          </a:lstStyle>
          <a:p>
            <a:pPr>
              <a:defRPr/>
            </a:pPr>
            <a:fld id="{89747B44-F44E-42CF-8B84-FA9570E22543}" type="slidenum">
              <a:rPr lang="en-US"/>
              <a:pPr>
                <a:defRPr/>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83" r:id="rId1"/>
    <p:sldLayoutId id="2147483677" r:id="rId2"/>
    <p:sldLayoutId id="2147483684" r:id="rId3"/>
    <p:sldLayoutId id="2147483678" r:id="rId4"/>
    <p:sldLayoutId id="2147483685" r:id="rId5"/>
    <p:sldLayoutId id="2147483679" r:id="rId6"/>
    <p:sldLayoutId id="2147483680" r:id="rId7"/>
    <p:sldLayoutId id="2147483686" r:id="rId8"/>
    <p:sldLayoutId id="2147483687" r:id="rId9"/>
    <p:sldLayoutId id="2147483681" r:id="rId10"/>
    <p:sldLayoutId id="2147483682" r:id="rId11"/>
  </p:sldLayoutIdLst>
  <p:timing>
    <p:tnLst>
      <p:par>
        <p:cTn id="1" dur="indefinite" restart="never" nodeType="tmRoot"/>
      </p:par>
    </p:tnLst>
  </p:timing>
  <p:hf sldNum="0" hdr="0" dt="0"/>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3700463"/>
            <a:ext cx="8305800" cy="1143000"/>
          </a:xfrm>
        </p:spPr>
        <p:txBody>
          <a:bodyPr/>
          <a:lstStyle/>
          <a:p>
            <a:pPr fontAlgn="auto">
              <a:spcAft>
                <a:spcPts val="0"/>
              </a:spcAft>
              <a:defRPr/>
            </a:pPr>
            <a:r>
              <a:rPr lang="en-US" dirty="0" smtClean="0"/>
              <a:t>Chapter 3</a:t>
            </a:r>
            <a:endParaRPr lang="en-US" dirty="0"/>
          </a:p>
        </p:txBody>
      </p:sp>
      <p:sp>
        <p:nvSpPr>
          <p:cNvPr id="3" name="Title 2"/>
          <p:cNvSpPr>
            <a:spLocks noGrp="1"/>
          </p:cNvSpPr>
          <p:nvPr>
            <p:ph type="ctrTitle"/>
          </p:nvPr>
        </p:nvSpPr>
        <p:spPr/>
        <p:txBody>
          <a:bodyPr/>
          <a:lstStyle/>
          <a:p>
            <a:pPr fontAlgn="auto">
              <a:spcAft>
                <a:spcPts val="0"/>
              </a:spcAft>
              <a:defRPr/>
            </a:pPr>
            <a:r>
              <a:rPr dirty="0" smtClean="0"/>
              <a:t>1 Timothy</a:t>
            </a: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 desires a good work</a:t>
            </a:r>
          </a:p>
          <a:p>
            <a:pPr lvl="1"/>
            <a:r>
              <a:rPr lang="en-US" dirty="0" smtClean="0"/>
              <a:t>1 Thessalonians </a:t>
            </a:r>
            <a:r>
              <a:rPr lang="en-US" dirty="0"/>
              <a:t>5:12-13 “</a:t>
            </a:r>
            <a:r>
              <a:rPr lang="en-US" i="1" dirty="0"/>
              <a:t>And we urge you, brethren, to recognize those who labor among you, and are over you in the Lord and admonish you, </a:t>
            </a:r>
            <a:r>
              <a:rPr lang="en-US" i="1" dirty="0" smtClean="0"/>
              <a:t>and </a:t>
            </a:r>
            <a:r>
              <a:rPr lang="en-US" i="1" dirty="0"/>
              <a:t>to esteem them very highly in love for their work’s sake. Be at peace among yourselves</a:t>
            </a:r>
            <a:r>
              <a:rPr lang="en-US" i="1" dirty="0" smtClean="0"/>
              <a:t>.</a:t>
            </a:r>
            <a:r>
              <a:rPr lang="en-US" dirty="0" smtClean="0"/>
              <a:t>”</a:t>
            </a:r>
          </a:p>
          <a:p>
            <a:pPr lvl="1"/>
            <a:r>
              <a:rPr lang="en-US" dirty="0" smtClean="0"/>
              <a:t>Good – </a:t>
            </a:r>
            <a:r>
              <a:rPr lang="en-US" dirty="0" err="1" smtClean="0"/>
              <a:t>Kalos</a:t>
            </a:r>
            <a:r>
              <a:rPr lang="en-US" dirty="0" smtClean="0"/>
              <a:t> (</a:t>
            </a:r>
            <a:r>
              <a:rPr lang="en-US" dirty="0" err="1" smtClean="0"/>
              <a:t>kal-os</a:t>
            </a:r>
            <a:r>
              <a:rPr lang="en-US" dirty="0" smtClean="0"/>
              <a:t>’) “</a:t>
            </a:r>
            <a:r>
              <a:rPr lang="en-US" i="1" dirty="0"/>
              <a:t>beautiful, handsome, excellent, eminent, choice, surpassing, precious, useful, suitable, commendable, </a:t>
            </a:r>
            <a:r>
              <a:rPr lang="en-US" i="1" dirty="0" smtClean="0"/>
              <a:t>admirable.</a:t>
            </a:r>
            <a:r>
              <a:rPr lang="en-US" dirty="0" smtClean="0"/>
              <a:t>”</a:t>
            </a:r>
            <a:endParaRPr lang="en-US" dirty="0"/>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dirty="0" smtClean="0"/>
              <a:t>1e.i</a:t>
            </a:r>
            <a:endParaRPr lang="en-US" dirty="0"/>
          </a:p>
        </p:txBody>
      </p:sp>
    </p:spTree>
    <p:extLst>
      <p:ext uri="{BB962C8B-B14F-4D97-AF65-F5344CB8AC3E}">
        <p14:creationId xmlns:p14="http://schemas.microsoft.com/office/powerpoint/2010/main" val="170629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92500" lnSpcReduction="20000"/>
          </a:bodyPr>
          <a:lstStyle/>
          <a:p>
            <a:r>
              <a:rPr lang="en-US" dirty="0" smtClean="0"/>
              <a:t>Being a bishop is a </a:t>
            </a:r>
            <a:r>
              <a:rPr lang="en-US" u="sng" dirty="0" smtClean="0"/>
              <a:t>work</a:t>
            </a:r>
          </a:p>
          <a:p>
            <a:pPr lvl="1"/>
            <a:r>
              <a:rPr lang="en-US" sz="2500" dirty="0"/>
              <a:t>Acts 20:28 they are to “</a:t>
            </a:r>
            <a:r>
              <a:rPr lang="en-US" sz="2500" i="1" dirty="0"/>
              <a:t>take heed to yourselves and to all the flock,</a:t>
            </a:r>
            <a:r>
              <a:rPr lang="en-US" sz="2500" dirty="0"/>
              <a:t>” to “</a:t>
            </a:r>
            <a:r>
              <a:rPr lang="en-US" sz="2500" i="1" dirty="0"/>
              <a:t>to shepherd the church of God</a:t>
            </a:r>
            <a:r>
              <a:rPr lang="en-US" sz="2500" dirty="0"/>
              <a:t>,” and in v31 they are to “</a:t>
            </a:r>
            <a:r>
              <a:rPr lang="en-US" sz="2500" i="1" dirty="0"/>
              <a:t>watch</a:t>
            </a:r>
            <a:r>
              <a:rPr lang="en-US" sz="2500" dirty="0"/>
              <a:t>” for wolves seeking to draw disciples away.</a:t>
            </a:r>
            <a:endParaRPr lang="en-US" sz="2900" dirty="0"/>
          </a:p>
          <a:p>
            <a:pPr lvl="1"/>
            <a:r>
              <a:rPr lang="en-US" sz="2500" dirty="0"/>
              <a:t>Acts 15:6 they gathered to consider a matter of conflict</a:t>
            </a:r>
            <a:endParaRPr lang="en-US" sz="2900" dirty="0"/>
          </a:p>
          <a:p>
            <a:pPr lvl="1"/>
            <a:r>
              <a:rPr lang="en-US" sz="2500" dirty="0"/>
              <a:t>1 Thessalonians 5:12 “</a:t>
            </a:r>
            <a:r>
              <a:rPr lang="en-US" sz="2500" i="1" dirty="0"/>
              <a:t>labor among you</a:t>
            </a:r>
            <a:r>
              <a:rPr lang="en-US" sz="2500" dirty="0"/>
              <a:t>”</a:t>
            </a:r>
            <a:endParaRPr lang="en-US" sz="2900" dirty="0"/>
          </a:p>
          <a:p>
            <a:pPr lvl="1"/>
            <a:r>
              <a:rPr lang="en-US" sz="2500" dirty="0"/>
              <a:t>1 Timothy 3:4-5 “</a:t>
            </a:r>
            <a:r>
              <a:rPr lang="en-US" sz="2500" i="1" dirty="0"/>
              <a:t>take care of the church</a:t>
            </a:r>
            <a:r>
              <a:rPr lang="en-US" sz="2500" dirty="0"/>
              <a:t>”</a:t>
            </a:r>
            <a:endParaRPr lang="en-US" sz="2900" dirty="0"/>
          </a:p>
          <a:p>
            <a:pPr lvl="1"/>
            <a:r>
              <a:rPr lang="en-US" sz="2500" dirty="0"/>
              <a:t>1 Timothy 5:17 they might “</a:t>
            </a:r>
            <a:r>
              <a:rPr lang="en-US" sz="2500" i="1" dirty="0"/>
              <a:t>labor in the word and doctrine,</a:t>
            </a:r>
            <a:r>
              <a:rPr lang="en-US" sz="2500" dirty="0"/>
              <a:t>”</a:t>
            </a:r>
            <a:endParaRPr lang="en-US" sz="2900" dirty="0"/>
          </a:p>
          <a:p>
            <a:pPr lvl="1"/>
            <a:r>
              <a:rPr lang="en-US" sz="2500" dirty="0"/>
              <a:t>Titus 1:9 he is “</a:t>
            </a:r>
            <a:r>
              <a:rPr lang="en-US" sz="2500" i="1" dirty="0"/>
              <a:t>both to exhort and convict those who contradict.</a:t>
            </a:r>
            <a:r>
              <a:rPr lang="en-US" sz="2500" dirty="0"/>
              <a:t>”  </a:t>
            </a:r>
            <a:endParaRPr lang="en-US" sz="2900" dirty="0"/>
          </a:p>
          <a:p>
            <a:pPr lvl="1"/>
            <a:r>
              <a:rPr lang="en-US" sz="2500" dirty="0"/>
              <a:t>Hebrews 13:17 they are to rule over the local body, and “</a:t>
            </a:r>
            <a:r>
              <a:rPr lang="en-US" sz="2500" i="1" dirty="0"/>
              <a:t>watch out for your souls</a:t>
            </a:r>
            <a:r>
              <a:rPr lang="en-US" sz="2500" dirty="0"/>
              <a:t>.”</a:t>
            </a:r>
            <a:endParaRPr lang="en-US" sz="2900" dirty="0"/>
          </a:p>
          <a:p>
            <a:pPr lvl="1"/>
            <a:r>
              <a:rPr lang="en-US" sz="2500" dirty="0"/>
              <a:t>1 Peter 5:2-3 they are to be “</a:t>
            </a:r>
            <a:r>
              <a:rPr lang="en-US" sz="2500" i="1" dirty="0"/>
              <a:t>examples to the flock.</a:t>
            </a:r>
            <a:r>
              <a:rPr lang="en-US" sz="2500" dirty="0"/>
              <a:t>”</a:t>
            </a:r>
            <a:endParaRPr lang="en-US" sz="2900" dirty="0"/>
          </a:p>
          <a:p>
            <a:pPr lvl="1"/>
            <a:r>
              <a:rPr lang="en-US" sz="2500" dirty="0"/>
              <a:t>James 1:14 visit and pray for the sick.</a:t>
            </a:r>
            <a:endParaRPr lang="en-US" sz="2900" dirty="0"/>
          </a:p>
          <a:p>
            <a:r>
              <a:rPr lang="en-US" dirty="0" smtClean="0"/>
              <a:t>The elders are the spiritual watchmen over the local congregation they are a part of.</a:t>
            </a:r>
            <a:endParaRPr lang="en-US" dirty="0"/>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dirty="0" smtClean="0"/>
              <a:t>1e.ii-iii</a:t>
            </a:r>
            <a:endParaRPr lang="en-US" dirty="0"/>
          </a:p>
        </p:txBody>
      </p:sp>
    </p:spTree>
    <p:extLst>
      <p:ext uri="{BB962C8B-B14F-4D97-AF65-F5344CB8AC3E}">
        <p14:creationId xmlns:p14="http://schemas.microsoft.com/office/powerpoint/2010/main" val="256626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a:bodyPr>
          <a:lstStyle/>
          <a:p>
            <a:r>
              <a:rPr lang="en-US" dirty="0" smtClean="0"/>
              <a:t>A bishop must be</a:t>
            </a:r>
          </a:p>
          <a:p>
            <a:pPr lvl="1"/>
            <a:r>
              <a:rPr lang="en-US" dirty="0" smtClean="0"/>
              <a:t>Must – </a:t>
            </a:r>
            <a:r>
              <a:rPr lang="en-US" dirty="0" err="1" smtClean="0"/>
              <a:t>dei</a:t>
            </a:r>
            <a:r>
              <a:rPr lang="en-US" dirty="0" smtClean="0"/>
              <a:t> (die) “</a:t>
            </a:r>
            <a:r>
              <a:rPr lang="en-US" i="1" dirty="0" smtClean="0"/>
              <a:t>it is necessary, there is need of, behooves, is right and proper.</a:t>
            </a:r>
            <a:r>
              <a:rPr lang="en-US" dirty="0" smtClean="0"/>
              <a:t>”</a:t>
            </a:r>
          </a:p>
          <a:p>
            <a:pPr lvl="1"/>
            <a:r>
              <a:rPr lang="en-US" dirty="0" smtClean="0"/>
              <a:t>Be – </a:t>
            </a:r>
            <a:r>
              <a:rPr lang="en-US" dirty="0" err="1" smtClean="0"/>
              <a:t>Einai</a:t>
            </a:r>
            <a:r>
              <a:rPr lang="en-US" dirty="0" smtClean="0"/>
              <a:t> (</a:t>
            </a:r>
            <a:r>
              <a:rPr lang="en-US" dirty="0" err="1" smtClean="0"/>
              <a:t>I’nahee</a:t>
            </a:r>
            <a:r>
              <a:rPr lang="en-US" dirty="0" smtClean="0"/>
              <a:t>) “</a:t>
            </a:r>
            <a:r>
              <a:rPr lang="en-US" i="1" dirty="0" smtClean="0"/>
              <a:t>to be, to exist, to happen, to be present</a:t>
            </a:r>
            <a:r>
              <a:rPr lang="en-US" dirty="0" smtClean="0"/>
              <a:t>”</a:t>
            </a:r>
          </a:p>
          <a:p>
            <a:pPr lvl="1"/>
            <a:r>
              <a:rPr lang="en-US" dirty="0" smtClean="0"/>
              <a:t>The indication of these words mean…</a:t>
            </a:r>
          </a:p>
          <a:p>
            <a:pPr lvl="2"/>
            <a:r>
              <a:rPr lang="en-US" dirty="0" smtClean="0"/>
              <a:t>They are not suggestions</a:t>
            </a:r>
          </a:p>
          <a:p>
            <a:pPr lvl="2"/>
            <a:r>
              <a:rPr lang="en-US" dirty="0" smtClean="0"/>
              <a:t>They are present tense indicating they must exist now and continue to exist in the future.</a:t>
            </a:r>
          </a:p>
          <a:p>
            <a:pPr lvl="1"/>
            <a:r>
              <a:rPr lang="en-US" dirty="0" smtClean="0"/>
              <a:t>While these are qualities a man desiring to be a bishop must possess, note that we should all be striving to meet (where possible) these.</a:t>
            </a:r>
          </a:p>
          <a:p>
            <a:pPr lvl="1"/>
            <a:r>
              <a:rPr lang="en-US" dirty="0" smtClean="0"/>
              <a:t>These qualities are not necessarily all going to be cut and dry.</a:t>
            </a:r>
          </a:p>
          <a:p>
            <a:pPr lvl="2"/>
            <a:r>
              <a:rPr lang="en-US" dirty="0" smtClean="0"/>
              <a:t>Husband of one wife – He either is or isn’t.</a:t>
            </a:r>
          </a:p>
          <a:p>
            <a:pPr lvl="2"/>
            <a:r>
              <a:rPr lang="en-US" dirty="0" smtClean="0"/>
              <a:t>Sober-minded – Must use judgment.</a:t>
            </a:r>
          </a:p>
          <a:p>
            <a:pPr lvl="2"/>
            <a:endParaRPr lang="en-US" dirty="0"/>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2a</a:t>
            </a:r>
            <a:endParaRPr lang="en-US" dirty="0"/>
          </a:p>
        </p:txBody>
      </p:sp>
    </p:spTree>
    <p:extLst>
      <p:ext uri="{BB962C8B-B14F-4D97-AF65-F5344CB8AC3E}">
        <p14:creationId xmlns:p14="http://schemas.microsoft.com/office/powerpoint/2010/main" val="841167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92500" lnSpcReduction="20000"/>
          </a:bodyPr>
          <a:lstStyle/>
          <a:p>
            <a:r>
              <a:rPr lang="en-US" dirty="0" smtClean="0"/>
              <a:t>Blameless (Above Reproach) – </a:t>
            </a:r>
            <a:r>
              <a:rPr lang="en-US" dirty="0" err="1" smtClean="0"/>
              <a:t>Anepileptos</a:t>
            </a:r>
            <a:r>
              <a:rPr lang="en-US" dirty="0" smtClean="0"/>
              <a:t> (an-ep-eel’-ape-</a:t>
            </a:r>
            <a:r>
              <a:rPr lang="en-US" dirty="0" err="1" smtClean="0"/>
              <a:t>tos</a:t>
            </a:r>
            <a:r>
              <a:rPr lang="en-US" dirty="0" smtClean="0"/>
              <a:t>) </a:t>
            </a:r>
          </a:p>
          <a:p>
            <a:pPr lvl="1"/>
            <a:r>
              <a:rPr lang="en-US" dirty="0"/>
              <a:t>“</a:t>
            </a:r>
            <a:r>
              <a:rPr lang="en-US" i="1" dirty="0"/>
              <a:t>that cannot be reprehended, not open to censure, irreproachable, free from blame or fault</a:t>
            </a:r>
            <a:r>
              <a:rPr lang="en-US" i="1" dirty="0" smtClean="0"/>
              <a:t>.</a:t>
            </a:r>
            <a:r>
              <a:rPr lang="en-US" dirty="0" smtClean="0"/>
              <a:t>”</a:t>
            </a:r>
          </a:p>
          <a:p>
            <a:pPr lvl="1"/>
            <a:r>
              <a:rPr lang="en-US" dirty="0" smtClean="0"/>
              <a:t>“</a:t>
            </a:r>
            <a:r>
              <a:rPr lang="en-US" i="1" dirty="0" smtClean="0"/>
              <a:t>The </a:t>
            </a:r>
            <a:r>
              <a:rPr lang="en-US" i="1" dirty="0" err="1"/>
              <a:t>anepileptos</a:t>
            </a:r>
            <a:r>
              <a:rPr lang="en-US" i="1" dirty="0"/>
              <a:t> individual is one who has nothing in their words, actions or deeds upon which an adversary could seize to make a charge. This person demonstrates conduct which is irreproachable, above criticism, without fault. He has a higher morality on which no blame can be found to base an accusation</a:t>
            </a:r>
            <a:r>
              <a:rPr lang="en-US" i="1" dirty="0" smtClean="0"/>
              <a:t>.</a:t>
            </a:r>
            <a:r>
              <a:rPr lang="en-US" dirty="0" smtClean="0"/>
              <a:t>”</a:t>
            </a:r>
          </a:p>
          <a:p>
            <a:pPr lvl="1"/>
            <a:r>
              <a:rPr lang="en-US" dirty="0" smtClean="0"/>
              <a:t>Titus 1:6 – Blameless – </a:t>
            </a:r>
            <a:r>
              <a:rPr lang="en-US" dirty="0" err="1" smtClean="0"/>
              <a:t>Anegkletos</a:t>
            </a:r>
            <a:r>
              <a:rPr lang="en-US" dirty="0" smtClean="0"/>
              <a:t> (an-</a:t>
            </a:r>
            <a:r>
              <a:rPr lang="en-US" dirty="0" err="1" smtClean="0"/>
              <a:t>eng</a:t>
            </a:r>
            <a:r>
              <a:rPr lang="en-US" dirty="0" smtClean="0"/>
              <a:t>’-</a:t>
            </a:r>
            <a:r>
              <a:rPr lang="en-US" dirty="0" err="1" smtClean="0"/>
              <a:t>klay</a:t>
            </a:r>
            <a:r>
              <a:rPr lang="en-US" dirty="0" smtClean="0"/>
              <a:t>-</a:t>
            </a:r>
            <a:r>
              <a:rPr lang="en-US" dirty="0" err="1" smtClean="0"/>
              <a:t>tos</a:t>
            </a:r>
            <a:r>
              <a:rPr lang="en-US" dirty="0" smtClean="0"/>
              <a:t>) “</a:t>
            </a:r>
            <a:r>
              <a:rPr lang="en-US" i="1" dirty="0" smtClean="0"/>
              <a:t>that cannot be called into account, </a:t>
            </a:r>
            <a:r>
              <a:rPr lang="en-US" i="1" dirty="0" err="1" smtClean="0"/>
              <a:t>unreproveable</a:t>
            </a:r>
            <a:r>
              <a:rPr lang="en-US" i="1" dirty="0" smtClean="0"/>
              <a:t>, </a:t>
            </a:r>
            <a:r>
              <a:rPr lang="en-US" i="1" dirty="0" err="1" smtClean="0"/>
              <a:t>unaccused</a:t>
            </a:r>
            <a:r>
              <a:rPr lang="en-US" i="1" dirty="0" smtClean="0"/>
              <a:t>, blameless.</a:t>
            </a:r>
            <a:r>
              <a:rPr lang="en-US" dirty="0" smtClean="0"/>
              <a:t>”</a:t>
            </a:r>
          </a:p>
          <a:p>
            <a:pPr lvl="2"/>
            <a:r>
              <a:rPr lang="en-US" dirty="0" smtClean="0"/>
              <a:t>Vines “</a:t>
            </a:r>
            <a:r>
              <a:rPr lang="en-US" i="1" dirty="0"/>
              <a:t>It implies not merely acquittal, but the absence of even a charge or accusation against a person</a:t>
            </a:r>
            <a:r>
              <a:rPr lang="en-US" i="1" dirty="0" smtClean="0"/>
              <a:t>.</a:t>
            </a:r>
            <a:r>
              <a:rPr lang="en-US" dirty="0" smtClean="0"/>
              <a:t>”</a:t>
            </a:r>
          </a:p>
          <a:p>
            <a:pPr lvl="2"/>
            <a:r>
              <a:rPr lang="en-US" dirty="0" smtClean="0"/>
              <a:t>1 Corinthians 1:8 “</a:t>
            </a:r>
            <a:r>
              <a:rPr lang="en-US" i="1" dirty="0"/>
              <a:t>who will also confirm you to the end, that you may be blameless in the day of our Lord Jesus Christ.</a:t>
            </a:r>
            <a:r>
              <a:rPr lang="en-US" dirty="0" smtClean="0"/>
              <a:t>”</a:t>
            </a:r>
          </a:p>
          <a:p>
            <a:pPr lvl="1"/>
            <a:endParaRPr lang="en-US" dirty="0"/>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a:t>2</a:t>
            </a:r>
            <a:r>
              <a:rPr lang="en-US" dirty="0" smtClean="0"/>
              <a:t>b</a:t>
            </a:r>
            <a:endParaRPr lang="en-US" dirty="0"/>
          </a:p>
        </p:txBody>
      </p:sp>
    </p:spTree>
    <p:extLst>
      <p:ext uri="{BB962C8B-B14F-4D97-AF65-F5344CB8AC3E}">
        <p14:creationId xmlns:p14="http://schemas.microsoft.com/office/powerpoint/2010/main" val="2493543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husband of one wife</a:t>
            </a:r>
          </a:p>
          <a:p>
            <a:pPr lvl="1"/>
            <a:r>
              <a:rPr lang="en-US" dirty="0" err="1" smtClean="0"/>
              <a:t>Mias</a:t>
            </a:r>
            <a:r>
              <a:rPr lang="en-US" dirty="0" smtClean="0"/>
              <a:t> </a:t>
            </a:r>
            <a:r>
              <a:rPr lang="en-US" dirty="0" err="1" smtClean="0"/>
              <a:t>gunaikos</a:t>
            </a:r>
            <a:r>
              <a:rPr lang="en-US" dirty="0" smtClean="0"/>
              <a:t> </a:t>
            </a:r>
            <a:r>
              <a:rPr lang="en-US" dirty="0" err="1" smtClean="0"/>
              <a:t>andra</a:t>
            </a:r>
            <a:r>
              <a:rPr lang="en-US" dirty="0" smtClean="0"/>
              <a:t> (</a:t>
            </a:r>
            <a:r>
              <a:rPr lang="en-US" dirty="0" err="1" smtClean="0"/>
              <a:t>mee’ah</a:t>
            </a:r>
            <a:r>
              <a:rPr lang="en-US" dirty="0" smtClean="0"/>
              <a:t> gun-</a:t>
            </a:r>
            <a:r>
              <a:rPr lang="en-US" dirty="0" err="1" smtClean="0"/>
              <a:t>ee</a:t>
            </a:r>
            <a:r>
              <a:rPr lang="en-US" dirty="0" smtClean="0"/>
              <a:t>’-ah-</a:t>
            </a:r>
            <a:r>
              <a:rPr lang="en-US" dirty="0" err="1" smtClean="0"/>
              <a:t>kos</a:t>
            </a:r>
            <a:r>
              <a:rPr lang="en-US" dirty="0" smtClean="0"/>
              <a:t> an-</a:t>
            </a:r>
            <a:r>
              <a:rPr lang="en-US" dirty="0" err="1" smtClean="0"/>
              <a:t>dra</a:t>
            </a:r>
            <a:r>
              <a:rPr lang="en-US" dirty="0" smtClean="0"/>
              <a:t>) – Same in Titus 1:6 – Literally “</a:t>
            </a:r>
            <a:r>
              <a:rPr lang="en-US" i="1" dirty="0" smtClean="0"/>
              <a:t>of one woman man.</a:t>
            </a:r>
            <a:r>
              <a:rPr lang="en-US" dirty="0" smtClean="0"/>
              <a:t>”</a:t>
            </a:r>
          </a:p>
          <a:p>
            <a:pPr lvl="1"/>
            <a:r>
              <a:rPr lang="en-US" dirty="0" smtClean="0"/>
              <a:t>Suggestions of what this means by commentators</a:t>
            </a:r>
          </a:p>
          <a:p>
            <a:pPr lvl="2"/>
            <a:r>
              <a:rPr lang="en-US" sz="2200" dirty="0"/>
              <a:t>He must not remarry if his first wife died</a:t>
            </a:r>
            <a:endParaRPr lang="en-US" sz="2600" dirty="0"/>
          </a:p>
          <a:p>
            <a:pPr lvl="2"/>
            <a:r>
              <a:rPr lang="en-US" sz="2200" dirty="0"/>
              <a:t>He must have only ever been married one time in his entire life</a:t>
            </a:r>
            <a:endParaRPr lang="en-US" sz="2600" dirty="0"/>
          </a:p>
          <a:p>
            <a:pPr lvl="2"/>
            <a:r>
              <a:rPr lang="en-US" sz="2200" dirty="0"/>
              <a:t>He must be married</a:t>
            </a:r>
            <a:endParaRPr lang="en-US" sz="2600" dirty="0"/>
          </a:p>
          <a:p>
            <a:pPr lvl="2"/>
            <a:r>
              <a:rPr lang="en-US" sz="2200" dirty="0"/>
              <a:t>He must not have more than one living wife (polygamy) </a:t>
            </a:r>
            <a:endParaRPr lang="en-US" sz="2600" dirty="0"/>
          </a:p>
          <a:p>
            <a:pPr lvl="2"/>
            <a:r>
              <a:rPr lang="en-US" sz="2200" dirty="0"/>
              <a:t>He must remain true and faithful to his wife.  </a:t>
            </a:r>
            <a:endParaRPr lang="en-US" sz="2600" dirty="0"/>
          </a:p>
          <a:p>
            <a:pPr lvl="2"/>
            <a:endParaRPr lang="en-US" dirty="0" smtClean="0"/>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2c.i-ii</a:t>
            </a:r>
            <a:endParaRPr lang="en-US" dirty="0"/>
          </a:p>
        </p:txBody>
      </p:sp>
      <p:sp>
        <p:nvSpPr>
          <p:cNvPr id="5" name="Content Placeholder 1"/>
          <p:cNvSpPr txBox="1">
            <a:spLocks/>
          </p:cNvSpPr>
          <p:nvPr/>
        </p:nvSpPr>
        <p:spPr bwMode="auto">
          <a:xfrm>
            <a:off x="457200" y="1524000"/>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r>
              <a:rPr lang="en-US" dirty="0" smtClean="0"/>
              <a:t>The husband of one wife</a:t>
            </a:r>
          </a:p>
          <a:p>
            <a:pPr lvl="1"/>
            <a:r>
              <a:rPr lang="en-US" dirty="0" err="1" smtClean="0"/>
              <a:t>Mias</a:t>
            </a:r>
            <a:r>
              <a:rPr lang="en-US" dirty="0" smtClean="0"/>
              <a:t> </a:t>
            </a:r>
            <a:r>
              <a:rPr lang="en-US" dirty="0" err="1" smtClean="0"/>
              <a:t>gunaikos</a:t>
            </a:r>
            <a:r>
              <a:rPr lang="en-US" dirty="0" smtClean="0"/>
              <a:t> </a:t>
            </a:r>
            <a:r>
              <a:rPr lang="en-US" dirty="0" err="1" smtClean="0"/>
              <a:t>andra</a:t>
            </a:r>
            <a:r>
              <a:rPr lang="en-US" dirty="0" smtClean="0"/>
              <a:t> (</a:t>
            </a:r>
            <a:r>
              <a:rPr lang="en-US" dirty="0" err="1" smtClean="0"/>
              <a:t>mee’ah</a:t>
            </a:r>
            <a:r>
              <a:rPr lang="en-US" dirty="0" smtClean="0"/>
              <a:t> gun-</a:t>
            </a:r>
            <a:r>
              <a:rPr lang="en-US" dirty="0" err="1" smtClean="0"/>
              <a:t>ee</a:t>
            </a:r>
            <a:r>
              <a:rPr lang="en-US" dirty="0" smtClean="0"/>
              <a:t>’-ah-</a:t>
            </a:r>
            <a:r>
              <a:rPr lang="en-US" dirty="0" err="1" smtClean="0"/>
              <a:t>kos</a:t>
            </a:r>
            <a:r>
              <a:rPr lang="en-US" dirty="0" smtClean="0"/>
              <a:t> an-</a:t>
            </a:r>
            <a:r>
              <a:rPr lang="en-US" dirty="0" err="1" smtClean="0"/>
              <a:t>dra</a:t>
            </a:r>
            <a:r>
              <a:rPr lang="en-US" dirty="0" smtClean="0"/>
              <a:t>) – Same in Titus 1:6 – Literally “</a:t>
            </a:r>
            <a:r>
              <a:rPr lang="en-US" i="1" dirty="0" smtClean="0"/>
              <a:t>of one woman man.</a:t>
            </a:r>
            <a:r>
              <a:rPr lang="en-US" dirty="0" smtClean="0"/>
              <a:t>”</a:t>
            </a:r>
          </a:p>
          <a:p>
            <a:pPr lvl="1"/>
            <a:r>
              <a:rPr lang="en-US" dirty="0" smtClean="0"/>
              <a:t>Suggestions of what this means by commentators</a:t>
            </a:r>
          </a:p>
          <a:p>
            <a:pPr lvl="2"/>
            <a:r>
              <a:rPr lang="en-US" sz="2200" strike="sngStrike" dirty="0" smtClean="0"/>
              <a:t>He must not remarry if his first wife died</a:t>
            </a:r>
            <a:endParaRPr lang="en-US" sz="2600" strike="sngStrike" dirty="0" smtClean="0"/>
          </a:p>
          <a:p>
            <a:pPr lvl="2"/>
            <a:r>
              <a:rPr lang="en-US" sz="2200" strike="sngStrike" dirty="0" smtClean="0"/>
              <a:t>He must have only ever been married one time in his entire life</a:t>
            </a:r>
            <a:endParaRPr lang="en-US" sz="2600" strike="sngStrike" dirty="0" smtClean="0"/>
          </a:p>
          <a:p>
            <a:pPr lvl="2"/>
            <a:r>
              <a:rPr lang="en-US" sz="2200" dirty="0" smtClean="0"/>
              <a:t>He must be married</a:t>
            </a:r>
            <a:endParaRPr lang="en-US" sz="2600" dirty="0" smtClean="0"/>
          </a:p>
          <a:p>
            <a:pPr lvl="2"/>
            <a:r>
              <a:rPr lang="en-US" sz="2200" dirty="0" smtClean="0"/>
              <a:t>He must not have more than one living wife (polygamy) </a:t>
            </a:r>
            <a:endParaRPr lang="en-US" sz="2600" dirty="0" smtClean="0"/>
          </a:p>
          <a:p>
            <a:pPr lvl="2"/>
            <a:r>
              <a:rPr lang="en-US" sz="2200" dirty="0" smtClean="0"/>
              <a:t>He must remain true and faithful to his wife.  </a:t>
            </a:r>
            <a:endParaRPr lang="en-US" sz="2600" dirty="0" smtClean="0"/>
          </a:p>
          <a:p>
            <a:pPr lvl="2"/>
            <a:endParaRPr lang="en-US" dirty="0" smtClean="0"/>
          </a:p>
        </p:txBody>
      </p:sp>
    </p:spTree>
    <p:extLst>
      <p:ext uri="{BB962C8B-B14F-4D97-AF65-F5344CB8AC3E}">
        <p14:creationId xmlns:p14="http://schemas.microsoft.com/office/powerpoint/2010/main" val="45474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xit" presetSubtype="0" fill="hold" grpId="0" nodeType="withEffect">
                                  <p:stCondLst>
                                    <p:cond delay="0"/>
                                  </p:stCondLst>
                                  <p:childTnLst>
                                    <p:set>
                                      <p:cBhvr>
                                        <p:cTn id="24" dur="1" fill="hold">
                                          <p:stCondLst>
                                            <p:cond delay="0"/>
                                          </p:stCondLst>
                                        </p:cTn>
                                        <p:tgtEl>
                                          <p:spTgt spid="2">
                                            <p:txEl>
                                              <p:pRg st="0" end="0"/>
                                            </p:txEl>
                                          </p:spTgt>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2">
                                            <p:txEl>
                                              <p:pRg st="1" end="1"/>
                                            </p:txEl>
                                          </p:spTgt>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2">
                                            <p:txEl>
                                              <p:pRg st="2" end="2"/>
                                            </p:txEl>
                                          </p:spTgt>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2">
                                            <p:txEl>
                                              <p:pRg st="3" end="3"/>
                                            </p:txEl>
                                          </p:spTgt>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2">
                                            <p:txEl>
                                              <p:pRg st="4" end="4"/>
                                            </p:txEl>
                                          </p:spTgt>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2">
                                            <p:txEl>
                                              <p:pRg st="5" end="5"/>
                                            </p:txEl>
                                          </p:spTgt>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92500"/>
          </a:bodyPr>
          <a:lstStyle/>
          <a:p>
            <a:r>
              <a:rPr lang="en-US" dirty="0" smtClean="0"/>
              <a:t>Only married one time?</a:t>
            </a:r>
          </a:p>
          <a:p>
            <a:pPr lvl="1"/>
            <a:r>
              <a:rPr lang="en-US" dirty="0" smtClean="0"/>
              <a:t>Should have been a different phrase used</a:t>
            </a:r>
          </a:p>
          <a:p>
            <a:pPr lvl="2"/>
            <a:r>
              <a:rPr lang="en-US" dirty="0"/>
              <a:t>“</a:t>
            </a:r>
            <a:r>
              <a:rPr lang="en-US" i="1" dirty="0"/>
              <a:t>That the Egyptian priests of </a:t>
            </a:r>
            <a:r>
              <a:rPr lang="en-US" i="1" dirty="0" err="1"/>
              <a:t>Diod</a:t>
            </a:r>
            <a:r>
              <a:rPr lang="en-US" i="1" dirty="0"/>
              <a:t>. S. 1, 80, 3 </a:t>
            </a:r>
            <a:r>
              <a:rPr lang="en-US" i="1" dirty="0" err="1"/>
              <a:t>gamousi</a:t>
            </a:r>
            <a:r>
              <a:rPr lang="en-US" i="1" dirty="0"/>
              <a:t> </a:t>
            </a:r>
            <a:r>
              <a:rPr lang="en-US" i="1" dirty="0" err="1"/>
              <a:t>mian</a:t>
            </a:r>
            <a:r>
              <a:rPr lang="en-US" i="1" dirty="0"/>
              <a:t> means that they marry only one woman, not, however, that they lead a strictly moral life. In order to designate this the Greeks never use the expression </a:t>
            </a:r>
            <a:r>
              <a:rPr lang="en-US" i="1" dirty="0" err="1"/>
              <a:t>mias</a:t>
            </a:r>
            <a:r>
              <a:rPr lang="en-US" i="1" dirty="0"/>
              <a:t> </a:t>
            </a:r>
            <a:r>
              <a:rPr lang="en-US" i="1" dirty="0" err="1"/>
              <a:t>gunaikos</a:t>
            </a:r>
            <a:r>
              <a:rPr lang="en-US" i="1" dirty="0"/>
              <a:t> </a:t>
            </a:r>
            <a:r>
              <a:rPr lang="en-US" i="1" dirty="0" err="1"/>
              <a:t>aner</a:t>
            </a:r>
            <a:r>
              <a:rPr lang="en-US" i="1" dirty="0"/>
              <a:t> or anything like it</a:t>
            </a:r>
            <a:r>
              <a:rPr lang="en-US" dirty="0" smtClean="0"/>
              <a:t>. (BDAG)”</a:t>
            </a:r>
          </a:p>
          <a:p>
            <a:pPr lvl="1"/>
            <a:r>
              <a:rPr lang="en-US" dirty="0" smtClean="0"/>
              <a:t>Unnecessarily restricts where God doesn’t</a:t>
            </a:r>
          </a:p>
          <a:p>
            <a:pPr lvl="2"/>
            <a:r>
              <a:rPr lang="en-US" dirty="0" smtClean="0"/>
              <a:t>Romans 7:3 “</a:t>
            </a:r>
            <a:r>
              <a:rPr lang="en-US" i="1" dirty="0"/>
              <a:t>So then if, while her husband lives, she marries another man, she will be called an adulteress; but if her husband dies, she is free from that law, so that she is no adulteress, though she has married another man</a:t>
            </a:r>
            <a:r>
              <a:rPr lang="en-US" i="1" dirty="0" smtClean="0"/>
              <a:t>.</a:t>
            </a:r>
            <a:r>
              <a:rPr lang="en-US" dirty="0" smtClean="0"/>
              <a:t>”</a:t>
            </a:r>
          </a:p>
          <a:p>
            <a:pPr lvl="2"/>
            <a:r>
              <a:rPr lang="en-US" dirty="0"/>
              <a:t>1 Corinthians 7:39 “</a:t>
            </a:r>
            <a:r>
              <a:rPr lang="en-US" i="1" dirty="0"/>
              <a:t>A wife is bound by law as long as her husband lives; but if her husband dies, she is at liberty to be married to whom she wishes, only in the Lord</a:t>
            </a:r>
            <a:r>
              <a:rPr lang="en-US" dirty="0"/>
              <a:t>.”</a:t>
            </a:r>
          </a:p>
          <a:p>
            <a:pPr lvl="2"/>
            <a:r>
              <a:rPr lang="en-US" dirty="0" smtClean="0"/>
              <a:t>1 </a:t>
            </a:r>
            <a:r>
              <a:rPr lang="en-US" dirty="0"/>
              <a:t>Timothy 5:14 “</a:t>
            </a:r>
            <a:r>
              <a:rPr lang="en-US" i="1" dirty="0"/>
              <a:t>Therefore I desire that the younger widows marry…</a:t>
            </a:r>
            <a:r>
              <a:rPr lang="en-US" dirty="0"/>
              <a:t>”</a:t>
            </a:r>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2c.iii.1.a/b</a:t>
            </a:r>
            <a:endParaRPr lang="en-US" dirty="0"/>
          </a:p>
        </p:txBody>
      </p:sp>
    </p:spTree>
    <p:extLst>
      <p:ext uri="{BB962C8B-B14F-4D97-AF65-F5344CB8AC3E}">
        <p14:creationId xmlns:p14="http://schemas.microsoft.com/office/powerpoint/2010/main" val="901347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dirty="0" smtClean="0"/>
              <a:t>Only married one time?</a:t>
            </a:r>
          </a:p>
          <a:p>
            <a:pPr lvl="1"/>
            <a:r>
              <a:rPr lang="en-US" dirty="0"/>
              <a:t>Matthew 19:9 “</a:t>
            </a:r>
            <a:r>
              <a:rPr lang="en-US" i="1" dirty="0"/>
              <a:t>And I say to you, whoever divorces his wife, except for sexual immorality</a:t>
            </a:r>
            <a:r>
              <a:rPr lang="en-US" i="1" dirty="0" smtClean="0"/>
              <a:t>, </a:t>
            </a:r>
            <a:r>
              <a:rPr lang="en-US" i="1" dirty="0"/>
              <a:t>and marries another, commits adultery; and whoever marries her who is divorced commits adultery</a:t>
            </a:r>
            <a:r>
              <a:rPr lang="en-US" i="1" dirty="0" smtClean="0"/>
              <a:t>.”</a:t>
            </a:r>
            <a:r>
              <a:rPr lang="en-US" dirty="0" smtClean="0"/>
              <a:t>” (cf. Romans 7:2-3)</a:t>
            </a:r>
          </a:p>
          <a:p>
            <a:pPr lvl="2"/>
            <a:r>
              <a:rPr lang="en-US" dirty="0" smtClean="0"/>
              <a:t>A man who divorces with the authority granted here is no longer married and no longer bound.  He is the husband of no one.</a:t>
            </a:r>
          </a:p>
          <a:p>
            <a:pPr lvl="2"/>
            <a:r>
              <a:rPr lang="en-US" dirty="0" smtClean="0"/>
              <a:t>He is scripturally given the authority in this case to remarry.</a:t>
            </a:r>
          </a:p>
          <a:p>
            <a:pPr lvl="1"/>
            <a:r>
              <a:rPr lang="en-US" dirty="0" smtClean="0"/>
              <a:t>Therefore a man whose wife dies or he divorces with the authority scripture grants, and subsequently remarries, he will still be “</a:t>
            </a:r>
            <a:r>
              <a:rPr lang="en-US" i="1" dirty="0" smtClean="0"/>
              <a:t>the husband of one wife.</a:t>
            </a:r>
            <a:r>
              <a:rPr lang="en-US" dirty="0" smtClean="0"/>
              <a:t>”</a:t>
            </a:r>
          </a:p>
          <a:p>
            <a:pPr lvl="2"/>
            <a:r>
              <a:rPr lang="en-US" dirty="0" smtClean="0"/>
              <a:t>Though a man who remarries having divorced his wife because of her fornication may technically be “the husband of one wife,” this does not necessarily mean he would continue to be qualified as we may look at the other qualities in scripture that discernment may say he is/was not one who rules his own house well.</a:t>
            </a:r>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2c.iii.1.c-e</a:t>
            </a:r>
            <a:endParaRPr lang="en-US" dirty="0"/>
          </a:p>
        </p:txBody>
      </p:sp>
    </p:spTree>
    <p:extLst>
      <p:ext uri="{BB962C8B-B14F-4D97-AF65-F5344CB8AC3E}">
        <p14:creationId xmlns:p14="http://schemas.microsoft.com/office/powerpoint/2010/main" val="1598075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92500" lnSpcReduction="10000"/>
          </a:bodyPr>
          <a:lstStyle/>
          <a:p>
            <a:r>
              <a:rPr lang="en-US" dirty="0" smtClean="0"/>
              <a:t>The husband of one wife</a:t>
            </a:r>
          </a:p>
          <a:p>
            <a:pPr lvl="1"/>
            <a:r>
              <a:rPr lang="en-US" dirty="0" smtClean="0"/>
              <a:t>Husband is the word “</a:t>
            </a:r>
            <a:r>
              <a:rPr lang="en-US" dirty="0" err="1" smtClean="0"/>
              <a:t>Aner</a:t>
            </a:r>
            <a:r>
              <a:rPr lang="en-US" dirty="0" smtClean="0"/>
              <a:t>” which is the word specific for a man.</a:t>
            </a:r>
          </a:p>
          <a:p>
            <a:pPr lvl="2"/>
            <a:r>
              <a:rPr lang="en-US" dirty="0" smtClean="0"/>
              <a:t>Women are excluded from being elders/pastors/bishops/overseers/shepherds/etc. from this and from 1 Timothy 2:11-12.</a:t>
            </a:r>
          </a:p>
          <a:p>
            <a:pPr lvl="1"/>
            <a:r>
              <a:rPr lang="en-US" dirty="0" smtClean="0"/>
              <a:t>The man must be married.</a:t>
            </a:r>
          </a:p>
          <a:p>
            <a:pPr lvl="2"/>
            <a:r>
              <a:rPr lang="en-US" dirty="0" smtClean="0"/>
              <a:t>Excludes polygamous or single men.</a:t>
            </a:r>
          </a:p>
          <a:p>
            <a:pPr lvl="1"/>
            <a:r>
              <a:rPr lang="en-US" dirty="0" smtClean="0"/>
              <a:t>He’s a one woman man</a:t>
            </a:r>
          </a:p>
          <a:p>
            <a:pPr lvl="2"/>
            <a:r>
              <a:rPr lang="en-US" dirty="0" smtClean="0"/>
              <a:t>He is not a “ladies man”</a:t>
            </a:r>
          </a:p>
          <a:p>
            <a:r>
              <a:rPr lang="en-US" dirty="0" smtClean="0"/>
              <a:t>What if his wife dies during his service?</a:t>
            </a:r>
          </a:p>
          <a:p>
            <a:pPr lvl="1"/>
            <a:r>
              <a:rPr lang="en-US" dirty="0" smtClean="0"/>
              <a:t>Consistency of Paul’s “</a:t>
            </a:r>
            <a:r>
              <a:rPr lang="en-US" i="1" dirty="0" smtClean="0"/>
              <a:t>must be </a:t>
            </a:r>
            <a:r>
              <a:rPr lang="en-US" dirty="0" smtClean="0"/>
              <a:t>(present tense)” statement for all these characteristics would </a:t>
            </a:r>
            <a:r>
              <a:rPr lang="en-US" dirty="0" err="1" smtClean="0"/>
              <a:t>unqualify</a:t>
            </a:r>
            <a:r>
              <a:rPr lang="en-US" dirty="0" smtClean="0"/>
              <a:t> the man.</a:t>
            </a:r>
          </a:p>
          <a:p>
            <a:pPr lvl="2"/>
            <a:r>
              <a:rPr lang="en-US" dirty="0" smtClean="0"/>
              <a:t>Could he no longer be sober and still serve?</a:t>
            </a:r>
          </a:p>
          <a:p>
            <a:pPr lvl="2"/>
            <a:r>
              <a:rPr lang="en-US" dirty="0" smtClean="0"/>
              <a:t>Could he become greedy for money and still serve?</a:t>
            </a:r>
          </a:p>
          <a:p>
            <a:pPr lvl="1"/>
            <a:endParaRPr lang="en-US" dirty="0" smtClean="0"/>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2c.iv</a:t>
            </a:r>
            <a:endParaRPr lang="en-US" dirty="0"/>
          </a:p>
        </p:txBody>
      </p:sp>
    </p:spTree>
    <p:extLst>
      <p:ext uri="{BB962C8B-B14F-4D97-AF65-F5344CB8AC3E}">
        <p14:creationId xmlns:p14="http://schemas.microsoft.com/office/powerpoint/2010/main" val="386327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92500"/>
          </a:bodyPr>
          <a:lstStyle/>
          <a:p>
            <a:r>
              <a:rPr lang="en-US" dirty="0" smtClean="0"/>
              <a:t>Temperate</a:t>
            </a:r>
          </a:p>
          <a:p>
            <a:pPr lvl="1"/>
            <a:r>
              <a:rPr lang="en-US" dirty="0" err="1" smtClean="0"/>
              <a:t>Nephaleos</a:t>
            </a:r>
            <a:r>
              <a:rPr lang="en-US" dirty="0" smtClean="0"/>
              <a:t> (nay-</a:t>
            </a:r>
            <a:r>
              <a:rPr lang="en-US" dirty="0" err="1" smtClean="0"/>
              <a:t>fal</a:t>
            </a:r>
            <a:r>
              <a:rPr lang="en-US" dirty="0" smtClean="0"/>
              <a:t>’-eh-</a:t>
            </a:r>
            <a:r>
              <a:rPr lang="en-US" dirty="0" err="1" smtClean="0"/>
              <a:t>os</a:t>
            </a:r>
            <a:r>
              <a:rPr lang="en-US" dirty="0" smtClean="0"/>
              <a:t>) “abstaining from wine, either entirely or at least from its immoderate use.”</a:t>
            </a:r>
          </a:p>
          <a:p>
            <a:pPr lvl="1"/>
            <a:r>
              <a:rPr lang="en-US" dirty="0" smtClean="0"/>
              <a:t>From ‘</a:t>
            </a:r>
            <a:r>
              <a:rPr lang="en-US" dirty="0" err="1" smtClean="0"/>
              <a:t>nepho</a:t>
            </a:r>
            <a:r>
              <a:rPr lang="en-US" dirty="0" smtClean="0"/>
              <a:t>’ meaning “</a:t>
            </a:r>
            <a:r>
              <a:rPr lang="en-US" i="1" dirty="0" smtClean="0"/>
              <a:t>to be sober, to be calm and collected in spirit</a:t>
            </a:r>
            <a:r>
              <a:rPr lang="en-US" dirty="0" smtClean="0"/>
              <a:t>”</a:t>
            </a:r>
          </a:p>
          <a:p>
            <a:pPr lvl="1"/>
            <a:r>
              <a:rPr lang="en-US" dirty="0" smtClean="0"/>
              <a:t>1 Thessalonians 5:6-8 “</a:t>
            </a:r>
            <a:r>
              <a:rPr lang="en-US" i="1" dirty="0"/>
              <a:t>Therefore let us not sleep, as others do, but let us watch and be </a:t>
            </a:r>
            <a:r>
              <a:rPr lang="en-US" i="1" u="sng" dirty="0"/>
              <a:t>sober</a:t>
            </a:r>
            <a:r>
              <a:rPr lang="en-US" i="1" dirty="0"/>
              <a:t>. For those who sleep, sleep at night, and those who get drunk are drunk at night. But let us who are of the day be </a:t>
            </a:r>
            <a:r>
              <a:rPr lang="en-US" i="1" u="sng" dirty="0"/>
              <a:t>sober</a:t>
            </a:r>
            <a:r>
              <a:rPr lang="en-US" i="1" dirty="0"/>
              <a:t>, putting on the breastplate of faith and love, and as a helmet the hope of </a:t>
            </a:r>
            <a:r>
              <a:rPr lang="en-US" i="1" dirty="0" smtClean="0"/>
              <a:t>salvation.</a:t>
            </a:r>
            <a:r>
              <a:rPr lang="en-US" dirty="0" smtClean="0"/>
              <a:t>”</a:t>
            </a:r>
          </a:p>
          <a:p>
            <a:pPr lvl="2"/>
            <a:r>
              <a:rPr lang="en-US" dirty="0" smtClean="0"/>
              <a:t>Indicative one who abstains from things that cause ones clarify of mind to be affected.</a:t>
            </a:r>
          </a:p>
          <a:p>
            <a:pPr lvl="1"/>
            <a:r>
              <a:rPr lang="en-US" dirty="0" smtClean="0"/>
              <a:t>1 Peter 1:13 “</a:t>
            </a:r>
            <a:r>
              <a:rPr lang="en-US" i="1" dirty="0"/>
              <a:t>Therefore gird up the loins of your mind, be sober.</a:t>
            </a:r>
            <a:r>
              <a:rPr lang="en-US" dirty="0" smtClean="0"/>
              <a:t>”</a:t>
            </a:r>
            <a:endParaRPr lang="en-US" dirty="0"/>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2d</a:t>
            </a:r>
            <a:endParaRPr lang="en-US" dirty="0"/>
          </a:p>
        </p:txBody>
      </p:sp>
    </p:spTree>
    <p:extLst>
      <p:ext uri="{BB962C8B-B14F-4D97-AF65-F5344CB8AC3E}">
        <p14:creationId xmlns:p14="http://schemas.microsoft.com/office/powerpoint/2010/main" val="85273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257800"/>
          </a:xfrm>
        </p:spPr>
        <p:txBody>
          <a:bodyPr>
            <a:normAutofit lnSpcReduction="10000"/>
          </a:bodyPr>
          <a:lstStyle/>
          <a:p>
            <a:r>
              <a:rPr lang="en-US" dirty="0" smtClean="0"/>
              <a:t>Sober-minded – </a:t>
            </a:r>
            <a:r>
              <a:rPr lang="en-US" dirty="0" err="1" smtClean="0"/>
              <a:t>Sophron</a:t>
            </a:r>
            <a:r>
              <a:rPr lang="en-US" dirty="0" smtClean="0"/>
              <a:t> (so’-</a:t>
            </a:r>
            <a:r>
              <a:rPr lang="en-US" dirty="0" err="1" smtClean="0"/>
              <a:t>frone</a:t>
            </a:r>
            <a:r>
              <a:rPr lang="en-US" dirty="0" smtClean="0"/>
              <a:t>)</a:t>
            </a:r>
          </a:p>
          <a:p>
            <a:pPr lvl="1"/>
            <a:r>
              <a:rPr lang="en-US" dirty="0" smtClean="0"/>
              <a:t>‘</a:t>
            </a:r>
            <a:r>
              <a:rPr lang="en-US" dirty="0" err="1" smtClean="0"/>
              <a:t>sozo</a:t>
            </a:r>
            <a:r>
              <a:rPr lang="en-US" dirty="0" smtClean="0"/>
              <a:t> (</a:t>
            </a:r>
            <a:r>
              <a:rPr lang="en-US" dirty="0" err="1" smtClean="0"/>
              <a:t>sode</a:t>
            </a:r>
            <a:r>
              <a:rPr lang="en-US" dirty="0" smtClean="0"/>
              <a:t>’-</a:t>
            </a:r>
            <a:r>
              <a:rPr lang="en-US" dirty="0" err="1" smtClean="0"/>
              <a:t>zo</a:t>
            </a:r>
            <a:r>
              <a:rPr lang="en-US" dirty="0" smtClean="0"/>
              <a:t>) “</a:t>
            </a:r>
            <a:r>
              <a:rPr lang="en-US" i="1" dirty="0"/>
              <a:t>to save, keep safe and sound, to rescue from danger or destruction</a:t>
            </a:r>
            <a:r>
              <a:rPr lang="en-US" dirty="0" smtClean="0"/>
              <a:t>”</a:t>
            </a:r>
          </a:p>
          <a:p>
            <a:pPr lvl="1"/>
            <a:r>
              <a:rPr lang="en-US" dirty="0" smtClean="0"/>
              <a:t>“</a:t>
            </a:r>
            <a:r>
              <a:rPr lang="en-US" dirty="0" err="1" smtClean="0"/>
              <a:t>phren</a:t>
            </a:r>
            <a:r>
              <a:rPr lang="en-US" dirty="0" smtClean="0"/>
              <a:t> </a:t>
            </a:r>
            <a:r>
              <a:rPr lang="en-US" dirty="0"/>
              <a:t>(</a:t>
            </a:r>
            <a:r>
              <a:rPr lang="en-US" dirty="0" err="1"/>
              <a:t>frane</a:t>
            </a:r>
            <a:r>
              <a:rPr lang="en-US" dirty="0"/>
              <a:t>)”meaning “</a:t>
            </a:r>
            <a:r>
              <a:rPr lang="en-US" i="1" dirty="0"/>
              <a:t>the mind the faculty of perceiving and judging.</a:t>
            </a:r>
            <a:r>
              <a:rPr lang="en-US" dirty="0"/>
              <a:t>” </a:t>
            </a:r>
            <a:endParaRPr lang="en-US" dirty="0" smtClean="0"/>
          </a:p>
          <a:p>
            <a:pPr lvl="1"/>
            <a:r>
              <a:rPr lang="en-US" dirty="0" smtClean="0"/>
              <a:t>Thus </a:t>
            </a:r>
            <a:r>
              <a:rPr lang="en-US" dirty="0" err="1"/>
              <a:t>sophron</a:t>
            </a:r>
            <a:r>
              <a:rPr lang="en-US" dirty="0"/>
              <a:t> means to be of “</a:t>
            </a:r>
            <a:r>
              <a:rPr lang="en-US" i="1" dirty="0"/>
              <a:t>sound mind or self controlled.</a:t>
            </a:r>
            <a:r>
              <a:rPr lang="en-US" dirty="0"/>
              <a:t>” </a:t>
            </a:r>
            <a:endParaRPr lang="en-US" dirty="0" smtClean="0"/>
          </a:p>
          <a:p>
            <a:pPr lvl="1"/>
            <a:r>
              <a:rPr lang="en-US" dirty="0"/>
              <a:t>“</a:t>
            </a:r>
            <a:r>
              <a:rPr lang="en-US" i="1" dirty="0"/>
              <a:t>He is sensible person and in control of his mind, including what he thinks about and what he does. He is balanced in his opinions and actions. This man follows sound reason, and is not under the control of passion, his desires and passions being well regulated. This man has a sound or healthy mind and thus possesses the ability to curb desires and impulses so as to produce a measured and orderly life.</a:t>
            </a:r>
            <a:r>
              <a:rPr lang="en-US" dirty="0"/>
              <a:t>”</a:t>
            </a:r>
          </a:p>
          <a:p>
            <a:pPr lvl="1"/>
            <a:endParaRPr lang="en-US" dirty="0"/>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2e</a:t>
            </a:r>
            <a:endParaRPr lang="en-US" dirty="0"/>
          </a:p>
        </p:txBody>
      </p:sp>
    </p:spTree>
    <p:extLst>
      <p:ext uri="{BB962C8B-B14F-4D97-AF65-F5344CB8AC3E}">
        <p14:creationId xmlns:p14="http://schemas.microsoft.com/office/powerpoint/2010/main" val="1664176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2</a:t>
            </a:r>
            <a:r>
              <a:rPr lang="en-US" baseline="30000" dirty="0" smtClean="0"/>
              <a:t>nd</a:t>
            </a:r>
            <a:r>
              <a:rPr lang="en-US" dirty="0" smtClean="0"/>
              <a:t> “faithful saying”</a:t>
            </a:r>
          </a:p>
          <a:p>
            <a:pPr lvl="1"/>
            <a:r>
              <a:rPr lang="en-US" dirty="0" smtClean="0"/>
              <a:t>This seems to be a logical progression having discussed the roles of men and women in the family of God now turning to discussing the eldership.</a:t>
            </a:r>
          </a:p>
          <a:p>
            <a:pPr lvl="1"/>
            <a:r>
              <a:rPr lang="en-US" dirty="0" smtClean="0"/>
              <a:t>Both the letters to Timothy and Titus contain qualifications for elders.</a:t>
            </a:r>
          </a:p>
          <a:p>
            <a:pPr lvl="2"/>
            <a:r>
              <a:rPr lang="en-US" dirty="0" smtClean="0"/>
              <a:t>Titus </a:t>
            </a:r>
            <a:r>
              <a:rPr lang="en-US" dirty="0"/>
              <a:t>1:5 “</a:t>
            </a:r>
            <a:r>
              <a:rPr lang="en-US" i="1" dirty="0"/>
              <a:t>For this reason I left you in Crete, that you should set in order the things that are lacking, and appoint elders in every city as I commanded you</a:t>
            </a:r>
            <a:r>
              <a:rPr lang="en-US" dirty="0" smtClean="0"/>
              <a:t>”</a:t>
            </a:r>
          </a:p>
          <a:p>
            <a:pPr lvl="2"/>
            <a:r>
              <a:rPr lang="en-US" dirty="0"/>
              <a:t>Acts 6:3 “</a:t>
            </a:r>
            <a:r>
              <a:rPr lang="en-US" i="1" dirty="0"/>
              <a:t>Therefore, brethren, seek out from among you seven men of good reputation, full of the Holy Spirit and wisdom, whom we may appoint over this business</a:t>
            </a:r>
            <a:r>
              <a:rPr lang="en-US" dirty="0"/>
              <a:t>”</a:t>
            </a:r>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dirty="0" smtClean="0"/>
              <a:t>1a</a:t>
            </a:r>
            <a:endParaRPr lang="en-US" dirty="0"/>
          </a:p>
        </p:txBody>
      </p:sp>
    </p:spTree>
    <p:extLst>
      <p:ext uri="{BB962C8B-B14F-4D97-AF65-F5344CB8AC3E}">
        <p14:creationId xmlns:p14="http://schemas.microsoft.com/office/powerpoint/2010/main" val="2402074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lnSpcReduction="10000"/>
          </a:bodyPr>
          <a:lstStyle/>
          <a:p>
            <a:r>
              <a:rPr lang="en-US" dirty="0" smtClean="0"/>
              <a:t>Good behavior</a:t>
            </a:r>
          </a:p>
          <a:p>
            <a:pPr lvl="1"/>
            <a:r>
              <a:rPr lang="en-US" dirty="0" err="1" smtClean="0"/>
              <a:t>Kosmios</a:t>
            </a:r>
            <a:r>
              <a:rPr lang="en-US" dirty="0" smtClean="0"/>
              <a:t> (</a:t>
            </a:r>
            <a:r>
              <a:rPr lang="en-US" dirty="0" err="1" smtClean="0"/>
              <a:t>kos</a:t>
            </a:r>
            <a:r>
              <a:rPr lang="en-US" dirty="0" smtClean="0"/>
              <a:t>’-</a:t>
            </a:r>
            <a:r>
              <a:rPr lang="en-US" dirty="0" err="1" smtClean="0"/>
              <a:t>mee</a:t>
            </a:r>
            <a:r>
              <a:rPr lang="en-US" dirty="0" smtClean="0"/>
              <a:t>-</a:t>
            </a:r>
            <a:r>
              <a:rPr lang="en-US" dirty="0" err="1" smtClean="0"/>
              <a:t>os</a:t>
            </a:r>
            <a:r>
              <a:rPr lang="en-US" dirty="0" smtClean="0"/>
              <a:t>) “</a:t>
            </a:r>
            <a:r>
              <a:rPr lang="en-US" i="1" dirty="0" smtClean="0"/>
              <a:t>well arranged, seemly, modest.</a:t>
            </a:r>
            <a:r>
              <a:rPr lang="en-US" dirty="0" smtClean="0"/>
              <a:t>”</a:t>
            </a:r>
          </a:p>
          <a:p>
            <a:pPr lvl="2"/>
            <a:r>
              <a:rPr lang="en-US" dirty="0" smtClean="0"/>
              <a:t>Same word as used in 1 Timothy 2:9 relating to a woman’s “modest” apparel.</a:t>
            </a:r>
          </a:p>
          <a:p>
            <a:pPr lvl="1"/>
            <a:r>
              <a:rPr lang="en-US" dirty="0" smtClean="0"/>
              <a:t>Matthew 12:43-44 “</a:t>
            </a:r>
            <a:r>
              <a:rPr lang="en-US" i="1" dirty="0"/>
              <a:t>When an unclean spirit goes out of a man, he goes through dry places, seeking rest, and finds none. Then he says, ‘I will return to my house from which I came.’ And when he comes, he finds it empty, swept, and put in order</a:t>
            </a:r>
            <a:r>
              <a:rPr lang="en-US" i="1" dirty="0" smtClean="0"/>
              <a:t>.</a:t>
            </a:r>
            <a:r>
              <a:rPr lang="en-US" dirty="0" smtClean="0"/>
              <a:t>”</a:t>
            </a:r>
          </a:p>
          <a:p>
            <a:pPr lvl="1"/>
            <a:r>
              <a:rPr lang="en-US" dirty="0" smtClean="0"/>
              <a:t>“It includes being courteous, polite, modest and well-mannered.”</a:t>
            </a:r>
          </a:p>
          <a:p>
            <a:pPr lvl="1"/>
            <a:r>
              <a:rPr lang="en-US" dirty="0" smtClean="0"/>
              <a:t>“</a:t>
            </a:r>
            <a:r>
              <a:rPr lang="en-US" i="1" dirty="0"/>
              <a:t>… is a favorite word of Plato, which he (and others) frequently applied to the citizen who is quiet in the land, to the one who duly fulfills the duties incumbent on his place and order.</a:t>
            </a:r>
            <a:r>
              <a:rPr lang="en-US" dirty="0" smtClean="0"/>
              <a:t>”</a:t>
            </a:r>
            <a:endParaRPr lang="en-US" dirty="0"/>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2f</a:t>
            </a:r>
            <a:endParaRPr lang="en-US" dirty="0"/>
          </a:p>
        </p:txBody>
      </p:sp>
    </p:spTree>
    <p:extLst>
      <p:ext uri="{BB962C8B-B14F-4D97-AF65-F5344CB8AC3E}">
        <p14:creationId xmlns:p14="http://schemas.microsoft.com/office/powerpoint/2010/main" val="121997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Hospitable</a:t>
            </a:r>
          </a:p>
          <a:p>
            <a:pPr lvl="1"/>
            <a:r>
              <a:rPr lang="en-US" dirty="0" err="1" smtClean="0"/>
              <a:t>Philoxenos</a:t>
            </a:r>
            <a:r>
              <a:rPr lang="en-US" dirty="0" smtClean="0"/>
              <a:t> (fil-ox’-</a:t>
            </a:r>
            <a:r>
              <a:rPr lang="en-US" dirty="0" err="1" smtClean="0"/>
              <a:t>en</a:t>
            </a:r>
            <a:r>
              <a:rPr lang="en-US" dirty="0" smtClean="0"/>
              <a:t>-</a:t>
            </a:r>
            <a:r>
              <a:rPr lang="en-US" dirty="0" err="1" smtClean="0"/>
              <a:t>os</a:t>
            </a:r>
            <a:r>
              <a:rPr lang="en-US" dirty="0" smtClean="0"/>
              <a:t>)</a:t>
            </a:r>
          </a:p>
          <a:p>
            <a:pPr lvl="2"/>
            <a:r>
              <a:rPr lang="en-US" dirty="0" err="1" smtClean="0"/>
              <a:t>Philos</a:t>
            </a:r>
            <a:r>
              <a:rPr lang="en-US" dirty="0" smtClean="0"/>
              <a:t> “to be friendly to one”</a:t>
            </a:r>
          </a:p>
          <a:p>
            <a:pPr lvl="2"/>
            <a:r>
              <a:rPr lang="en-US" dirty="0" err="1" smtClean="0"/>
              <a:t>Xenos</a:t>
            </a:r>
            <a:r>
              <a:rPr lang="en-US" dirty="0" smtClean="0"/>
              <a:t> “a foreigner, a stranger”</a:t>
            </a:r>
          </a:p>
          <a:p>
            <a:pPr lvl="2"/>
            <a:r>
              <a:rPr lang="en-US" dirty="0" smtClean="0"/>
              <a:t>“Friendly to strangers” or “generous to guests”</a:t>
            </a:r>
          </a:p>
          <a:p>
            <a:pPr lvl="1"/>
            <a:r>
              <a:rPr lang="en-US" dirty="0" smtClean="0"/>
              <a:t>Romans 12:13 “…given to hospitality” – All Christians</a:t>
            </a:r>
          </a:p>
          <a:p>
            <a:pPr lvl="1"/>
            <a:r>
              <a:rPr lang="en-US" dirty="0" smtClean="0"/>
              <a:t>Hebrews 13:2 “</a:t>
            </a:r>
            <a:r>
              <a:rPr lang="en-US" i="1" dirty="0" smtClean="0"/>
              <a:t>Do not forget to entertain strangers, for by so doing some have unwittingly entertained angels.</a:t>
            </a:r>
            <a:r>
              <a:rPr lang="en-US" dirty="0" smtClean="0"/>
              <a:t>”</a:t>
            </a:r>
          </a:p>
          <a:p>
            <a:pPr lvl="1"/>
            <a:r>
              <a:rPr lang="en-US" dirty="0" smtClean="0"/>
              <a:t>Elders need to…</a:t>
            </a:r>
          </a:p>
          <a:p>
            <a:pPr lvl="2"/>
            <a:r>
              <a:rPr lang="en-US" dirty="0" smtClean="0"/>
              <a:t>Be friendly to strangers.</a:t>
            </a:r>
          </a:p>
          <a:p>
            <a:pPr lvl="2"/>
            <a:r>
              <a:rPr lang="en-US" dirty="0"/>
              <a:t>B</a:t>
            </a:r>
            <a:r>
              <a:rPr lang="en-US" dirty="0" smtClean="0"/>
              <a:t>e examples of “</a:t>
            </a:r>
            <a:r>
              <a:rPr lang="en-US" i="1" dirty="0" smtClean="0"/>
              <a:t>loving your neighbor as yourself </a:t>
            </a:r>
            <a:r>
              <a:rPr lang="en-US" dirty="0" smtClean="0"/>
              <a:t>(cf. Matthew 22:37-39).”</a:t>
            </a:r>
          </a:p>
          <a:p>
            <a:pPr lvl="2"/>
            <a:r>
              <a:rPr lang="en-US" dirty="0" smtClean="0"/>
              <a:t>See men as souls who need salvation.</a:t>
            </a:r>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2g</a:t>
            </a:r>
            <a:endParaRPr lang="en-US" dirty="0"/>
          </a:p>
        </p:txBody>
      </p:sp>
    </p:spTree>
    <p:extLst>
      <p:ext uri="{BB962C8B-B14F-4D97-AF65-F5344CB8AC3E}">
        <p14:creationId xmlns:p14="http://schemas.microsoft.com/office/powerpoint/2010/main" val="204882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Able to teach</a:t>
            </a:r>
          </a:p>
          <a:p>
            <a:pPr lvl="1"/>
            <a:r>
              <a:rPr lang="en-US" dirty="0" err="1" smtClean="0"/>
              <a:t>Didaktikos</a:t>
            </a:r>
            <a:r>
              <a:rPr lang="en-US" dirty="0" smtClean="0"/>
              <a:t> (did-</a:t>
            </a:r>
            <a:r>
              <a:rPr lang="en-US" dirty="0" err="1" smtClean="0"/>
              <a:t>ak</a:t>
            </a:r>
            <a:r>
              <a:rPr lang="en-US" dirty="0" smtClean="0"/>
              <a:t>-</a:t>
            </a:r>
            <a:r>
              <a:rPr lang="en-US" dirty="0" err="1" smtClean="0"/>
              <a:t>tik-os</a:t>
            </a:r>
            <a:r>
              <a:rPr lang="en-US" dirty="0" smtClean="0"/>
              <a:t>’) “</a:t>
            </a:r>
            <a:r>
              <a:rPr lang="en-US" i="1" dirty="0" smtClean="0"/>
              <a:t>apt and skillful in teaching</a:t>
            </a:r>
            <a:r>
              <a:rPr lang="en-US" dirty="0" smtClean="0"/>
              <a:t>”</a:t>
            </a:r>
          </a:p>
          <a:p>
            <a:pPr lvl="2"/>
            <a:r>
              <a:rPr lang="en-US" dirty="0" smtClean="0"/>
              <a:t>Cf. 2 Timothy 2:24 “a servant of the Lord … must be … able to teach.”</a:t>
            </a:r>
          </a:p>
          <a:p>
            <a:pPr lvl="1"/>
            <a:r>
              <a:rPr lang="en-US" dirty="0" smtClean="0"/>
              <a:t>All Christians should be able to teach at least the message by which they were saved.</a:t>
            </a:r>
          </a:p>
          <a:p>
            <a:pPr lvl="1"/>
            <a:r>
              <a:rPr lang="en-US" dirty="0" smtClean="0"/>
              <a:t>An elder must be able to skillfully impart truth to influence the person being taught, shaping them in the will of God.</a:t>
            </a:r>
          </a:p>
          <a:p>
            <a:pPr lvl="2"/>
            <a:r>
              <a:rPr lang="en-US" dirty="0" smtClean="0"/>
              <a:t>Hebrews 5:14 “</a:t>
            </a:r>
            <a:r>
              <a:rPr lang="en-US" i="1" dirty="0" smtClean="0"/>
              <a:t>…those who are of full age, that is, those who by reason of use have their sense exercised to discern both good and evil.</a:t>
            </a:r>
            <a:r>
              <a:rPr lang="en-US" dirty="0" smtClean="0"/>
              <a:t>”</a:t>
            </a:r>
          </a:p>
          <a:p>
            <a:pPr lvl="1"/>
            <a:endParaRPr lang="en-US" dirty="0"/>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2h.i-iii</a:t>
            </a:r>
            <a:endParaRPr lang="en-US" dirty="0"/>
          </a:p>
        </p:txBody>
      </p:sp>
    </p:spTree>
    <p:extLst>
      <p:ext uri="{BB962C8B-B14F-4D97-AF65-F5344CB8AC3E}">
        <p14:creationId xmlns:p14="http://schemas.microsoft.com/office/powerpoint/2010/main" val="232581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410200"/>
          </a:xfrm>
        </p:spPr>
        <p:txBody>
          <a:bodyPr>
            <a:normAutofit fontScale="85000" lnSpcReduction="20000"/>
          </a:bodyPr>
          <a:lstStyle/>
          <a:p>
            <a:r>
              <a:rPr lang="en-US" dirty="0" smtClean="0"/>
              <a:t>Titus 1:9 “</a:t>
            </a:r>
            <a:r>
              <a:rPr lang="en-US" i="1" dirty="0" smtClean="0"/>
              <a:t>holding fast the faithful word as he has been taught, that he may be able, by sound doctrine, both to exhort and convict those who contradict.</a:t>
            </a:r>
            <a:r>
              <a:rPr lang="en-US" dirty="0" smtClean="0"/>
              <a:t>”</a:t>
            </a:r>
          </a:p>
          <a:p>
            <a:pPr lvl="1"/>
            <a:r>
              <a:rPr lang="en-US" dirty="0" smtClean="0"/>
              <a:t>Hold fast – </a:t>
            </a:r>
            <a:r>
              <a:rPr lang="en-US" dirty="0" err="1" smtClean="0"/>
              <a:t>Antechomai</a:t>
            </a:r>
            <a:r>
              <a:rPr lang="en-US" dirty="0" smtClean="0"/>
              <a:t> (an-</a:t>
            </a:r>
            <a:r>
              <a:rPr lang="en-US" dirty="0" err="1" smtClean="0"/>
              <a:t>tekh</a:t>
            </a:r>
            <a:r>
              <a:rPr lang="en-US" dirty="0" smtClean="0"/>
              <a:t>’-om’-</a:t>
            </a:r>
            <a:r>
              <a:rPr lang="en-US" dirty="0" err="1" smtClean="0"/>
              <a:t>ahee</a:t>
            </a:r>
            <a:r>
              <a:rPr lang="en-US" dirty="0" smtClean="0"/>
              <a:t>) “hold one’s self against” conveying the sense of holding firming or strongly adhering to.</a:t>
            </a:r>
          </a:p>
          <a:p>
            <a:pPr lvl="2"/>
            <a:r>
              <a:rPr lang="en-US" dirty="0" smtClean="0"/>
              <a:t>Proverbs 3:18 “</a:t>
            </a:r>
            <a:r>
              <a:rPr lang="en-US" i="1" dirty="0" smtClean="0"/>
              <a:t>She is a tree of life to those who </a:t>
            </a:r>
            <a:r>
              <a:rPr lang="en-US" i="1" u="sng" dirty="0" smtClean="0"/>
              <a:t>take hold</a:t>
            </a:r>
            <a:r>
              <a:rPr lang="en-US" i="1" dirty="0" smtClean="0"/>
              <a:t> of her, and happy are all who retain her.</a:t>
            </a:r>
            <a:r>
              <a:rPr lang="en-US" dirty="0" smtClean="0"/>
              <a:t>”</a:t>
            </a:r>
          </a:p>
          <a:p>
            <a:pPr lvl="2"/>
            <a:r>
              <a:rPr lang="en-US" dirty="0" smtClean="0"/>
              <a:t>An elder is not of those Paul speaks of in Ephesians 4:14 “</a:t>
            </a:r>
            <a:r>
              <a:rPr lang="en-US" i="1" dirty="0" smtClean="0"/>
              <a:t>tossed to and fro by every wind of doctrine.</a:t>
            </a:r>
            <a:r>
              <a:rPr lang="en-US" dirty="0" smtClean="0"/>
              <a:t>”</a:t>
            </a:r>
          </a:p>
          <a:p>
            <a:pPr lvl="1"/>
            <a:r>
              <a:rPr lang="en-US" dirty="0" smtClean="0"/>
              <a:t>The doctrine the elder holds to is that which promotes good spiritual health.</a:t>
            </a:r>
          </a:p>
          <a:p>
            <a:pPr lvl="1"/>
            <a:r>
              <a:rPr lang="en-US" dirty="0" smtClean="0"/>
              <a:t>He is able to see through false teachings and expose them.</a:t>
            </a:r>
          </a:p>
          <a:p>
            <a:pPr lvl="1"/>
            <a:r>
              <a:rPr lang="en-US" dirty="0" smtClean="0"/>
              <a:t>Acts </a:t>
            </a:r>
            <a:r>
              <a:rPr lang="en-US" dirty="0"/>
              <a:t>20:28-30 “</a:t>
            </a:r>
            <a:r>
              <a:rPr lang="en-US" i="1" dirty="0"/>
              <a:t>Therefore take heed to yourselves and to all the flock, among which the Holy Spirit has made you overseers, to shepherd the church of </a:t>
            </a:r>
            <a:r>
              <a:rPr lang="en-US" i="1" dirty="0" smtClean="0"/>
              <a:t>God</a:t>
            </a:r>
            <a:r>
              <a:rPr lang="en-US" i="1" baseline="30000" dirty="0"/>
              <a:t> </a:t>
            </a:r>
            <a:r>
              <a:rPr lang="en-US" i="1" dirty="0" smtClean="0"/>
              <a:t>which </a:t>
            </a:r>
            <a:r>
              <a:rPr lang="en-US" i="1" dirty="0"/>
              <a:t>He purchased with His own blood</a:t>
            </a:r>
            <a:r>
              <a:rPr lang="en-US" i="1" dirty="0" smtClean="0"/>
              <a:t>.</a:t>
            </a:r>
            <a:r>
              <a:rPr lang="en-US" i="1" baseline="30000" dirty="0"/>
              <a:t> </a:t>
            </a:r>
            <a:r>
              <a:rPr lang="en-US" i="1" dirty="0"/>
              <a:t>For I know this, that after my departure savage wolves will come in among you, not sparing the flock. </a:t>
            </a:r>
            <a:r>
              <a:rPr lang="en-US" i="1" dirty="0" smtClean="0"/>
              <a:t>Also </a:t>
            </a:r>
            <a:r>
              <a:rPr lang="en-US" i="1" dirty="0"/>
              <a:t>from among yourselves men will rise up, speaking perverse things, to draw away the disciples after themselves</a:t>
            </a:r>
            <a:r>
              <a:rPr lang="en-US" dirty="0"/>
              <a:t>.”</a:t>
            </a:r>
            <a:endParaRPr lang="en-US" dirty="0" smtClean="0"/>
          </a:p>
          <a:p>
            <a:pPr lvl="1"/>
            <a:endParaRPr lang="en-US" dirty="0"/>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2h.iv</a:t>
            </a:r>
            <a:endParaRPr lang="en-US" dirty="0"/>
          </a:p>
        </p:txBody>
      </p:sp>
    </p:spTree>
    <p:extLst>
      <p:ext uri="{BB962C8B-B14F-4D97-AF65-F5344CB8AC3E}">
        <p14:creationId xmlns:p14="http://schemas.microsoft.com/office/powerpoint/2010/main" val="63395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257800"/>
          </a:xfrm>
        </p:spPr>
        <p:txBody>
          <a:bodyPr>
            <a:normAutofit fontScale="92500" lnSpcReduction="20000"/>
          </a:bodyPr>
          <a:lstStyle/>
          <a:p>
            <a:r>
              <a:rPr lang="en-US" dirty="0" smtClean="0"/>
              <a:t>Not given to wine</a:t>
            </a:r>
          </a:p>
          <a:p>
            <a:pPr lvl="1"/>
            <a:r>
              <a:rPr lang="en-US" dirty="0" smtClean="0"/>
              <a:t>Me </a:t>
            </a:r>
            <a:r>
              <a:rPr lang="en-US" dirty="0" err="1" smtClean="0"/>
              <a:t>Paroinos</a:t>
            </a:r>
            <a:r>
              <a:rPr lang="en-US" dirty="0" smtClean="0"/>
              <a:t> (may par’-</a:t>
            </a:r>
            <a:r>
              <a:rPr lang="en-US" dirty="0" err="1" smtClean="0"/>
              <a:t>oy</a:t>
            </a:r>
            <a:r>
              <a:rPr lang="en-US" dirty="0" smtClean="0"/>
              <a:t>-</a:t>
            </a:r>
            <a:r>
              <a:rPr lang="en-US" dirty="0" err="1" smtClean="0"/>
              <a:t>nos</a:t>
            </a:r>
            <a:r>
              <a:rPr lang="en-US" dirty="0" smtClean="0"/>
              <a:t>) “tarrying at wine,” “not beside, by, or at wine,” “</a:t>
            </a:r>
            <a:r>
              <a:rPr lang="en-US" i="1" dirty="0" smtClean="0"/>
              <a:t>one who stays near, continually alongside or in the presence of wine. </a:t>
            </a:r>
            <a:r>
              <a:rPr lang="en-US" i="1" dirty="0"/>
              <a:t>The picture is of a man who always has a bottle (wineskin) on the table indicating his addiction</a:t>
            </a:r>
            <a:r>
              <a:rPr lang="en-US" i="1" dirty="0" smtClean="0"/>
              <a:t>.”</a:t>
            </a:r>
          </a:p>
          <a:p>
            <a:r>
              <a:rPr lang="en-US" dirty="0" smtClean="0"/>
              <a:t>Most common words translated as “wine” in scripture</a:t>
            </a:r>
          </a:p>
          <a:p>
            <a:pPr lvl="1"/>
            <a:r>
              <a:rPr lang="en-US" dirty="0" err="1" smtClean="0"/>
              <a:t>Yayin</a:t>
            </a:r>
            <a:r>
              <a:rPr lang="en-US" dirty="0" smtClean="0"/>
              <a:t> – Hebrew</a:t>
            </a:r>
          </a:p>
          <a:p>
            <a:pPr lvl="1"/>
            <a:r>
              <a:rPr lang="en-US" dirty="0" err="1" smtClean="0"/>
              <a:t>Oinos</a:t>
            </a:r>
            <a:r>
              <a:rPr lang="en-US" dirty="0" smtClean="0"/>
              <a:t> – Greek</a:t>
            </a:r>
          </a:p>
          <a:p>
            <a:r>
              <a:rPr lang="en-US" dirty="0" smtClean="0"/>
              <a:t>Both are generic terms</a:t>
            </a:r>
          </a:p>
          <a:p>
            <a:pPr lvl="1"/>
            <a:r>
              <a:rPr lang="en-US" dirty="0" smtClean="0"/>
              <a:t>“</a:t>
            </a:r>
            <a:r>
              <a:rPr lang="en-US" i="1" dirty="0" err="1"/>
              <a:t>Yayin</a:t>
            </a:r>
            <a:r>
              <a:rPr lang="en-US" i="1" dirty="0"/>
              <a:t> is a generic term, and, when not restricted in its meaning by some word or circumstance, comprehends vinous beverage of every sort, however produced. It is, however, as we have seen, often restricted to the fruit of the vine in its natural and unintoxicating state</a:t>
            </a:r>
            <a:r>
              <a:rPr lang="en-US" dirty="0"/>
              <a:t>" (p. 68 - London edition (1863) of President E. Nott's Lectures, with an introduction by Tayler Lewis, LL.D., Professor of Greek in Union College, and several appendices by F. R. Lees).</a:t>
            </a:r>
            <a:r>
              <a:rPr lang="en-US" dirty="0" smtClean="0"/>
              <a:t>”</a:t>
            </a:r>
            <a:endParaRPr lang="en-US" dirty="0"/>
          </a:p>
        </p:txBody>
      </p:sp>
      <p:sp>
        <p:nvSpPr>
          <p:cNvPr id="3" name="Title 2"/>
          <p:cNvSpPr>
            <a:spLocks noGrp="1"/>
          </p:cNvSpPr>
          <p:nvPr>
            <p:ph type="title"/>
          </p:nvPr>
        </p:nvSpPr>
        <p:spPr/>
        <p:txBody>
          <a:bodyPr/>
          <a:lstStyle/>
          <a:p>
            <a:r>
              <a:rPr lang="en-US" dirty="0" smtClean="0"/>
              <a:t>Verse 3</a:t>
            </a:r>
            <a:endParaRPr lang="en-US" dirty="0"/>
          </a:p>
        </p:txBody>
      </p:sp>
      <p:sp>
        <p:nvSpPr>
          <p:cNvPr id="4" name="Footer Placeholder 3"/>
          <p:cNvSpPr>
            <a:spLocks noGrp="1"/>
          </p:cNvSpPr>
          <p:nvPr>
            <p:ph type="ftr" sz="quarter" idx="11"/>
          </p:nvPr>
        </p:nvSpPr>
        <p:spPr/>
        <p:txBody>
          <a:bodyPr/>
          <a:lstStyle/>
          <a:p>
            <a:pPr>
              <a:defRPr/>
            </a:pPr>
            <a:r>
              <a:rPr lang="en-US" dirty="0" smtClean="0"/>
              <a:t>3a.i-ii</a:t>
            </a:r>
            <a:endParaRPr lang="en-US" dirty="0"/>
          </a:p>
        </p:txBody>
      </p:sp>
    </p:spTree>
    <p:extLst>
      <p:ext uri="{BB962C8B-B14F-4D97-AF65-F5344CB8AC3E}">
        <p14:creationId xmlns:p14="http://schemas.microsoft.com/office/powerpoint/2010/main" val="721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dirty="0" smtClean="0"/>
              <a:t>Wine used in scripture, both positively and negatively</a:t>
            </a:r>
          </a:p>
          <a:p>
            <a:pPr lvl="1"/>
            <a:r>
              <a:rPr lang="en-US" dirty="0" smtClean="0"/>
              <a:t>Positively</a:t>
            </a:r>
          </a:p>
          <a:p>
            <a:pPr lvl="2"/>
            <a:r>
              <a:rPr lang="en-US" dirty="0"/>
              <a:t>Isaiah 55:1-2 “</a:t>
            </a:r>
            <a:r>
              <a:rPr lang="en-US" i="1" dirty="0"/>
              <a:t>Ho! Everyone who thirsts, come to the waters; and you who have no money, come, buy and eat. yes, come, buy wine and milk without money and without price. Why do you spend money for what is not bread, and your wages for what does not satisfy?  Listen carefully to Me, and eat what is good, and let your soul delight itself in abundance.</a:t>
            </a:r>
            <a:r>
              <a:rPr lang="en-US" dirty="0"/>
              <a:t>”</a:t>
            </a:r>
            <a:endParaRPr lang="en-US" sz="2300" dirty="0"/>
          </a:p>
          <a:p>
            <a:pPr lvl="2"/>
            <a:r>
              <a:rPr lang="en-US" dirty="0"/>
              <a:t>John 2:10 “</a:t>
            </a:r>
            <a:r>
              <a:rPr lang="en-US" i="1" dirty="0"/>
              <a:t>And he said to him, “Every man at the beginning sets out the good wine, and when the guests have well drunk, then the inferior. You have kept the good wine until now</a:t>
            </a:r>
            <a:r>
              <a:rPr lang="en-US" i="1" dirty="0" smtClean="0"/>
              <a:t>!”</a:t>
            </a:r>
            <a:r>
              <a:rPr lang="en-US" dirty="0" smtClean="0"/>
              <a:t>”</a:t>
            </a:r>
          </a:p>
          <a:p>
            <a:pPr lvl="1"/>
            <a:r>
              <a:rPr lang="en-US" sz="2600" dirty="0" smtClean="0"/>
              <a:t>Negatively</a:t>
            </a:r>
          </a:p>
          <a:p>
            <a:pPr lvl="2"/>
            <a:r>
              <a:rPr lang="en-US" dirty="0"/>
              <a:t>Proverbs 20:1 “</a:t>
            </a:r>
            <a:r>
              <a:rPr lang="en-US" i="1" dirty="0"/>
              <a:t>Wine is a mocker, strong drink is a brawler, and whoever is led astray by it is not wise.</a:t>
            </a:r>
            <a:r>
              <a:rPr lang="en-US" dirty="0"/>
              <a:t>”</a:t>
            </a:r>
            <a:endParaRPr lang="en-US" sz="2300" dirty="0"/>
          </a:p>
          <a:p>
            <a:pPr lvl="2"/>
            <a:r>
              <a:rPr lang="en-US" dirty="0"/>
              <a:t>Proverbs 23:31-32 “</a:t>
            </a:r>
            <a:r>
              <a:rPr lang="en-US" i="1" dirty="0"/>
              <a:t>Do not look on the wine when it is red, when it sparkles in the cup, when it swirls around smoothly; At the last it bites like a serpent, and stings like a </a:t>
            </a:r>
            <a:r>
              <a:rPr lang="en-US" i="1" dirty="0" smtClean="0"/>
              <a:t>viper.”</a:t>
            </a:r>
            <a:endParaRPr lang="en-US" sz="2600" dirty="0"/>
          </a:p>
        </p:txBody>
      </p:sp>
      <p:sp>
        <p:nvSpPr>
          <p:cNvPr id="3" name="Title 2"/>
          <p:cNvSpPr>
            <a:spLocks noGrp="1"/>
          </p:cNvSpPr>
          <p:nvPr>
            <p:ph type="title"/>
          </p:nvPr>
        </p:nvSpPr>
        <p:spPr/>
        <p:txBody>
          <a:bodyPr/>
          <a:lstStyle/>
          <a:p>
            <a:r>
              <a:rPr lang="en-US" dirty="0" smtClean="0"/>
              <a:t>Verse 3</a:t>
            </a:r>
            <a:endParaRPr lang="en-US" dirty="0"/>
          </a:p>
        </p:txBody>
      </p:sp>
      <p:sp>
        <p:nvSpPr>
          <p:cNvPr id="4" name="Footer Placeholder 3"/>
          <p:cNvSpPr>
            <a:spLocks noGrp="1"/>
          </p:cNvSpPr>
          <p:nvPr>
            <p:ph type="ftr" sz="quarter" idx="11"/>
          </p:nvPr>
        </p:nvSpPr>
        <p:spPr/>
        <p:txBody>
          <a:bodyPr/>
          <a:lstStyle/>
          <a:p>
            <a:pPr>
              <a:defRPr/>
            </a:pPr>
            <a:r>
              <a:rPr lang="en-US" dirty="0" smtClean="0"/>
              <a:t>3a.iii</a:t>
            </a:r>
            <a:endParaRPr lang="en-US" dirty="0"/>
          </a:p>
        </p:txBody>
      </p:sp>
    </p:spTree>
    <p:extLst>
      <p:ext uri="{BB962C8B-B14F-4D97-AF65-F5344CB8AC3E}">
        <p14:creationId xmlns:p14="http://schemas.microsoft.com/office/powerpoint/2010/main" val="128073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a:bodyPr>
          <a:lstStyle/>
          <a:p>
            <a:r>
              <a:rPr lang="en-US" dirty="0" smtClean="0"/>
              <a:t>ASV translates this as “brawler”</a:t>
            </a:r>
          </a:p>
          <a:p>
            <a:pPr lvl="1"/>
            <a:r>
              <a:rPr lang="en-US" dirty="0" smtClean="0"/>
              <a:t>Indicates the affects of wine.</a:t>
            </a:r>
          </a:p>
          <a:p>
            <a:r>
              <a:rPr lang="en-US" dirty="0" smtClean="0"/>
              <a:t>The word came to describe all conduct which was outrageous.</a:t>
            </a:r>
          </a:p>
          <a:p>
            <a:pPr lvl="1"/>
            <a:r>
              <a:rPr lang="en-US" dirty="0" smtClean="0"/>
              <a:t>The Jews used the word to describe marrying a Midianite woman.</a:t>
            </a:r>
          </a:p>
          <a:p>
            <a:pPr lvl="1"/>
            <a:r>
              <a:rPr lang="en-US" dirty="0" smtClean="0"/>
              <a:t>Christians used the word describing those who crucified Christ.</a:t>
            </a:r>
          </a:p>
          <a:p>
            <a:r>
              <a:rPr lang="en-US" dirty="0" smtClean="0"/>
              <a:t>Paul seems to be indicating that an elder understands the evil influences of certain things, wine being one of those, and so he knows to it is unwise to “tarry at the wine.”</a:t>
            </a:r>
            <a:endParaRPr lang="en-US" dirty="0"/>
          </a:p>
        </p:txBody>
      </p:sp>
      <p:sp>
        <p:nvSpPr>
          <p:cNvPr id="3" name="Title 2"/>
          <p:cNvSpPr>
            <a:spLocks noGrp="1"/>
          </p:cNvSpPr>
          <p:nvPr>
            <p:ph type="title"/>
          </p:nvPr>
        </p:nvSpPr>
        <p:spPr/>
        <p:txBody>
          <a:bodyPr/>
          <a:lstStyle/>
          <a:p>
            <a:r>
              <a:rPr lang="en-US" dirty="0" smtClean="0"/>
              <a:t>Verse 3</a:t>
            </a:r>
            <a:endParaRPr lang="en-US" dirty="0"/>
          </a:p>
        </p:txBody>
      </p:sp>
      <p:sp>
        <p:nvSpPr>
          <p:cNvPr id="4" name="Footer Placeholder 3"/>
          <p:cNvSpPr>
            <a:spLocks noGrp="1"/>
          </p:cNvSpPr>
          <p:nvPr>
            <p:ph type="ftr" sz="quarter" idx="11"/>
          </p:nvPr>
        </p:nvSpPr>
        <p:spPr/>
        <p:txBody>
          <a:bodyPr/>
          <a:lstStyle/>
          <a:p>
            <a:pPr>
              <a:defRPr/>
            </a:pPr>
            <a:r>
              <a:rPr lang="en-US" dirty="0" smtClean="0"/>
              <a:t>3a.iv-v</a:t>
            </a:r>
            <a:endParaRPr lang="en-US" dirty="0"/>
          </a:p>
        </p:txBody>
      </p:sp>
    </p:spTree>
    <p:extLst>
      <p:ext uri="{BB962C8B-B14F-4D97-AF65-F5344CB8AC3E}">
        <p14:creationId xmlns:p14="http://schemas.microsoft.com/office/powerpoint/2010/main" val="39317833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a:bodyPr>
          <a:lstStyle/>
          <a:p>
            <a:r>
              <a:rPr lang="en-US" sz="2300" dirty="0"/>
              <a:t>Ephesians 5:17-18 “</a:t>
            </a:r>
            <a:r>
              <a:rPr lang="en-US" sz="2300" i="1" dirty="0"/>
              <a:t>Therefore do not be unwise, but understand what the will of the Lord is.  And do not be drunk with wine, in which is dissipation; but be filled with the Spirit,</a:t>
            </a:r>
            <a:r>
              <a:rPr lang="en-US" sz="2300" dirty="0"/>
              <a:t>” </a:t>
            </a:r>
          </a:p>
          <a:p>
            <a:r>
              <a:rPr lang="en-US" sz="2300" dirty="0"/>
              <a:t>1 Peter 4:3 “</a:t>
            </a:r>
            <a:r>
              <a:rPr lang="en-US" sz="2300" i="1" dirty="0"/>
              <a:t>For we have spent enough of our past lifetime in doing the will of the Gentiles—when we walked in lewdness, lusts, drunkenness, revelries, drinking parties, and abominable idolatries.</a:t>
            </a:r>
            <a:r>
              <a:rPr lang="en-US" sz="2300" dirty="0"/>
              <a:t>”</a:t>
            </a:r>
          </a:p>
          <a:p>
            <a:r>
              <a:rPr lang="en-US" sz="2300" dirty="0"/>
              <a:t>Leviticus 10:8-10 “</a:t>
            </a:r>
            <a:r>
              <a:rPr lang="en-US" sz="2300" i="1" dirty="0"/>
              <a:t>Then the LORD spoke to Aaron, saying: “Do not drink wine or intoxicating drink, you, nor your sons with you, when you go into the tabernacle of meeting, lest you die. It shall be a statute forever throughout your generations, that you may distinguish between holy and unholy, and between unclean and clean.</a:t>
            </a:r>
            <a:r>
              <a:rPr lang="en-US" sz="2300" dirty="0"/>
              <a:t>”</a:t>
            </a:r>
          </a:p>
          <a:p>
            <a:r>
              <a:rPr lang="en-US" sz="2300" dirty="0"/>
              <a:t>Proverbs 31:4-5 “</a:t>
            </a:r>
            <a:r>
              <a:rPr lang="en-US" sz="2300" i="1" dirty="0"/>
              <a:t>It is not for kings, O </a:t>
            </a:r>
            <a:r>
              <a:rPr lang="en-US" sz="2300" i="1" dirty="0" err="1"/>
              <a:t>Lemuel</a:t>
            </a:r>
            <a:r>
              <a:rPr lang="en-US" sz="2300" i="1" dirty="0"/>
              <a:t>, It is not for kings to drink wine, Nor for princes intoxicating drink; Lest they drink and forget the law, And pervert the justice of all the afflicted.</a:t>
            </a:r>
            <a:r>
              <a:rPr lang="en-US" sz="2300" dirty="0"/>
              <a:t>”</a:t>
            </a:r>
          </a:p>
        </p:txBody>
      </p:sp>
      <p:sp>
        <p:nvSpPr>
          <p:cNvPr id="3" name="Title 2"/>
          <p:cNvSpPr>
            <a:spLocks noGrp="1"/>
          </p:cNvSpPr>
          <p:nvPr>
            <p:ph type="title"/>
          </p:nvPr>
        </p:nvSpPr>
        <p:spPr/>
        <p:txBody>
          <a:bodyPr/>
          <a:lstStyle/>
          <a:p>
            <a:r>
              <a:rPr lang="en-US" dirty="0" smtClean="0"/>
              <a:t>Verse 3</a:t>
            </a:r>
            <a:endParaRPr lang="en-US" dirty="0"/>
          </a:p>
        </p:txBody>
      </p:sp>
      <p:sp>
        <p:nvSpPr>
          <p:cNvPr id="4" name="Footer Placeholder 3"/>
          <p:cNvSpPr>
            <a:spLocks noGrp="1"/>
          </p:cNvSpPr>
          <p:nvPr>
            <p:ph type="ftr" sz="quarter" idx="11"/>
          </p:nvPr>
        </p:nvSpPr>
        <p:spPr/>
        <p:txBody>
          <a:bodyPr/>
          <a:lstStyle/>
          <a:p>
            <a:pPr>
              <a:defRPr/>
            </a:pPr>
            <a:r>
              <a:rPr lang="en-US" dirty="0" smtClean="0"/>
              <a:t>3a.vi</a:t>
            </a:r>
            <a:endParaRPr lang="en-US" dirty="0"/>
          </a:p>
        </p:txBody>
      </p:sp>
    </p:spTree>
    <p:extLst>
      <p:ext uri="{BB962C8B-B14F-4D97-AF65-F5344CB8AC3E}">
        <p14:creationId xmlns:p14="http://schemas.microsoft.com/office/powerpoint/2010/main" val="621689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 violent</a:t>
            </a:r>
          </a:p>
          <a:p>
            <a:pPr lvl="1"/>
            <a:r>
              <a:rPr lang="en-US" dirty="0" smtClean="0"/>
              <a:t>Me </a:t>
            </a:r>
            <a:r>
              <a:rPr lang="en-US" dirty="0" err="1" smtClean="0"/>
              <a:t>plektes</a:t>
            </a:r>
            <a:r>
              <a:rPr lang="en-US" dirty="0" smtClean="0"/>
              <a:t> (may </a:t>
            </a:r>
            <a:r>
              <a:rPr lang="en-US" dirty="0" err="1" smtClean="0"/>
              <a:t>plake</a:t>
            </a:r>
            <a:r>
              <a:rPr lang="en-US" dirty="0" smtClean="0"/>
              <a:t>’-</a:t>
            </a:r>
            <a:r>
              <a:rPr lang="en-US" dirty="0" err="1" smtClean="0"/>
              <a:t>tace</a:t>
            </a:r>
            <a:r>
              <a:rPr lang="en-US" dirty="0" smtClean="0"/>
              <a:t>) “</a:t>
            </a:r>
            <a:r>
              <a:rPr lang="en-US" i="1" dirty="0" smtClean="0"/>
              <a:t>bruiser, ready for a blow, a pugnacious, contentious, quarrelsome</a:t>
            </a:r>
            <a:r>
              <a:rPr lang="en-US" dirty="0" smtClean="0"/>
              <a:t>”</a:t>
            </a:r>
          </a:p>
          <a:p>
            <a:pPr lvl="2"/>
            <a:r>
              <a:rPr lang="en-US" dirty="0" smtClean="0"/>
              <a:t>This could be both physically and verbally violent.</a:t>
            </a:r>
          </a:p>
          <a:p>
            <a:pPr lvl="1"/>
            <a:r>
              <a:rPr lang="en-US" dirty="0" smtClean="0"/>
              <a:t>An elder does not need to be one that must use violence or force in order to bring about order.</a:t>
            </a:r>
          </a:p>
          <a:p>
            <a:pPr lvl="1"/>
            <a:r>
              <a:rPr lang="en-US" dirty="0" smtClean="0"/>
              <a:t>Strange?</a:t>
            </a:r>
          </a:p>
          <a:p>
            <a:pPr lvl="2"/>
            <a:r>
              <a:rPr lang="en-US" dirty="0" smtClean="0"/>
              <a:t>“</a:t>
            </a:r>
            <a:r>
              <a:rPr lang="en-US" i="1" dirty="0" smtClean="0"/>
              <a:t>We order that the bishop who strikes an error believer should be deposed.</a:t>
            </a:r>
            <a:r>
              <a:rPr lang="en-US" dirty="0"/>
              <a:t> </a:t>
            </a:r>
            <a:r>
              <a:rPr lang="en-US" dirty="0" smtClean="0"/>
              <a:t>(Apostolic Canon)”</a:t>
            </a:r>
          </a:p>
          <a:p>
            <a:pPr lvl="2"/>
            <a:r>
              <a:rPr lang="en-US" dirty="0" smtClean="0"/>
              <a:t>Men often make ruler-ship about control which leads to such things as violence.</a:t>
            </a:r>
          </a:p>
          <a:p>
            <a:pPr lvl="2"/>
            <a:r>
              <a:rPr lang="en-US" dirty="0" smtClean="0"/>
              <a:t>Men are prone to retaliation and he cannot be one who is provoked to violence.</a:t>
            </a:r>
            <a:endParaRPr lang="en-US" dirty="0"/>
          </a:p>
        </p:txBody>
      </p:sp>
      <p:sp>
        <p:nvSpPr>
          <p:cNvPr id="3" name="Title 2"/>
          <p:cNvSpPr>
            <a:spLocks noGrp="1"/>
          </p:cNvSpPr>
          <p:nvPr>
            <p:ph type="title"/>
          </p:nvPr>
        </p:nvSpPr>
        <p:spPr/>
        <p:txBody>
          <a:bodyPr/>
          <a:lstStyle/>
          <a:p>
            <a:r>
              <a:rPr lang="en-US" dirty="0" smtClean="0"/>
              <a:t>Verse 3</a:t>
            </a:r>
            <a:endParaRPr lang="en-US" dirty="0"/>
          </a:p>
        </p:txBody>
      </p:sp>
      <p:sp>
        <p:nvSpPr>
          <p:cNvPr id="4" name="Footer Placeholder 3"/>
          <p:cNvSpPr>
            <a:spLocks noGrp="1"/>
          </p:cNvSpPr>
          <p:nvPr>
            <p:ph type="ftr" sz="quarter" idx="11"/>
          </p:nvPr>
        </p:nvSpPr>
        <p:spPr/>
        <p:txBody>
          <a:bodyPr/>
          <a:lstStyle/>
          <a:p>
            <a:pPr>
              <a:defRPr/>
            </a:pPr>
            <a:r>
              <a:rPr lang="en-US" dirty="0"/>
              <a:t>3</a:t>
            </a:r>
            <a:r>
              <a:rPr lang="en-US" dirty="0" smtClean="0"/>
              <a:t>b</a:t>
            </a:r>
            <a:endParaRPr lang="en-US" dirty="0"/>
          </a:p>
        </p:txBody>
      </p:sp>
    </p:spTree>
    <p:extLst>
      <p:ext uri="{BB962C8B-B14F-4D97-AF65-F5344CB8AC3E}">
        <p14:creationId xmlns:p14="http://schemas.microsoft.com/office/powerpoint/2010/main" val="259042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85000" lnSpcReduction="10000"/>
          </a:bodyPr>
          <a:lstStyle/>
          <a:p>
            <a:r>
              <a:rPr lang="en-US" dirty="0" smtClean="0"/>
              <a:t>Not greedy for money</a:t>
            </a:r>
          </a:p>
          <a:p>
            <a:pPr lvl="1"/>
            <a:r>
              <a:rPr lang="en-US" dirty="0" smtClean="0"/>
              <a:t>Me </a:t>
            </a:r>
            <a:r>
              <a:rPr lang="en-US" dirty="0" err="1" smtClean="0"/>
              <a:t>Aischrokerdes</a:t>
            </a:r>
            <a:r>
              <a:rPr lang="en-US" dirty="0" smtClean="0"/>
              <a:t> (</a:t>
            </a:r>
            <a:r>
              <a:rPr lang="en-US" dirty="0" err="1" smtClean="0"/>
              <a:t>ahee</a:t>
            </a:r>
            <a:r>
              <a:rPr lang="en-US" dirty="0" smtClean="0"/>
              <a:t>-</a:t>
            </a:r>
            <a:r>
              <a:rPr lang="en-US" dirty="0" err="1" smtClean="0"/>
              <a:t>skhrok</a:t>
            </a:r>
            <a:r>
              <a:rPr lang="en-US" dirty="0" smtClean="0"/>
              <a:t>-</a:t>
            </a:r>
            <a:r>
              <a:rPr lang="en-US" dirty="0" err="1" smtClean="0"/>
              <a:t>er</a:t>
            </a:r>
            <a:r>
              <a:rPr lang="en-US" dirty="0" smtClean="0"/>
              <a:t>-dace’)</a:t>
            </a:r>
          </a:p>
          <a:p>
            <a:pPr lvl="2"/>
            <a:r>
              <a:rPr lang="en-US" dirty="0" err="1" smtClean="0"/>
              <a:t>Aischros</a:t>
            </a:r>
            <a:r>
              <a:rPr lang="en-US" dirty="0" smtClean="0"/>
              <a:t> (</a:t>
            </a:r>
            <a:r>
              <a:rPr lang="en-US" dirty="0" err="1" smtClean="0"/>
              <a:t>ahee-skhros</a:t>
            </a:r>
            <a:r>
              <a:rPr lang="en-US" dirty="0" smtClean="0"/>
              <a:t>) “</a:t>
            </a:r>
            <a:r>
              <a:rPr lang="en-US" i="1" dirty="0" smtClean="0"/>
              <a:t>filthy, shameful, indecent, or dishonorable</a:t>
            </a:r>
            <a:r>
              <a:rPr lang="en-US" dirty="0" smtClean="0"/>
              <a:t>”</a:t>
            </a:r>
          </a:p>
          <a:p>
            <a:pPr lvl="2"/>
            <a:r>
              <a:rPr lang="en-US" dirty="0" err="1" smtClean="0"/>
              <a:t>Kerdos</a:t>
            </a:r>
            <a:r>
              <a:rPr lang="en-US" dirty="0" smtClean="0"/>
              <a:t> “gain or profit”</a:t>
            </a:r>
          </a:p>
          <a:p>
            <a:pPr lvl="1"/>
            <a:r>
              <a:rPr lang="en-US" dirty="0" smtClean="0"/>
              <a:t>Ill gotten gain</a:t>
            </a:r>
          </a:p>
          <a:p>
            <a:pPr lvl="2"/>
            <a:r>
              <a:rPr lang="en-US" dirty="0" smtClean="0"/>
              <a:t>Leadership leads to opportunity</a:t>
            </a:r>
          </a:p>
          <a:p>
            <a:pPr lvl="2"/>
            <a:r>
              <a:rPr lang="en-US" dirty="0" smtClean="0"/>
              <a:t>He does evil to get money (cf. Deuteronomy 23:18)</a:t>
            </a:r>
          </a:p>
          <a:p>
            <a:pPr lvl="2"/>
            <a:r>
              <a:rPr lang="en-US" dirty="0" smtClean="0"/>
              <a:t>1 Timothy 6:5,10 “</a:t>
            </a:r>
            <a:r>
              <a:rPr lang="en-US" i="1" dirty="0"/>
              <a:t>men of corrupt minds and destitute of the truth, who suppose that godliness is a means of gain. From such withdraw </a:t>
            </a:r>
            <a:r>
              <a:rPr lang="en-US" i="1" dirty="0" smtClean="0"/>
              <a:t>yourself</a:t>
            </a:r>
            <a:r>
              <a:rPr lang="en-US" i="1" dirty="0"/>
              <a:t> </a:t>
            </a:r>
            <a:r>
              <a:rPr lang="en-US" i="1" dirty="0" smtClean="0"/>
              <a:t> … the love of money is the root of all kinds of evil.</a:t>
            </a:r>
            <a:r>
              <a:rPr lang="en-US" dirty="0" smtClean="0"/>
              <a:t>”</a:t>
            </a:r>
          </a:p>
          <a:p>
            <a:pPr lvl="1"/>
            <a:r>
              <a:rPr lang="en-US" dirty="0"/>
              <a:t>Titus 1:10-13a “</a:t>
            </a:r>
            <a:r>
              <a:rPr lang="en-US" i="1" dirty="0"/>
              <a:t>For there are many insubordinate, both idle talkers and deceivers, especially those of the circumcision, whose mouths must be stopped, who subvert whole households, teaching things which they ought not, for the sake of </a:t>
            </a:r>
            <a:r>
              <a:rPr lang="en-US" i="1" u="sng" dirty="0"/>
              <a:t>dishonest gain</a:t>
            </a:r>
            <a:r>
              <a:rPr lang="en-US" i="1" dirty="0"/>
              <a:t>. One of them, a prophet of their own, said, “Cretans are always liars, evil beasts, lazy gluttons.” This testimony is true</a:t>
            </a:r>
            <a:r>
              <a:rPr lang="en-US" i="1" dirty="0" smtClean="0"/>
              <a:t>.</a:t>
            </a:r>
            <a:r>
              <a:rPr lang="en-US" dirty="0" smtClean="0"/>
              <a:t>”</a:t>
            </a:r>
          </a:p>
          <a:p>
            <a:pPr lvl="2"/>
            <a:r>
              <a:rPr lang="en-US" dirty="0" smtClean="0"/>
              <a:t>“Plutarch said that Cretans stuck to money like bees to honey.  The Cretans counted material gain far above honesty and honor.</a:t>
            </a:r>
            <a:endParaRPr lang="en-US" dirty="0"/>
          </a:p>
        </p:txBody>
      </p:sp>
      <p:sp>
        <p:nvSpPr>
          <p:cNvPr id="3" name="Title 2"/>
          <p:cNvSpPr>
            <a:spLocks noGrp="1"/>
          </p:cNvSpPr>
          <p:nvPr>
            <p:ph type="title"/>
          </p:nvPr>
        </p:nvSpPr>
        <p:spPr/>
        <p:txBody>
          <a:bodyPr/>
          <a:lstStyle/>
          <a:p>
            <a:r>
              <a:rPr lang="en-US" dirty="0" smtClean="0"/>
              <a:t>Verse 3</a:t>
            </a:r>
            <a:endParaRPr lang="en-US" dirty="0"/>
          </a:p>
        </p:txBody>
      </p:sp>
      <p:sp>
        <p:nvSpPr>
          <p:cNvPr id="4" name="Footer Placeholder 3"/>
          <p:cNvSpPr>
            <a:spLocks noGrp="1"/>
          </p:cNvSpPr>
          <p:nvPr>
            <p:ph type="ftr" sz="quarter" idx="11"/>
          </p:nvPr>
        </p:nvSpPr>
        <p:spPr/>
        <p:txBody>
          <a:bodyPr/>
          <a:lstStyle/>
          <a:p>
            <a:pPr>
              <a:defRPr/>
            </a:pPr>
            <a:r>
              <a:rPr lang="en-US" dirty="0" smtClean="0"/>
              <a:t>3c</a:t>
            </a:r>
            <a:endParaRPr lang="en-US" dirty="0"/>
          </a:p>
        </p:txBody>
      </p:sp>
    </p:spTree>
    <p:extLst>
      <p:ext uri="{BB962C8B-B14F-4D97-AF65-F5344CB8AC3E}">
        <p14:creationId xmlns:p14="http://schemas.microsoft.com/office/powerpoint/2010/main" val="277539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man desires</a:t>
            </a:r>
          </a:p>
          <a:p>
            <a:pPr lvl="1"/>
            <a:r>
              <a:rPr lang="en-US" dirty="0" smtClean="0"/>
              <a:t>Desires – </a:t>
            </a:r>
            <a:r>
              <a:rPr lang="en-US" dirty="0" err="1" smtClean="0"/>
              <a:t>Oregomai</a:t>
            </a:r>
            <a:r>
              <a:rPr lang="en-US" dirty="0" smtClean="0"/>
              <a:t> (or-</a:t>
            </a:r>
            <a:r>
              <a:rPr lang="en-US" dirty="0" err="1" smtClean="0"/>
              <a:t>eg</a:t>
            </a:r>
            <a:r>
              <a:rPr lang="en-US" dirty="0" smtClean="0"/>
              <a:t>’-om-</a:t>
            </a:r>
            <a:r>
              <a:rPr lang="en-US" dirty="0" err="1" smtClean="0"/>
              <a:t>ahee</a:t>
            </a:r>
            <a:r>
              <a:rPr lang="en-US" dirty="0" smtClean="0"/>
              <a:t>) “</a:t>
            </a:r>
            <a:r>
              <a:rPr lang="en-US" i="1" dirty="0" smtClean="0"/>
              <a:t>to stretch one’s self in order to touch or to grasp something, to reach after or desire something.</a:t>
            </a:r>
            <a:r>
              <a:rPr lang="en-US" dirty="0" smtClean="0"/>
              <a:t>”</a:t>
            </a:r>
          </a:p>
          <a:p>
            <a:pPr lvl="2"/>
            <a:r>
              <a:rPr lang="en-US" dirty="0"/>
              <a:t>1 Timothy 6:10 “</a:t>
            </a:r>
            <a:r>
              <a:rPr lang="en-US" i="1" dirty="0"/>
              <a:t>For the </a:t>
            </a:r>
            <a:r>
              <a:rPr lang="en-US" i="1" u="sng" dirty="0"/>
              <a:t>love</a:t>
            </a:r>
            <a:r>
              <a:rPr lang="en-US" i="1" dirty="0"/>
              <a:t> of money is a root of all kinds of evil</a:t>
            </a:r>
            <a:r>
              <a:rPr lang="en-US" dirty="0" smtClean="0"/>
              <a:t>”</a:t>
            </a:r>
          </a:p>
          <a:p>
            <a:pPr lvl="2"/>
            <a:r>
              <a:rPr lang="en-US" dirty="0" smtClean="0"/>
              <a:t>Hebrews 11:16 “</a:t>
            </a:r>
            <a:r>
              <a:rPr lang="en-US" i="1" dirty="0" smtClean="0"/>
              <a:t>But now they </a:t>
            </a:r>
            <a:r>
              <a:rPr lang="en-US" i="1" u="sng" dirty="0" smtClean="0"/>
              <a:t>desire</a:t>
            </a:r>
            <a:r>
              <a:rPr lang="en-US" i="1" dirty="0" smtClean="0"/>
              <a:t> a better country, that is, a heavenly.</a:t>
            </a:r>
            <a:r>
              <a:rPr lang="en-US" dirty="0" smtClean="0"/>
              <a:t>”</a:t>
            </a:r>
          </a:p>
          <a:p>
            <a:pPr lvl="1"/>
            <a:r>
              <a:rPr lang="en-US" dirty="0" smtClean="0"/>
              <a:t>The man who will become a bishop does so because it is something he longs to stretch himself out to attain it.</a:t>
            </a:r>
          </a:p>
          <a:p>
            <a:pPr lvl="2"/>
            <a:r>
              <a:rPr lang="en-US" dirty="0" smtClean="0"/>
              <a:t>But desire is only the beginning of a man being qualified for the eldership.</a:t>
            </a:r>
            <a:endParaRPr lang="en-US" dirty="0"/>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smtClean="0"/>
              <a:t>1b</a:t>
            </a:r>
            <a:endParaRPr lang="en-US" dirty="0"/>
          </a:p>
        </p:txBody>
      </p:sp>
    </p:spTree>
    <p:extLst>
      <p:ext uri="{BB962C8B-B14F-4D97-AF65-F5344CB8AC3E}">
        <p14:creationId xmlns:p14="http://schemas.microsoft.com/office/powerpoint/2010/main" val="52286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20000"/>
          </a:bodyPr>
          <a:lstStyle/>
          <a:p>
            <a:r>
              <a:rPr lang="en-US" dirty="0" smtClean="0"/>
              <a:t>Gentle</a:t>
            </a:r>
          </a:p>
          <a:p>
            <a:pPr lvl="1"/>
            <a:r>
              <a:rPr lang="en-US" dirty="0" err="1" smtClean="0"/>
              <a:t>Epieikes</a:t>
            </a:r>
            <a:r>
              <a:rPr lang="en-US" dirty="0" smtClean="0"/>
              <a:t> (ep-</a:t>
            </a:r>
            <a:r>
              <a:rPr lang="en-US" dirty="0" err="1" smtClean="0"/>
              <a:t>ee</a:t>
            </a:r>
            <a:r>
              <a:rPr lang="en-US" dirty="0" smtClean="0"/>
              <a:t>-</a:t>
            </a:r>
            <a:r>
              <a:rPr lang="en-US" dirty="0" err="1" smtClean="0"/>
              <a:t>i-kace</a:t>
            </a:r>
            <a:r>
              <a:rPr lang="en-US" dirty="0" smtClean="0"/>
              <a:t>’) “</a:t>
            </a:r>
            <a:r>
              <a:rPr lang="en-US" i="1" dirty="0"/>
              <a:t>equitable, fair, moderate, forbearing, not insisting on the letter of the law</a:t>
            </a:r>
            <a:r>
              <a:rPr lang="en-US" i="1" dirty="0" smtClean="0"/>
              <a:t>.</a:t>
            </a:r>
            <a:r>
              <a:rPr lang="en-US" dirty="0" smtClean="0"/>
              <a:t>”</a:t>
            </a:r>
          </a:p>
          <a:p>
            <a:pPr lvl="1"/>
            <a:r>
              <a:rPr lang="en-US" dirty="0" smtClean="0"/>
              <a:t>Contrast (Aristotle)</a:t>
            </a:r>
          </a:p>
          <a:p>
            <a:pPr lvl="2"/>
            <a:r>
              <a:rPr lang="en-US" dirty="0" err="1" smtClean="0"/>
              <a:t>Akribodikaios</a:t>
            </a:r>
            <a:r>
              <a:rPr lang="en-US" dirty="0" smtClean="0"/>
              <a:t> is one who is exactingly just.</a:t>
            </a:r>
          </a:p>
          <a:p>
            <a:pPr lvl="2"/>
            <a:r>
              <a:rPr lang="en-US" dirty="0" err="1" smtClean="0"/>
              <a:t>Epieikes</a:t>
            </a:r>
            <a:r>
              <a:rPr lang="en-US" dirty="0" smtClean="0"/>
              <a:t> is satisfied with less than his due.</a:t>
            </a:r>
          </a:p>
          <a:p>
            <a:pPr lvl="3"/>
            <a:r>
              <a:rPr lang="en-US" dirty="0" smtClean="0"/>
              <a:t>It denotes “</a:t>
            </a:r>
            <a:r>
              <a:rPr lang="en-US" i="1" dirty="0" smtClean="0"/>
              <a:t>indulgent consideration of human infirmities</a:t>
            </a:r>
            <a:r>
              <a:rPr lang="en-US" dirty="0" smtClean="0"/>
              <a:t>” and the ability “</a:t>
            </a:r>
            <a:r>
              <a:rPr lang="en-US" i="1" dirty="0" smtClean="0"/>
              <a:t>to consider not only the letter of the law, but also the mind and intention of the legislator.</a:t>
            </a:r>
            <a:r>
              <a:rPr lang="en-US" dirty="0" smtClean="0"/>
              <a:t>”</a:t>
            </a:r>
          </a:p>
          <a:p>
            <a:pPr lvl="1"/>
            <a:r>
              <a:rPr lang="en-US" dirty="0" smtClean="0"/>
              <a:t>An elder is merciful</a:t>
            </a:r>
            <a:r>
              <a:rPr lang="en-US" dirty="0"/>
              <a:t> </a:t>
            </a:r>
            <a:r>
              <a:rPr lang="en-US" dirty="0" smtClean="0"/>
              <a:t>but does not compromise truth.</a:t>
            </a:r>
          </a:p>
          <a:p>
            <a:pPr lvl="2"/>
            <a:r>
              <a:rPr lang="en-US" dirty="0" smtClean="0"/>
              <a:t>He understand the person they are dealing with, and has the wisdom to deal with the circumstances of the issue.</a:t>
            </a:r>
          </a:p>
          <a:p>
            <a:pPr lvl="2"/>
            <a:r>
              <a:rPr lang="en-US" dirty="0" smtClean="0"/>
              <a:t>God clearly demonstrates ‘</a:t>
            </a:r>
            <a:r>
              <a:rPr lang="en-US" dirty="0" err="1" smtClean="0"/>
              <a:t>epieikes</a:t>
            </a:r>
            <a:r>
              <a:rPr lang="en-US" dirty="0" smtClean="0"/>
              <a:t>’ through Jesus</a:t>
            </a:r>
          </a:p>
          <a:p>
            <a:pPr lvl="3"/>
            <a:r>
              <a:rPr lang="en-US" dirty="0" smtClean="0"/>
              <a:t>Psalm 86:5 “</a:t>
            </a:r>
            <a:r>
              <a:rPr lang="en-US" i="1" dirty="0" smtClean="0"/>
              <a:t>For You, Lord, are good, and </a:t>
            </a:r>
            <a:r>
              <a:rPr lang="en-US" i="1" u="sng" dirty="0" smtClean="0"/>
              <a:t>ready to forgive</a:t>
            </a:r>
            <a:r>
              <a:rPr lang="en-US" i="1" dirty="0" smtClean="0"/>
              <a:t>, abundant in mercy to all those who call upon You.</a:t>
            </a:r>
            <a:r>
              <a:rPr lang="en-US" dirty="0" smtClean="0"/>
              <a:t>”</a:t>
            </a:r>
          </a:p>
          <a:p>
            <a:pPr lvl="2"/>
            <a:r>
              <a:rPr lang="en-US" dirty="0" smtClean="0"/>
              <a:t>It is turning the other cheek (Matthew 5:39).</a:t>
            </a:r>
          </a:p>
          <a:p>
            <a:pPr lvl="2"/>
            <a:r>
              <a:rPr lang="en-US" dirty="0" smtClean="0"/>
              <a:t>It is the opposite of the harsh master (1 Peter 2:18).</a:t>
            </a:r>
          </a:p>
          <a:p>
            <a:pPr lvl="2"/>
            <a:r>
              <a:rPr lang="en-US" dirty="0" smtClean="0"/>
              <a:t>An elder must be gentle because he is often dealing with sin.</a:t>
            </a:r>
          </a:p>
        </p:txBody>
      </p:sp>
      <p:sp>
        <p:nvSpPr>
          <p:cNvPr id="3" name="Title 2"/>
          <p:cNvSpPr>
            <a:spLocks noGrp="1"/>
          </p:cNvSpPr>
          <p:nvPr>
            <p:ph type="title"/>
          </p:nvPr>
        </p:nvSpPr>
        <p:spPr/>
        <p:txBody>
          <a:bodyPr/>
          <a:lstStyle/>
          <a:p>
            <a:r>
              <a:rPr lang="en-US" dirty="0" smtClean="0"/>
              <a:t>Verse 3</a:t>
            </a:r>
            <a:endParaRPr lang="en-US" dirty="0"/>
          </a:p>
        </p:txBody>
      </p:sp>
      <p:sp>
        <p:nvSpPr>
          <p:cNvPr id="4" name="Footer Placeholder 3"/>
          <p:cNvSpPr>
            <a:spLocks noGrp="1"/>
          </p:cNvSpPr>
          <p:nvPr>
            <p:ph type="ftr" sz="quarter" idx="11"/>
          </p:nvPr>
        </p:nvSpPr>
        <p:spPr/>
        <p:txBody>
          <a:bodyPr/>
          <a:lstStyle/>
          <a:p>
            <a:pPr>
              <a:defRPr/>
            </a:pPr>
            <a:r>
              <a:rPr lang="en-US" dirty="0" smtClean="0"/>
              <a:t>3d</a:t>
            </a:r>
            <a:endParaRPr lang="en-US" dirty="0"/>
          </a:p>
        </p:txBody>
      </p:sp>
    </p:spTree>
    <p:extLst>
      <p:ext uri="{BB962C8B-B14F-4D97-AF65-F5344CB8AC3E}">
        <p14:creationId xmlns:p14="http://schemas.microsoft.com/office/powerpoint/2010/main" val="340015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 quarrelsome</a:t>
            </a:r>
          </a:p>
          <a:p>
            <a:pPr lvl="1"/>
            <a:r>
              <a:rPr lang="en-US" dirty="0" err="1" smtClean="0"/>
              <a:t>Amachos</a:t>
            </a:r>
            <a:r>
              <a:rPr lang="en-US" dirty="0" smtClean="0"/>
              <a:t> (am’-</a:t>
            </a:r>
            <a:r>
              <a:rPr lang="en-US" dirty="0" err="1" smtClean="0"/>
              <a:t>akh</a:t>
            </a:r>
            <a:r>
              <a:rPr lang="en-US" dirty="0" smtClean="0"/>
              <a:t>-</a:t>
            </a:r>
            <a:r>
              <a:rPr lang="en-US" dirty="0" err="1" smtClean="0"/>
              <a:t>os</a:t>
            </a:r>
            <a:r>
              <a:rPr lang="en-US" dirty="0" smtClean="0"/>
              <a:t>) “</a:t>
            </a:r>
            <a:r>
              <a:rPr lang="en-US" i="1" dirty="0" smtClean="0"/>
              <a:t>not to be withstood, invincible, not contentious, abstaining from fighting.</a:t>
            </a:r>
            <a:r>
              <a:rPr lang="en-US" dirty="0" smtClean="0"/>
              <a:t>”</a:t>
            </a:r>
          </a:p>
          <a:p>
            <a:pPr lvl="1"/>
            <a:r>
              <a:rPr lang="en-US" dirty="0" smtClean="0"/>
              <a:t>Originally meant “invincible” but came to mean contentious.</a:t>
            </a:r>
          </a:p>
          <a:p>
            <a:pPr lvl="1"/>
            <a:r>
              <a:rPr lang="en-US" dirty="0" smtClean="0"/>
              <a:t>Elders are to convict and rebuke (Titus 1:9), but this does not mean they are to look for fights.</a:t>
            </a:r>
          </a:p>
          <a:p>
            <a:pPr lvl="1"/>
            <a:r>
              <a:rPr lang="en-US" dirty="0"/>
              <a:t>James 4:1 “</a:t>
            </a:r>
            <a:r>
              <a:rPr lang="en-US" i="1" dirty="0"/>
              <a:t>Where do wars and fights come from among you? Do they not come from your desires for pleasure that war in your members?</a:t>
            </a:r>
            <a:r>
              <a:rPr lang="en-US" dirty="0"/>
              <a:t>”</a:t>
            </a:r>
          </a:p>
        </p:txBody>
      </p:sp>
      <p:sp>
        <p:nvSpPr>
          <p:cNvPr id="3" name="Title 2"/>
          <p:cNvSpPr>
            <a:spLocks noGrp="1"/>
          </p:cNvSpPr>
          <p:nvPr>
            <p:ph type="title"/>
          </p:nvPr>
        </p:nvSpPr>
        <p:spPr/>
        <p:txBody>
          <a:bodyPr/>
          <a:lstStyle/>
          <a:p>
            <a:r>
              <a:rPr lang="en-US" dirty="0" smtClean="0"/>
              <a:t>Verse 3</a:t>
            </a:r>
            <a:endParaRPr lang="en-US" dirty="0"/>
          </a:p>
        </p:txBody>
      </p:sp>
      <p:sp>
        <p:nvSpPr>
          <p:cNvPr id="4" name="Footer Placeholder 3"/>
          <p:cNvSpPr>
            <a:spLocks noGrp="1"/>
          </p:cNvSpPr>
          <p:nvPr>
            <p:ph type="ftr" sz="quarter" idx="11"/>
          </p:nvPr>
        </p:nvSpPr>
        <p:spPr/>
        <p:txBody>
          <a:bodyPr/>
          <a:lstStyle/>
          <a:p>
            <a:pPr>
              <a:defRPr/>
            </a:pPr>
            <a:r>
              <a:rPr lang="en-US" dirty="0" smtClean="0"/>
              <a:t>3e</a:t>
            </a:r>
            <a:endParaRPr lang="en-US" dirty="0"/>
          </a:p>
        </p:txBody>
      </p:sp>
    </p:spTree>
    <p:extLst>
      <p:ext uri="{BB962C8B-B14F-4D97-AF65-F5344CB8AC3E}">
        <p14:creationId xmlns:p14="http://schemas.microsoft.com/office/powerpoint/2010/main" val="98600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fontScale="85000" lnSpcReduction="10000"/>
          </a:bodyPr>
          <a:lstStyle/>
          <a:p>
            <a:r>
              <a:rPr lang="en-US" dirty="0" smtClean="0"/>
              <a:t>Not covetous</a:t>
            </a:r>
          </a:p>
          <a:p>
            <a:pPr lvl="1"/>
            <a:r>
              <a:rPr lang="en-US" dirty="0" err="1" smtClean="0"/>
              <a:t>Aphilarguros</a:t>
            </a:r>
            <a:r>
              <a:rPr lang="en-US" dirty="0" smtClean="0"/>
              <a:t> (</a:t>
            </a:r>
            <a:r>
              <a:rPr lang="en-US" dirty="0" err="1" smtClean="0"/>
              <a:t>af</a:t>
            </a:r>
            <a:r>
              <a:rPr lang="en-US" dirty="0" smtClean="0"/>
              <a:t>-</a:t>
            </a:r>
            <a:r>
              <a:rPr lang="en-US" dirty="0" err="1" smtClean="0"/>
              <a:t>il</a:t>
            </a:r>
            <a:r>
              <a:rPr lang="en-US" dirty="0" smtClean="0"/>
              <a:t>-</a:t>
            </a:r>
            <a:r>
              <a:rPr lang="en-US" dirty="0" err="1" smtClean="0"/>
              <a:t>ar</a:t>
            </a:r>
            <a:r>
              <a:rPr lang="en-US" dirty="0" smtClean="0"/>
              <a:t>’-goo-</a:t>
            </a:r>
            <a:r>
              <a:rPr lang="en-US" dirty="0" err="1" smtClean="0"/>
              <a:t>ros</a:t>
            </a:r>
            <a:r>
              <a:rPr lang="en-US" dirty="0" smtClean="0"/>
              <a:t>)</a:t>
            </a:r>
          </a:p>
          <a:p>
            <a:pPr lvl="2"/>
            <a:r>
              <a:rPr lang="en-US" dirty="0" err="1" smtClean="0"/>
              <a:t>Philos</a:t>
            </a:r>
            <a:r>
              <a:rPr lang="en-US" dirty="0" smtClean="0"/>
              <a:t> “</a:t>
            </a:r>
            <a:r>
              <a:rPr lang="en-US" i="1" dirty="0" smtClean="0"/>
              <a:t>to be friendly to one</a:t>
            </a:r>
            <a:r>
              <a:rPr lang="en-US" dirty="0" smtClean="0"/>
              <a:t>”</a:t>
            </a:r>
          </a:p>
          <a:p>
            <a:pPr lvl="2"/>
            <a:r>
              <a:rPr lang="en-US" dirty="0" err="1" smtClean="0"/>
              <a:t>Arguros</a:t>
            </a:r>
            <a:r>
              <a:rPr lang="en-US" dirty="0" smtClean="0"/>
              <a:t> “</a:t>
            </a:r>
            <a:r>
              <a:rPr lang="en-US" i="1" dirty="0" smtClean="0"/>
              <a:t>silver, from </a:t>
            </a:r>
            <a:r>
              <a:rPr lang="en-US" i="1" dirty="0" err="1" smtClean="0"/>
              <a:t>argos</a:t>
            </a:r>
            <a:r>
              <a:rPr lang="en-US" i="1" dirty="0" smtClean="0"/>
              <a:t> meaning shining</a:t>
            </a:r>
            <a:r>
              <a:rPr lang="en-US" dirty="0" smtClean="0"/>
              <a:t>”</a:t>
            </a:r>
          </a:p>
          <a:p>
            <a:pPr lvl="1"/>
            <a:r>
              <a:rPr lang="en-US" dirty="0" smtClean="0"/>
              <a:t>1 Timothy 6:10 “</a:t>
            </a:r>
            <a:r>
              <a:rPr lang="en-US" i="1" dirty="0" smtClean="0"/>
              <a:t>For </a:t>
            </a:r>
            <a:r>
              <a:rPr lang="en-US" i="1" dirty="0"/>
              <a:t>the love of </a:t>
            </a:r>
            <a:r>
              <a:rPr lang="en-US" i="1" dirty="0" smtClean="0"/>
              <a:t>money </a:t>
            </a:r>
            <a:r>
              <a:rPr lang="en-US" dirty="0" smtClean="0"/>
              <a:t>(</a:t>
            </a:r>
            <a:r>
              <a:rPr lang="en-US" dirty="0" err="1" smtClean="0"/>
              <a:t>Philarguria</a:t>
            </a:r>
            <a:r>
              <a:rPr lang="en-US" dirty="0" smtClean="0"/>
              <a:t>)</a:t>
            </a:r>
            <a:r>
              <a:rPr lang="en-US" i="1" dirty="0" smtClean="0"/>
              <a:t> </a:t>
            </a:r>
            <a:r>
              <a:rPr lang="en-US" i="1" dirty="0"/>
              <a:t>is a root of all kinds of evil</a:t>
            </a:r>
            <a:r>
              <a:rPr lang="en-US" dirty="0" smtClean="0"/>
              <a:t>”</a:t>
            </a:r>
          </a:p>
          <a:p>
            <a:pPr lvl="1"/>
            <a:r>
              <a:rPr lang="en-US" dirty="0"/>
              <a:t>James 4:1-4 “</a:t>
            </a:r>
            <a:r>
              <a:rPr lang="en-US" i="1" dirty="0"/>
              <a:t>Where do wars and fights come from among you? Do they not come from your desires for pleasure that war in your members</a:t>
            </a:r>
            <a:r>
              <a:rPr lang="en-US" i="1" dirty="0" smtClean="0"/>
              <a:t>?</a:t>
            </a:r>
            <a:r>
              <a:rPr lang="en-US" i="1" baseline="30000" dirty="0"/>
              <a:t> </a:t>
            </a:r>
            <a:r>
              <a:rPr lang="en-US" i="1" dirty="0"/>
              <a:t>You lust and do not have. You murder and covet and cannot obtain. You fight and war. </a:t>
            </a:r>
            <a:r>
              <a:rPr lang="en-US" i="1" dirty="0" smtClean="0"/>
              <a:t>Yet </a:t>
            </a:r>
            <a:r>
              <a:rPr lang="en-US" i="1" dirty="0"/>
              <a:t>you do not have because you do not ask. </a:t>
            </a:r>
            <a:r>
              <a:rPr lang="en-US" i="1" dirty="0" smtClean="0"/>
              <a:t>You </a:t>
            </a:r>
            <a:r>
              <a:rPr lang="en-US" i="1" dirty="0"/>
              <a:t>ask and do not receive, because you ask amiss, that you may spend it on your pleasures. </a:t>
            </a:r>
            <a:r>
              <a:rPr lang="en-US" i="1" dirty="0" smtClean="0"/>
              <a:t>Adulterers and </a:t>
            </a:r>
            <a:r>
              <a:rPr lang="en-US" i="1" dirty="0"/>
              <a:t>adulteresses! Do you not know that friendship with the world is enmity with God? Whoever therefore wants to be a friend of the world makes himself an enemy of God</a:t>
            </a:r>
            <a:r>
              <a:rPr lang="en-US" dirty="0" smtClean="0"/>
              <a:t>.”</a:t>
            </a:r>
          </a:p>
          <a:p>
            <a:pPr lvl="1"/>
            <a:r>
              <a:rPr lang="en-US" dirty="0" smtClean="0"/>
              <a:t>Matthew 6:24 </a:t>
            </a:r>
            <a:r>
              <a:rPr lang="en-US" i="1" dirty="0" smtClean="0"/>
              <a:t>“No one can serve two masters; for either he will hate the one and love the other, or else he will be loyal to one and despise the other.  You cannot serve God and mammon.”</a:t>
            </a:r>
            <a:endParaRPr lang="en-US" i="1" dirty="0"/>
          </a:p>
        </p:txBody>
      </p:sp>
      <p:sp>
        <p:nvSpPr>
          <p:cNvPr id="3" name="Title 2"/>
          <p:cNvSpPr>
            <a:spLocks noGrp="1"/>
          </p:cNvSpPr>
          <p:nvPr>
            <p:ph type="title"/>
          </p:nvPr>
        </p:nvSpPr>
        <p:spPr/>
        <p:txBody>
          <a:bodyPr/>
          <a:lstStyle/>
          <a:p>
            <a:r>
              <a:rPr lang="en-US" dirty="0" smtClean="0"/>
              <a:t>Verse 3</a:t>
            </a:r>
            <a:endParaRPr lang="en-US" dirty="0"/>
          </a:p>
        </p:txBody>
      </p:sp>
      <p:sp>
        <p:nvSpPr>
          <p:cNvPr id="4" name="Footer Placeholder 3"/>
          <p:cNvSpPr>
            <a:spLocks noGrp="1"/>
          </p:cNvSpPr>
          <p:nvPr>
            <p:ph type="ftr" sz="quarter" idx="11"/>
          </p:nvPr>
        </p:nvSpPr>
        <p:spPr/>
        <p:txBody>
          <a:bodyPr/>
          <a:lstStyle/>
          <a:p>
            <a:pPr>
              <a:defRPr/>
            </a:pPr>
            <a:r>
              <a:rPr lang="en-US" dirty="0" smtClean="0"/>
              <a:t>3f</a:t>
            </a:r>
            <a:endParaRPr lang="en-US" dirty="0"/>
          </a:p>
        </p:txBody>
      </p:sp>
    </p:spTree>
    <p:extLst>
      <p:ext uri="{BB962C8B-B14F-4D97-AF65-F5344CB8AC3E}">
        <p14:creationId xmlns:p14="http://schemas.microsoft.com/office/powerpoint/2010/main" val="72223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Rule – </a:t>
            </a:r>
            <a:r>
              <a:rPr lang="en-US" dirty="0" err="1" smtClean="0"/>
              <a:t>Proistemi</a:t>
            </a:r>
            <a:r>
              <a:rPr lang="en-US" dirty="0" smtClean="0"/>
              <a:t> (pro-is’-</a:t>
            </a:r>
            <a:r>
              <a:rPr lang="en-US" dirty="0" err="1" smtClean="0"/>
              <a:t>tay</a:t>
            </a:r>
            <a:r>
              <a:rPr lang="en-US" dirty="0" smtClean="0"/>
              <a:t>-</a:t>
            </a:r>
            <a:r>
              <a:rPr lang="en-US" dirty="0" err="1" smtClean="0"/>
              <a:t>mee</a:t>
            </a:r>
            <a:r>
              <a:rPr lang="en-US" dirty="0" smtClean="0"/>
              <a:t>) “</a:t>
            </a:r>
            <a:r>
              <a:rPr lang="en-US" i="1" dirty="0"/>
              <a:t>to be over, to superintend, preside over, to be a protector or guardian, to give aid, to care for, give attention to</a:t>
            </a:r>
            <a:r>
              <a:rPr lang="en-US" dirty="0"/>
              <a:t>.”  It literally means “</a:t>
            </a:r>
            <a:r>
              <a:rPr lang="en-US" i="1" dirty="0"/>
              <a:t>stand before</a:t>
            </a:r>
            <a:r>
              <a:rPr lang="en-US" i="1" dirty="0" smtClean="0"/>
              <a:t>.</a:t>
            </a:r>
            <a:r>
              <a:rPr lang="en-US" dirty="0" smtClean="0"/>
              <a:t>”</a:t>
            </a:r>
          </a:p>
          <a:p>
            <a:r>
              <a:rPr lang="en-US" dirty="0" smtClean="0"/>
              <a:t>Rules his own house well</a:t>
            </a:r>
          </a:p>
          <a:p>
            <a:pPr lvl="1"/>
            <a:r>
              <a:rPr lang="en-US" dirty="0" smtClean="0"/>
              <a:t>Well – </a:t>
            </a:r>
            <a:r>
              <a:rPr lang="en-US" dirty="0" err="1" smtClean="0"/>
              <a:t>Kalos</a:t>
            </a:r>
            <a:r>
              <a:rPr lang="en-US" dirty="0" smtClean="0"/>
              <a:t> “</a:t>
            </a:r>
            <a:r>
              <a:rPr lang="en-US" i="1" dirty="0"/>
              <a:t>beautifully, finely, excellently, well</a:t>
            </a:r>
            <a:r>
              <a:rPr lang="en-US" i="1" dirty="0" smtClean="0"/>
              <a:t>.</a:t>
            </a:r>
            <a:r>
              <a:rPr lang="en-US" dirty="0" smtClean="0"/>
              <a:t>”</a:t>
            </a:r>
          </a:p>
          <a:p>
            <a:pPr lvl="2"/>
            <a:r>
              <a:rPr lang="en-US" dirty="0" smtClean="0"/>
              <a:t>Carries the meaning of “</a:t>
            </a:r>
            <a:r>
              <a:rPr lang="en-US" i="1" dirty="0" smtClean="0"/>
              <a:t>aesthetically good, beautiful, fair, and appealing to the eye.</a:t>
            </a:r>
            <a:r>
              <a:rPr lang="en-US" dirty="0" smtClean="0"/>
              <a:t>”</a:t>
            </a:r>
          </a:p>
          <a:p>
            <a:pPr lvl="2"/>
            <a:r>
              <a:rPr lang="en-US" dirty="0" smtClean="0"/>
              <a:t>A man that is qualified to rule over the church demonstrates that he has his house in order first.</a:t>
            </a:r>
          </a:p>
          <a:p>
            <a:pPr lvl="2"/>
            <a:r>
              <a:rPr lang="en-US" dirty="0"/>
              <a:t>Romans 12:17 </a:t>
            </a:r>
            <a:r>
              <a:rPr lang="en-US" dirty="0" smtClean="0"/>
              <a:t>“</a:t>
            </a:r>
            <a:r>
              <a:rPr lang="en-US" i="1" dirty="0"/>
              <a:t>Repay no one evil for evil. Have regard for good things in the sight of all men.</a:t>
            </a:r>
            <a:r>
              <a:rPr lang="en-US" dirty="0"/>
              <a:t>” </a:t>
            </a:r>
          </a:p>
        </p:txBody>
      </p:sp>
      <p:sp>
        <p:nvSpPr>
          <p:cNvPr id="3" name="Title 2"/>
          <p:cNvSpPr>
            <a:spLocks noGrp="1"/>
          </p:cNvSpPr>
          <p:nvPr>
            <p:ph type="title"/>
          </p:nvPr>
        </p:nvSpPr>
        <p:spPr/>
        <p:txBody>
          <a:bodyPr/>
          <a:lstStyle/>
          <a:p>
            <a:r>
              <a:rPr lang="en-US" dirty="0" smtClean="0"/>
              <a:t>Verses 4-5</a:t>
            </a:r>
            <a:endParaRPr lang="en-US" dirty="0"/>
          </a:p>
        </p:txBody>
      </p:sp>
      <p:sp>
        <p:nvSpPr>
          <p:cNvPr id="4" name="Footer Placeholder 3"/>
          <p:cNvSpPr>
            <a:spLocks noGrp="1"/>
          </p:cNvSpPr>
          <p:nvPr>
            <p:ph type="ftr" sz="quarter" idx="11"/>
          </p:nvPr>
        </p:nvSpPr>
        <p:spPr/>
        <p:txBody>
          <a:bodyPr/>
          <a:lstStyle/>
          <a:p>
            <a:pPr>
              <a:defRPr/>
            </a:pPr>
            <a:r>
              <a:rPr lang="en-US" dirty="0" smtClean="0"/>
              <a:t>4-5a-c</a:t>
            </a:r>
            <a:endParaRPr lang="en-US" dirty="0"/>
          </a:p>
        </p:txBody>
      </p:sp>
    </p:spTree>
    <p:extLst>
      <p:ext uri="{BB962C8B-B14F-4D97-AF65-F5344CB8AC3E}">
        <p14:creationId xmlns:p14="http://schemas.microsoft.com/office/powerpoint/2010/main" val="240927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85000" lnSpcReduction="20000"/>
          </a:bodyPr>
          <a:lstStyle/>
          <a:p>
            <a:r>
              <a:rPr lang="en-US" dirty="0" smtClean="0"/>
              <a:t>Having his children in submission</a:t>
            </a:r>
          </a:p>
          <a:p>
            <a:pPr lvl="1"/>
            <a:r>
              <a:rPr lang="en-US" dirty="0" smtClean="0"/>
              <a:t>Submission – </a:t>
            </a:r>
            <a:r>
              <a:rPr lang="en-US" dirty="0" err="1" smtClean="0"/>
              <a:t>Huptage</a:t>
            </a:r>
            <a:r>
              <a:rPr lang="en-US" dirty="0" smtClean="0"/>
              <a:t> (Hoop-</a:t>
            </a:r>
            <a:r>
              <a:rPr lang="en-US" dirty="0" err="1" smtClean="0"/>
              <a:t>ot</a:t>
            </a:r>
            <a:r>
              <a:rPr lang="en-US" dirty="0" smtClean="0"/>
              <a:t>-</a:t>
            </a:r>
            <a:r>
              <a:rPr lang="en-US" dirty="0" err="1" smtClean="0"/>
              <a:t>ag</a:t>
            </a:r>
            <a:r>
              <a:rPr lang="en-US" dirty="0" smtClean="0"/>
              <a:t>-ay) from </a:t>
            </a:r>
            <a:r>
              <a:rPr lang="en-US" dirty="0" err="1" smtClean="0"/>
              <a:t>Hupotasso</a:t>
            </a:r>
            <a:r>
              <a:rPr lang="en-US" dirty="0" smtClean="0"/>
              <a:t> (hoop-</a:t>
            </a:r>
            <a:r>
              <a:rPr lang="en-US" dirty="0" err="1" smtClean="0"/>
              <a:t>ot</a:t>
            </a:r>
            <a:r>
              <a:rPr lang="en-US" dirty="0" smtClean="0"/>
              <a:t>-as’-so) “</a:t>
            </a:r>
            <a:r>
              <a:rPr lang="en-US" i="1" dirty="0"/>
              <a:t>A Greek military term meaning "to arrange [troop divisions] in a military fashion under the command of a leader". In non-military use, it was "a voluntary attitude of giving in, cooperating, assuming responsibility, and carrying a burden</a:t>
            </a:r>
            <a:r>
              <a:rPr lang="en-US" i="1" dirty="0" smtClean="0"/>
              <a:t>.</a:t>
            </a:r>
            <a:r>
              <a:rPr lang="en-US" dirty="0" smtClean="0"/>
              <a:t>”</a:t>
            </a:r>
          </a:p>
          <a:p>
            <a:pPr lvl="1"/>
            <a:r>
              <a:rPr lang="en-US" dirty="0" smtClean="0"/>
              <a:t>Examples of submission</a:t>
            </a:r>
          </a:p>
          <a:p>
            <a:pPr lvl="2"/>
            <a:r>
              <a:rPr lang="en-US" dirty="0" smtClean="0"/>
              <a:t>Luke 2:51</a:t>
            </a:r>
          </a:p>
          <a:p>
            <a:pPr lvl="2"/>
            <a:r>
              <a:rPr lang="en-US" dirty="0" smtClean="0"/>
              <a:t>Romans 8:7, 13:1</a:t>
            </a:r>
          </a:p>
          <a:p>
            <a:pPr lvl="2"/>
            <a:r>
              <a:rPr lang="en-US" dirty="0" smtClean="0"/>
              <a:t>1 Corinthians 14:34</a:t>
            </a:r>
          </a:p>
          <a:p>
            <a:pPr lvl="2"/>
            <a:r>
              <a:rPr lang="en-US" dirty="0" smtClean="0"/>
              <a:t>Titus 2:9</a:t>
            </a:r>
          </a:p>
          <a:p>
            <a:r>
              <a:rPr lang="en-US" dirty="0" smtClean="0"/>
              <a:t>Submission with all reverence</a:t>
            </a:r>
          </a:p>
          <a:p>
            <a:pPr lvl="1"/>
            <a:r>
              <a:rPr lang="en-US" dirty="0" err="1" smtClean="0"/>
              <a:t>Semotes</a:t>
            </a:r>
            <a:r>
              <a:rPr lang="en-US" dirty="0" smtClean="0"/>
              <a:t> (</a:t>
            </a:r>
            <a:r>
              <a:rPr lang="en-US" dirty="0" err="1" smtClean="0"/>
              <a:t>sem</a:t>
            </a:r>
            <a:r>
              <a:rPr lang="en-US" dirty="0" smtClean="0"/>
              <a:t>-not’-ace) “</a:t>
            </a:r>
            <a:r>
              <a:rPr lang="en-US" i="1" dirty="0"/>
              <a:t>the characteristic of a thing or person which entitles to reverence and respect, dignity, </a:t>
            </a:r>
            <a:r>
              <a:rPr lang="en-US" i="1" dirty="0" smtClean="0"/>
              <a:t>majesty</a:t>
            </a:r>
            <a:r>
              <a:rPr lang="en-US" i="1" dirty="0"/>
              <a:t>, sanctity</a:t>
            </a:r>
            <a:r>
              <a:rPr lang="en-US" dirty="0" smtClean="0"/>
              <a:t>.”</a:t>
            </a:r>
          </a:p>
          <a:p>
            <a:pPr lvl="1"/>
            <a:r>
              <a:rPr lang="en-US" dirty="0" smtClean="0"/>
              <a:t>The man’s children respect him for the leader he demonstrates himself to be.</a:t>
            </a:r>
          </a:p>
          <a:p>
            <a:pPr lvl="2"/>
            <a:r>
              <a:rPr lang="en-US" dirty="0" smtClean="0"/>
              <a:t>This passage is also translated to put the reverence on the man himself instead of the children indicating that the ruling of his household is done with dignity and respect.</a:t>
            </a:r>
          </a:p>
        </p:txBody>
      </p:sp>
      <p:sp>
        <p:nvSpPr>
          <p:cNvPr id="3" name="Title 2"/>
          <p:cNvSpPr>
            <a:spLocks noGrp="1"/>
          </p:cNvSpPr>
          <p:nvPr>
            <p:ph type="title"/>
          </p:nvPr>
        </p:nvSpPr>
        <p:spPr/>
        <p:txBody>
          <a:bodyPr/>
          <a:lstStyle/>
          <a:p>
            <a:r>
              <a:rPr lang="en-US" dirty="0" smtClean="0"/>
              <a:t>Verses 4-5</a:t>
            </a:r>
            <a:endParaRPr lang="en-US" dirty="0"/>
          </a:p>
        </p:txBody>
      </p:sp>
      <p:sp>
        <p:nvSpPr>
          <p:cNvPr id="4" name="Footer Placeholder 3"/>
          <p:cNvSpPr>
            <a:spLocks noGrp="1"/>
          </p:cNvSpPr>
          <p:nvPr>
            <p:ph type="ftr" sz="quarter" idx="11"/>
          </p:nvPr>
        </p:nvSpPr>
        <p:spPr/>
        <p:txBody>
          <a:bodyPr/>
          <a:lstStyle/>
          <a:p>
            <a:pPr>
              <a:defRPr/>
            </a:pPr>
            <a:r>
              <a:rPr lang="en-US" dirty="0" smtClean="0"/>
              <a:t>4-5d/e</a:t>
            </a:r>
            <a:endParaRPr lang="en-US" dirty="0"/>
          </a:p>
        </p:txBody>
      </p:sp>
    </p:spTree>
    <p:extLst>
      <p:ext uri="{BB962C8B-B14F-4D97-AF65-F5344CB8AC3E}">
        <p14:creationId xmlns:p14="http://schemas.microsoft.com/office/powerpoint/2010/main" val="328281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lnSpcReduction="10000"/>
          </a:bodyPr>
          <a:lstStyle/>
          <a:p>
            <a:r>
              <a:rPr lang="en-US" dirty="0" smtClean="0"/>
              <a:t>“</a:t>
            </a:r>
            <a:r>
              <a:rPr lang="en-US" i="1" dirty="0" smtClean="0"/>
              <a:t>Having faithful children not accused of dissipation or insubordination.</a:t>
            </a:r>
            <a:r>
              <a:rPr lang="en-US" dirty="0" smtClean="0"/>
              <a:t>”</a:t>
            </a:r>
          </a:p>
          <a:p>
            <a:pPr lvl="1"/>
            <a:r>
              <a:rPr lang="en-US" dirty="0" smtClean="0"/>
              <a:t>Faithful – </a:t>
            </a:r>
            <a:r>
              <a:rPr lang="en-US" dirty="0" err="1" smtClean="0"/>
              <a:t>Pistos</a:t>
            </a:r>
            <a:r>
              <a:rPr lang="en-US" dirty="0" smtClean="0"/>
              <a:t> “</a:t>
            </a:r>
            <a:r>
              <a:rPr lang="en-US" i="1" dirty="0" smtClean="0"/>
              <a:t>trusty, faithful</a:t>
            </a:r>
            <a:r>
              <a:rPr lang="en-US" dirty="0" smtClean="0"/>
              <a:t>”</a:t>
            </a:r>
          </a:p>
          <a:p>
            <a:pPr lvl="2"/>
            <a:r>
              <a:rPr lang="en-US" dirty="0" smtClean="0"/>
              <a:t>Faithful is contrasted with dissipation and insubordination lending to the view that they are certainly old enough to be faithful to God (</a:t>
            </a:r>
            <a:r>
              <a:rPr lang="en-US" dirty="0" err="1" smtClean="0"/>
              <a:t>ie</a:t>
            </a:r>
            <a:r>
              <a:rPr lang="en-US" dirty="0" smtClean="0"/>
              <a:t>. Christians).</a:t>
            </a:r>
          </a:p>
          <a:p>
            <a:pPr lvl="2"/>
            <a:r>
              <a:rPr lang="en-US" dirty="0" smtClean="0"/>
              <a:t>Evidence that the man has the ability to instill faith in others.</a:t>
            </a:r>
          </a:p>
          <a:p>
            <a:pPr lvl="2"/>
            <a:r>
              <a:rPr lang="en-US" dirty="0" smtClean="0"/>
              <a:t>Translations, scholars and commentaries overwhelmingly favor this understanding.</a:t>
            </a:r>
          </a:p>
          <a:p>
            <a:pPr lvl="2"/>
            <a:r>
              <a:rPr lang="en-US" dirty="0"/>
              <a:t>1 Timothy 3:11 “</a:t>
            </a:r>
            <a:r>
              <a:rPr lang="en-US" i="1" dirty="0"/>
              <a:t>faithful in all things</a:t>
            </a:r>
            <a:r>
              <a:rPr lang="en-US" dirty="0"/>
              <a:t>” indicates the woman’s faithfulness </a:t>
            </a:r>
            <a:r>
              <a:rPr lang="en-US" dirty="0" smtClean="0"/>
              <a:t>in service to </a:t>
            </a:r>
            <a:r>
              <a:rPr lang="en-US" dirty="0"/>
              <a:t>God.</a:t>
            </a:r>
          </a:p>
          <a:p>
            <a:pPr lvl="2"/>
            <a:r>
              <a:rPr lang="en-US" dirty="0" smtClean="0"/>
              <a:t>Deacons do not have the “faithful” qualifier for his children.</a:t>
            </a:r>
          </a:p>
          <a:p>
            <a:pPr lvl="2"/>
            <a:r>
              <a:rPr lang="en-US" dirty="0" smtClean="0"/>
              <a:t>When Paul uses the word “faithful” in scripture in regards to people, he speaks of their faithfulness to God, not about being trustworthy people.</a:t>
            </a:r>
          </a:p>
          <a:p>
            <a:pPr lvl="3"/>
            <a:r>
              <a:rPr lang="en-US" dirty="0" smtClean="0"/>
              <a:t>1 Timothy 6:2 “</a:t>
            </a:r>
            <a:r>
              <a:rPr lang="en-US" i="1" dirty="0" smtClean="0"/>
              <a:t>And those who have believing (</a:t>
            </a:r>
            <a:r>
              <a:rPr lang="en-US" i="1" dirty="0" err="1" smtClean="0"/>
              <a:t>pistos</a:t>
            </a:r>
            <a:r>
              <a:rPr lang="en-US" i="1" dirty="0" smtClean="0"/>
              <a:t>) masters</a:t>
            </a:r>
            <a:r>
              <a:rPr lang="en-US" dirty="0" smtClean="0"/>
              <a:t>”</a:t>
            </a:r>
          </a:p>
        </p:txBody>
      </p:sp>
      <p:sp>
        <p:nvSpPr>
          <p:cNvPr id="3" name="Title 2"/>
          <p:cNvSpPr>
            <a:spLocks noGrp="1"/>
          </p:cNvSpPr>
          <p:nvPr>
            <p:ph type="title"/>
          </p:nvPr>
        </p:nvSpPr>
        <p:spPr/>
        <p:txBody>
          <a:bodyPr/>
          <a:lstStyle/>
          <a:p>
            <a:r>
              <a:rPr lang="en-US" dirty="0" smtClean="0"/>
              <a:t>Verses 4-5 (Titus 1:6)</a:t>
            </a:r>
            <a:endParaRPr lang="en-US" dirty="0"/>
          </a:p>
        </p:txBody>
      </p:sp>
      <p:sp>
        <p:nvSpPr>
          <p:cNvPr id="4" name="Footer Placeholder 3"/>
          <p:cNvSpPr>
            <a:spLocks noGrp="1"/>
          </p:cNvSpPr>
          <p:nvPr>
            <p:ph type="ftr" sz="quarter" idx="11"/>
          </p:nvPr>
        </p:nvSpPr>
        <p:spPr/>
        <p:txBody>
          <a:bodyPr/>
          <a:lstStyle/>
          <a:p>
            <a:pPr>
              <a:defRPr/>
            </a:pPr>
            <a:r>
              <a:rPr lang="en-US" dirty="0" smtClean="0"/>
              <a:t>4-5f.i-ii.1</a:t>
            </a:r>
            <a:endParaRPr lang="en-US" dirty="0"/>
          </a:p>
        </p:txBody>
      </p:sp>
    </p:spTree>
    <p:extLst>
      <p:ext uri="{BB962C8B-B14F-4D97-AF65-F5344CB8AC3E}">
        <p14:creationId xmlns:p14="http://schemas.microsoft.com/office/powerpoint/2010/main" val="39626950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20000"/>
          </a:bodyPr>
          <a:lstStyle/>
          <a:p>
            <a:r>
              <a:rPr lang="en-US" dirty="0" smtClean="0"/>
              <a:t>“</a:t>
            </a:r>
            <a:r>
              <a:rPr lang="en-US" i="1" dirty="0" smtClean="0"/>
              <a:t>Having faithful children not accused of dissipation or insubordination.</a:t>
            </a:r>
            <a:r>
              <a:rPr lang="en-US" dirty="0" smtClean="0"/>
              <a:t>”</a:t>
            </a:r>
          </a:p>
          <a:p>
            <a:pPr lvl="1"/>
            <a:r>
              <a:rPr lang="en-US" dirty="0" smtClean="0"/>
              <a:t>Not accused of dissipation – </a:t>
            </a:r>
            <a:r>
              <a:rPr lang="en-US" dirty="0" err="1" smtClean="0"/>
              <a:t>Asotia</a:t>
            </a:r>
            <a:r>
              <a:rPr lang="en-US" dirty="0" smtClean="0"/>
              <a:t> (as-o-tee’-ah) “</a:t>
            </a:r>
            <a:r>
              <a:rPr lang="en-US" i="1" dirty="0" smtClean="0"/>
              <a:t>an abandoned, dissolute life, profligate.</a:t>
            </a:r>
            <a:r>
              <a:rPr lang="en-US" dirty="0" smtClean="0"/>
              <a:t>”</a:t>
            </a:r>
          </a:p>
          <a:p>
            <a:pPr lvl="2"/>
            <a:r>
              <a:rPr lang="en-US" dirty="0" smtClean="0"/>
              <a:t>‘A’ – Negative participle</a:t>
            </a:r>
          </a:p>
          <a:p>
            <a:pPr lvl="2"/>
            <a:r>
              <a:rPr lang="en-US" dirty="0" err="1" smtClean="0"/>
              <a:t>Sozo</a:t>
            </a:r>
            <a:r>
              <a:rPr lang="en-US" dirty="0" smtClean="0"/>
              <a:t> (</a:t>
            </a:r>
            <a:r>
              <a:rPr lang="en-US" dirty="0" err="1" smtClean="0"/>
              <a:t>sode</a:t>
            </a:r>
            <a:r>
              <a:rPr lang="en-US" dirty="0" smtClean="0"/>
              <a:t>’-</a:t>
            </a:r>
            <a:r>
              <a:rPr lang="en-US" dirty="0" err="1" smtClean="0"/>
              <a:t>zo</a:t>
            </a:r>
            <a:r>
              <a:rPr lang="en-US" dirty="0" smtClean="0"/>
              <a:t>) “</a:t>
            </a:r>
            <a:r>
              <a:rPr lang="en-US" i="1" dirty="0" smtClean="0"/>
              <a:t>to save</a:t>
            </a:r>
            <a:r>
              <a:rPr lang="en-US" dirty="0" smtClean="0"/>
              <a:t>”</a:t>
            </a:r>
          </a:p>
          <a:p>
            <a:pPr lvl="2"/>
            <a:r>
              <a:rPr lang="en-US" dirty="0" smtClean="0"/>
              <a:t>There is no saving quality</a:t>
            </a:r>
          </a:p>
          <a:p>
            <a:pPr lvl="2"/>
            <a:r>
              <a:rPr lang="en-US" dirty="0" smtClean="0"/>
              <a:t>Luke 15:11-32 – The prodigal son</a:t>
            </a:r>
          </a:p>
          <a:p>
            <a:pPr lvl="2"/>
            <a:r>
              <a:rPr lang="en-US" dirty="0" smtClean="0"/>
              <a:t>Ephesians 5:18 </a:t>
            </a:r>
            <a:r>
              <a:rPr lang="en-US" i="1" dirty="0" smtClean="0"/>
              <a:t>“And do not be drunk with wine, in which is dissipation.”</a:t>
            </a:r>
          </a:p>
          <a:p>
            <a:pPr lvl="2"/>
            <a:r>
              <a:rPr lang="en-US" dirty="0" smtClean="0"/>
              <a:t>1 Peter 4:3-4 </a:t>
            </a:r>
            <a:r>
              <a:rPr lang="en-US" i="1" dirty="0" smtClean="0"/>
              <a:t>“</a:t>
            </a:r>
            <a:r>
              <a:rPr lang="en-US" i="1" dirty="0"/>
              <a:t>For we have spent enough of our past lifetime in doing the will of the Gentiles—when we walked in lewdness, lusts, drunkenness, revelries, drinking parties, and abominable idolatries. In regard to these, they think it strange that you do not run with them in the same flood of dissipation, speaking evil of you</a:t>
            </a:r>
            <a:r>
              <a:rPr lang="en-US" dirty="0" smtClean="0"/>
              <a:t>.</a:t>
            </a:r>
            <a:r>
              <a:rPr lang="en-US" i="1" dirty="0" smtClean="0"/>
              <a:t>”</a:t>
            </a:r>
          </a:p>
          <a:p>
            <a:pPr lvl="1"/>
            <a:r>
              <a:rPr lang="en-US" dirty="0" smtClean="0"/>
              <a:t>Not accused of insubordination</a:t>
            </a:r>
          </a:p>
          <a:p>
            <a:pPr lvl="2"/>
            <a:r>
              <a:rPr lang="en-US" dirty="0" err="1" smtClean="0"/>
              <a:t>Anupotaktos</a:t>
            </a:r>
            <a:r>
              <a:rPr lang="en-US" dirty="0" smtClean="0"/>
              <a:t> (an-</a:t>
            </a:r>
            <a:r>
              <a:rPr lang="en-US" dirty="0" err="1" smtClean="0"/>
              <a:t>oo</a:t>
            </a:r>
            <a:r>
              <a:rPr lang="en-US" dirty="0" smtClean="0"/>
              <a:t>-pot’-</a:t>
            </a:r>
            <a:r>
              <a:rPr lang="en-US" dirty="0" err="1" smtClean="0"/>
              <a:t>ak</a:t>
            </a:r>
            <a:r>
              <a:rPr lang="en-US" dirty="0" smtClean="0"/>
              <a:t>-</a:t>
            </a:r>
            <a:r>
              <a:rPr lang="en-US" dirty="0" err="1" smtClean="0"/>
              <a:t>tos</a:t>
            </a:r>
            <a:r>
              <a:rPr lang="en-US" dirty="0" smtClean="0"/>
              <a:t>) “</a:t>
            </a:r>
            <a:r>
              <a:rPr lang="en-US" i="1" dirty="0" smtClean="0"/>
              <a:t>not made subject, </a:t>
            </a:r>
            <a:r>
              <a:rPr lang="en-US" i="1" dirty="0" err="1" smtClean="0"/>
              <a:t>unsubjected</a:t>
            </a:r>
            <a:r>
              <a:rPr lang="en-US" i="1" dirty="0" smtClean="0"/>
              <a:t>, that cannot be subjected to control, disobedient, unruly, refractory.</a:t>
            </a:r>
            <a:r>
              <a:rPr lang="en-US" dirty="0" smtClean="0"/>
              <a:t>”</a:t>
            </a:r>
          </a:p>
          <a:p>
            <a:pPr lvl="2"/>
            <a:endParaRPr lang="en-US" dirty="0" smtClean="0"/>
          </a:p>
          <a:p>
            <a:pPr lvl="2"/>
            <a:endParaRPr lang="en-US" dirty="0"/>
          </a:p>
        </p:txBody>
      </p:sp>
      <p:sp>
        <p:nvSpPr>
          <p:cNvPr id="3" name="Title 2"/>
          <p:cNvSpPr>
            <a:spLocks noGrp="1"/>
          </p:cNvSpPr>
          <p:nvPr>
            <p:ph type="title"/>
          </p:nvPr>
        </p:nvSpPr>
        <p:spPr/>
        <p:txBody>
          <a:bodyPr/>
          <a:lstStyle/>
          <a:p>
            <a:r>
              <a:rPr lang="en-US" dirty="0" smtClean="0"/>
              <a:t>Verses 4-5 (</a:t>
            </a:r>
            <a:r>
              <a:rPr lang="en-US" dirty="0"/>
              <a:t>Titus </a:t>
            </a:r>
            <a:r>
              <a:rPr lang="en-US" dirty="0" smtClean="0"/>
              <a:t>1:6)</a:t>
            </a:r>
            <a:endParaRPr lang="en-US" dirty="0"/>
          </a:p>
        </p:txBody>
      </p:sp>
      <p:sp>
        <p:nvSpPr>
          <p:cNvPr id="4" name="Footer Placeholder 3"/>
          <p:cNvSpPr>
            <a:spLocks noGrp="1"/>
          </p:cNvSpPr>
          <p:nvPr>
            <p:ph type="ftr" sz="quarter" idx="11"/>
          </p:nvPr>
        </p:nvSpPr>
        <p:spPr/>
        <p:txBody>
          <a:bodyPr/>
          <a:lstStyle/>
          <a:p>
            <a:pPr>
              <a:defRPr/>
            </a:pPr>
            <a:r>
              <a:rPr lang="en-US" dirty="0" smtClean="0"/>
              <a:t>4-5f.ii.2</a:t>
            </a:r>
            <a:endParaRPr lang="en-US" dirty="0"/>
          </a:p>
        </p:txBody>
      </p:sp>
    </p:spTree>
    <p:extLst>
      <p:ext uri="{BB962C8B-B14F-4D97-AF65-F5344CB8AC3E}">
        <p14:creationId xmlns:p14="http://schemas.microsoft.com/office/powerpoint/2010/main" val="1178519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Questions about children</a:t>
            </a:r>
          </a:p>
          <a:p>
            <a:pPr lvl="1"/>
            <a:r>
              <a:rPr lang="en-US" dirty="0" smtClean="0"/>
              <a:t>How many children?</a:t>
            </a:r>
          </a:p>
          <a:p>
            <a:pPr lvl="2"/>
            <a:r>
              <a:rPr lang="en-US" dirty="0" smtClean="0"/>
              <a:t>Arguments FOR multiple children</a:t>
            </a:r>
          </a:p>
          <a:p>
            <a:pPr lvl="3"/>
            <a:r>
              <a:rPr lang="en-US" dirty="0"/>
              <a:t>Both times Paul lists the qualifications here and in Titus the word “children” is plural in the </a:t>
            </a:r>
            <a:r>
              <a:rPr lang="en-US" dirty="0" smtClean="0"/>
              <a:t>Greek</a:t>
            </a:r>
            <a:r>
              <a:rPr lang="en-US" dirty="0"/>
              <a:t>.</a:t>
            </a:r>
            <a:endParaRPr lang="en-US" dirty="0" smtClean="0"/>
          </a:p>
          <a:p>
            <a:pPr lvl="3"/>
            <a:r>
              <a:rPr lang="en-US" dirty="0" smtClean="0"/>
              <a:t>It demonstrates his worthiness to lead the local body, multiple different people, etc.</a:t>
            </a:r>
          </a:p>
          <a:p>
            <a:pPr lvl="3"/>
            <a:r>
              <a:rPr lang="en-US" dirty="0" smtClean="0"/>
              <a:t>This is a list of ‘specific’ qualifications thus we should understand the qualifications more specifically.</a:t>
            </a:r>
          </a:p>
          <a:p>
            <a:pPr lvl="4"/>
            <a:r>
              <a:rPr lang="en-US" dirty="0" smtClean="0"/>
              <a:t>Unlike for example Ephesians 6:1 “</a:t>
            </a:r>
            <a:r>
              <a:rPr lang="en-US" i="1" dirty="0" smtClean="0"/>
              <a:t>Children, obey your parents in the Lord</a:t>
            </a:r>
            <a:r>
              <a:rPr lang="en-US" dirty="0" smtClean="0"/>
              <a:t>”</a:t>
            </a:r>
          </a:p>
          <a:p>
            <a:pPr lvl="4"/>
            <a:endParaRPr lang="en-US" dirty="0"/>
          </a:p>
        </p:txBody>
      </p:sp>
      <p:sp>
        <p:nvSpPr>
          <p:cNvPr id="3" name="Title 2"/>
          <p:cNvSpPr>
            <a:spLocks noGrp="1"/>
          </p:cNvSpPr>
          <p:nvPr>
            <p:ph type="title"/>
          </p:nvPr>
        </p:nvSpPr>
        <p:spPr/>
        <p:txBody>
          <a:bodyPr/>
          <a:lstStyle/>
          <a:p>
            <a:r>
              <a:rPr lang="en-US" dirty="0" smtClean="0"/>
              <a:t>Verses 4-5</a:t>
            </a:r>
            <a:endParaRPr lang="en-US" dirty="0"/>
          </a:p>
        </p:txBody>
      </p:sp>
      <p:sp>
        <p:nvSpPr>
          <p:cNvPr id="4" name="Footer Placeholder 3"/>
          <p:cNvSpPr>
            <a:spLocks noGrp="1"/>
          </p:cNvSpPr>
          <p:nvPr>
            <p:ph type="ftr" sz="quarter" idx="11"/>
          </p:nvPr>
        </p:nvSpPr>
        <p:spPr/>
        <p:txBody>
          <a:bodyPr/>
          <a:lstStyle/>
          <a:p>
            <a:pPr>
              <a:defRPr/>
            </a:pPr>
            <a:r>
              <a:rPr lang="en-US" dirty="0" smtClean="0"/>
              <a:t>4-5g.i.1</a:t>
            </a:r>
            <a:endParaRPr lang="en-US" dirty="0"/>
          </a:p>
        </p:txBody>
      </p:sp>
    </p:spTree>
    <p:extLst>
      <p:ext uri="{BB962C8B-B14F-4D97-AF65-F5344CB8AC3E}">
        <p14:creationId xmlns:p14="http://schemas.microsoft.com/office/powerpoint/2010/main" val="18373447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334000"/>
          </a:xfrm>
        </p:spPr>
        <p:txBody>
          <a:bodyPr>
            <a:normAutofit fontScale="85000" lnSpcReduction="10000"/>
          </a:bodyPr>
          <a:lstStyle/>
          <a:p>
            <a:r>
              <a:rPr lang="en-US" dirty="0" smtClean="0"/>
              <a:t>Arguments to INCLUDE elders with a single child.</a:t>
            </a:r>
          </a:p>
          <a:p>
            <a:pPr lvl="1"/>
            <a:r>
              <a:rPr lang="en-US" dirty="0" smtClean="0"/>
              <a:t>Greek grammar permits this.</a:t>
            </a:r>
          </a:p>
          <a:p>
            <a:pPr lvl="2"/>
            <a:r>
              <a:rPr lang="en-US" dirty="0"/>
              <a:t>“Winer: ". . . the Plural ... is used although the predicate refers primarily to one individual, when the writer wishes to keep the thought somewhat vague" (WINER'S GREEK GRAMMAR, p. 175</a:t>
            </a:r>
            <a:r>
              <a:rPr lang="en-US" dirty="0" smtClean="0"/>
              <a:t>)”</a:t>
            </a:r>
          </a:p>
          <a:p>
            <a:pPr lvl="2"/>
            <a:r>
              <a:rPr lang="en-US" dirty="0"/>
              <a:t>"Even in concrete words, the poets sometimes use the plural for the singular, to give the expression a more general turn (generalizing plural</a:t>
            </a:r>
            <a:r>
              <a:rPr lang="en-US" dirty="0" smtClean="0"/>
              <a:t>) (</a:t>
            </a:r>
            <a:r>
              <a:rPr lang="en-US" dirty="0"/>
              <a:t>HADLEY AND ALLEN, GREEK GRAMMAR, p. 211</a:t>
            </a:r>
            <a:r>
              <a:rPr lang="en-US" dirty="0" smtClean="0"/>
              <a:t>)</a:t>
            </a:r>
          </a:p>
          <a:p>
            <a:pPr lvl="1"/>
            <a:r>
              <a:rPr lang="en-US" dirty="0" smtClean="0"/>
              <a:t>Scriptures interchanges singular/plural or uses plural generally</a:t>
            </a:r>
          </a:p>
          <a:p>
            <a:pPr lvl="2"/>
            <a:r>
              <a:rPr lang="en-US" dirty="0"/>
              <a:t>Genesis 21:7 “</a:t>
            </a:r>
            <a:r>
              <a:rPr lang="en-US" i="1" dirty="0"/>
              <a:t>She also said, “Who would have said to Abraham that Sarah would nurse </a:t>
            </a:r>
            <a:r>
              <a:rPr lang="en-US" i="1" dirty="0" smtClean="0"/>
              <a:t>children (plural)? </a:t>
            </a:r>
            <a:r>
              <a:rPr lang="en-US" i="1" dirty="0"/>
              <a:t>For I have borne him a </a:t>
            </a:r>
            <a:r>
              <a:rPr lang="en-US" i="1" dirty="0" smtClean="0"/>
              <a:t>son (singular) </a:t>
            </a:r>
            <a:r>
              <a:rPr lang="en-US" i="1" dirty="0"/>
              <a:t>in his old age</a:t>
            </a:r>
            <a:r>
              <a:rPr lang="en-US" i="1" dirty="0" smtClean="0"/>
              <a:t>.”</a:t>
            </a:r>
            <a:r>
              <a:rPr lang="en-US" dirty="0" smtClean="0"/>
              <a:t>”</a:t>
            </a:r>
          </a:p>
          <a:p>
            <a:pPr lvl="2"/>
            <a:r>
              <a:rPr lang="en-US" dirty="0"/>
              <a:t>Matthew 22:24 “</a:t>
            </a:r>
            <a:r>
              <a:rPr lang="en-US" i="1" dirty="0"/>
              <a:t>Teacher, Moses said that if a man dies, having no children, his brother shall marry his wife and raise up offspring for his brother</a:t>
            </a:r>
            <a:r>
              <a:rPr lang="en-US" i="1" dirty="0" smtClean="0"/>
              <a:t>.</a:t>
            </a:r>
            <a:r>
              <a:rPr lang="en-US" dirty="0" smtClean="0"/>
              <a:t>”</a:t>
            </a:r>
          </a:p>
          <a:p>
            <a:pPr lvl="2"/>
            <a:r>
              <a:rPr lang="en-US" dirty="0"/>
              <a:t>Ephesians 6:1 “</a:t>
            </a:r>
            <a:r>
              <a:rPr lang="en-US" i="1" dirty="0"/>
              <a:t>Children, obey your parents in the Lord, for this is </a:t>
            </a:r>
            <a:r>
              <a:rPr lang="en-US" i="1" dirty="0" smtClean="0"/>
              <a:t>right.</a:t>
            </a:r>
            <a:r>
              <a:rPr lang="en-US" dirty="0" smtClean="0"/>
              <a:t>”</a:t>
            </a:r>
          </a:p>
          <a:p>
            <a:pPr lvl="2"/>
            <a:r>
              <a:rPr lang="en-US" dirty="0"/>
              <a:t>1 Timothy 5:4 </a:t>
            </a:r>
            <a:r>
              <a:rPr lang="en-US" dirty="0" smtClean="0"/>
              <a:t>“</a:t>
            </a:r>
            <a:r>
              <a:rPr lang="en-US" i="1" dirty="0" smtClean="0"/>
              <a:t>But </a:t>
            </a:r>
            <a:r>
              <a:rPr lang="en-US" i="1" dirty="0"/>
              <a:t>if any widow has children or grandchildren, let them first learn</a:t>
            </a:r>
            <a:r>
              <a:rPr lang="en-US" dirty="0" smtClean="0"/>
              <a:t>”</a:t>
            </a:r>
          </a:p>
          <a:p>
            <a:pPr lvl="2"/>
            <a:r>
              <a:rPr lang="en-US" dirty="0" smtClean="0"/>
              <a:t>1 Timothy 5:10, Titus 2:4, 1 Thessalonians 2:7, 11, Romans 16:16.</a:t>
            </a:r>
            <a:endParaRPr lang="en-US" dirty="0"/>
          </a:p>
        </p:txBody>
      </p:sp>
      <p:sp>
        <p:nvSpPr>
          <p:cNvPr id="3" name="Title 2"/>
          <p:cNvSpPr>
            <a:spLocks noGrp="1"/>
          </p:cNvSpPr>
          <p:nvPr>
            <p:ph type="title"/>
          </p:nvPr>
        </p:nvSpPr>
        <p:spPr/>
        <p:txBody>
          <a:bodyPr/>
          <a:lstStyle/>
          <a:p>
            <a:r>
              <a:rPr lang="en-US" dirty="0" smtClean="0"/>
              <a:t>Verses 4-5</a:t>
            </a:r>
            <a:endParaRPr lang="en-US" dirty="0"/>
          </a:p>
        </p:txBody>
      </p:sp>
      <p:sp>
        <p:nvSpPr>
          <p:cNvPr id="4" name="Footer Placeholder 3"/>
          <p:cNvSpPr>
            <a:spLocks noGrp="1"/>
          </p:cNvSpPr>
          <p:nvPr>
            <p:ph type="ftr" sz="quarter" idx="11"/>
          </p:nvPr>
        </p:nvSpPr>
        <p:spPr/>
        <p:txBody>
          <a:bodyPr/>
          <a:lstStyle/>
          <a:p>
            <a:pPr>
              <a:defRPr/>
            </a:pPr>
            <a:r>
              <a:rPr lang="en-US" dirty="0" smtClean="0"/>
              <a:t>4-5g.i.2</a:t>
            </a:r>
            <a:endParaRPr lang="en-US" dirty="0"/>
          </a:p>
        </p:txBody>
      </p:sp>
    </p:spTree>
    <p:extLst>
      <p:ext uri="{BB962C8B-B14F-4D97-AF65-F5344CB8AC3E}">
        <p14:creationId xmlns:p14="http://schemas.microsoft.com/office/powerpoint/2010/main" val="418409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334000"/>
          </a:xfrm>
        </p:spPr>
        <p:txBody>
          <a:bodyPr>
            <a:normAutofit lnSpcReduction="10000"/>
          </a:bodyPr>
          <a:lstStyle/>
          <a:p>
            <a:r>
              <a:rPr lang="en-US" dirty="0" smtClean="0"/>
              <a:t>How many children?</a:t>
            </a:r>
          </a:p>
          <a:p>
            <a:pPr lvl="1"/>
            <a:r>
              <a:rPr lang="en-US" dirty="0" smtClean="0"/>
              <a:t>If God were to have chosen to designate the word ‘</a:t>
            </a:r>
            <a:r>
              <a:rPr lang="en-US" dirty="0" err="1" smtClean="0"/>
              <a:t>teknon</a:t>
            </a:r>
            <a:r>
              <a:rPr lang="en-US" dirty="0" smtClean="0"/>
              <a:t>’ in the singular we’d likely be arguing about whether a man can have more than one child.</a:t>
            </a:r>
          </a:p>
          <a:p>
            <a:pPr lvl="1"/>
            <a:r>
              <a:rPr lang="en-US" dirty="0" smtClean="0"/>
              <a:t>The point of the qualification is not to designate a number, but to prove his worthiness to lead the church demonstrated by how he rules his family.  Let us not forget that his wife is included in demonstrating his ability to lead.</a:t>
            </a:r>
          </a:p>
          <a:p>
            <a:pPr lvl="1"/>
            <a:r>
              <a:rPr lang="en-US" dirty="0" smtClean="0"/>
              <a:t>Because scripture interchanges the idea of a single child with the word children (plural), and uses children (plural) to generalize for one or more children, it is difficult to be dogmatic forbidding a man who has a faithful child to be disqualified on that alone.</a:t>
            </a:r>
          </a:p>
          <a:p>
            <a:pPr lvl="3"/>
            <a:endParaRPr lang="en-US" dirty="0" smtClean="0"/>
          </a:p>
        </p:txBody>
      </p:sp>
      <p:sp>
        <p:nvSpPr>
          <p:cNvPr id="3" name="Title 2"/>
          <p:cNvSpPr>
            <a:spLocks noGrp="1"/>
          </p:cNvSpPr>
          <p:nvPr>
            <p:ph type="title"/>
          </p:nvPr>
        </p:nvSpPr>
        <p:spPr/>
        <p:txBody>
          <a:bodyPr/>
          <a:lstStyle/>
          <a:p>
            <a:r>
              <a:rPr lang="en-US" dirty="0" smtClean="0"/>
              <a:t>Verses 4-5</a:t>
            </a:r>
            <a:endParaRPr lang="en-US" dirty="0"/>
          </a:p>
        </p:txBody>
      </p:sp>
      <p:sp>
        <p:nvSpPr>
          <p:cNvPr id="4" name="Footer Placeholder 3"/>
          <p:cNvSpPr>
            <a:spLocks noGrp="1"/>
          </p:cNvSpPr>
          <p:nvPr>
            <p:ph type="ftr" sz="quarter" idx="11"/>
          </p:nvPr>
        </p:nvSpPr>
        <p:spPr/>
        <p:txBody>
          <a:bodyPr/>
          <a:lstStyle/>
          <a:p>
            <a:pPr>
              <a:defRPr/>
            </a:pPr>
            <a:r>
              <a:rPr lang="en-US" dirty="0" smtClean="0"/>
              <a:t>4-5g.i.3-5</a:t>
            </a:r>
            <a:endParaRPr lang="en-US" dirty="0"/>
          </a:p>
        </p:txBody>
      </p:sp>
    </p:spTree>
    <p:extLst>
      <p:ext uri="{BB962C8B-B14F-4D97-AF65-F5344CB8AC3E}">
        <p14:creationId xmlns:p14="http://schemas.microsoft.com/office/powerpoint/2010/main" val="262586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92500" lnSpcReduction="20000"/>
          </a:bodyPr>
          <a:lstStyle/>
          <a:p>
            <a:r>
              <a:rPr lang="en-US" dirty="0" smtClean="0"/>
              <a:t>Position of a bishop</a:t>
            </a:r>
          </a:p>
          <a:p>
            <a:pPr lvl="1"/>
            <a:r>
              <a:rPr lang="en-US" dirty="0" smtClean="0"/>
              <a:t>Bishop – </a:t>
            </a:r>
            <a:r>
              <a:rPr lang="en-US" dirty="0" err="1" smtClean="0"/>
              <a:t>Episkope</a:t>
            </a:r>
            <a:r>
              <a:rPr lang="en-US" dirty="0" smtClean="0"/>
              <a:t> (ep-is-kop-ay) “investigation, inspection, visitation.” </a:t>
            </a:r>
          </a:p>
          <a:p>
            <a:pPr lvl="2"/>
            <a:r>
              <a:rPr lang="en-US" dirty="0" smtClean="0"/>
              <a:t>1 Peter 2:12 “</a:t>
            </a:r>
            <a:r>
              <a:rPr lang="en-US" i="1" dirty="0" smtClean="0"/>
              <a:t>having your conduct honorable among the Gentiles, that when they speak against you as evildoers, they may, by your good works which they observe, glorify God in the day of visitation.</a:t>
            </a:r>
            <a:r>
              <a:rPr lang="en-US" dirty="0" smtClean="0"/>
              <a:t>”</a:t>
            </a:r>
          </a:p>
          <a:p>
            <a:pPr lvl="2"/>
            <a:r>
              <a:rPr lang="en-US" dirty="0" smtClean="0"/>
              <a:t>More specific to this context it means “</a:t>
            </a:r>
            <a:r>
              <a:rPr lang="en-US" i="1" dirty="0"/>
              <a:t>oversight, </a:t>
            </a:r>
            <a:r>
              <a:rPr lang="en-US" i="1" dirty="0" err="1"/>
              <a:t>overseership</a:t>
            </a:r>
            <a:r>
              <a:rPr lang="en-US" i="1" dirty="0"/>
              <a:t>, office, charge, the office of an elder, the overseer or presiding officers of a Christian church</a:t>
            </a:r>
            <a:r>
              <a:rPr lang="en-US" dirty="0" smtClean="0"/>
              <a:t>”</a:t>
            </a:r>
          </a:p>
          <a:p>
            <a:pPr lvl="3"/>
            <a:r>
              <a:rPr lang="en-US" dirty="0" smtClean="0"/>
              <a:t>Acts 1:20 “</a:t>
            </a:r>
            <a:r>
              <a:rPr lang="en-US" i="1" dirty="0"/>
              <a:t>For it is written in the Book of Psalms: ‘Let his dwelling place be desolate, and let no one live in it’; and, let another take his </a:t>
            </a:r>
            <a:r>
              <a:rPr lang="en-US" i="1" dirty="0" smtClean="0"/>
              <a:t>office.</a:t>
            </a:r>
            <a:r>
              <a:rPr lang="en-US" dirty="0" smtClean="0"/>
              <a:t>”</a:t>
            </a:r>
          </a:p>
          <a:p>
            <a:pPr lvl="2"/>
            <a:r>
              <a:rPr lang="en-US" dirty="0" smtClean="0"/>
              <a:t>Secular usage “</a:t>
            </a:r>
            <a:r>
              <a:rPr lang="en-US" i="1" dirty="0"/>
              <a:t>supervisor, inspector</a:t>
            </a:r>
            <a:r>
              <a:rPr lang="en-US" dirty="0"/>
              <a:t>, </a:t>
            </a:r>
            <a:r>
              <a:rPr lang="en-US" i="1" dirty="0"/>
              <a:t>sent by Athens to subject states</a:t>
            </a:r>
            <a:r>
              <a:rPr lang="en-US" dirty="0"/>
              <a:t>” or “</a:t>
            </a:r>
            <a:r>
              <a:rPr lang="en-US" i="1" dirty="0"/>
              <a:t>of municipal officials at Rhodes</a:t>
            </a:r>
            <a:r>
              <a:rPr lang="en-US" dirty="0" smtClean="0"/>
              <a:t>”</a:t>
            </a:r>
          </a:p>
          <a:p>
            <a:pPr lvl="2"/>
            <a:r>
              <a:rPr lang="en-US" dirty="0" smtClean="0"/>
              <a:t>1 Timothy 3:2 – ‘</a:t>
            </a:r>
            <a:r>
              <a:rPr lang="en-US" dirty="0" err="1" smtClean="0"/>
              <a:t>Episkopos</a:t>
            </a:r>
            <a:r>
              <a:rPr lang="en-US" dirty="0" smtClean="0"/>
              <a:t>’ describes the man himself in contrast the office/position of the eldership.</a:t>
            </a:r>
          </a:p>
          <a:p>
            <a:pPr lvl="3"/>
            <a:r>
              <a:rPr lang="en-US" dirty="0" err="1" smtClean="0"/>
              <a:t>Episkopos</a:t>
            </a:r>
            <a:r>
              <a:rPr lang="en-US" dirty="0" smtClean="0"/>
              <a:t> – overseer “</a:t>
            </a:r>
            <a:r>
              <a:rPr lang="en-US" i="1" dirty="0" smtClean="0"/>
              <a:t>a man charged with the duty of seeing that things to be done by others are done rightly, any curator, guardian or superintendent.</a:t>
            </a:r>
            <a:r>
              <a:rPr lang="en-US" dirty="0" smtClean="0"/>
              <a:t>”</a:t>
            </a:r>
            <a:endParaRPr lang="en-US" dirty="0"/>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dirty="0" smtClean="0"/>
              <a:t>1c.i-iii</a:t>
            </a:r>
            <a:endParaRPr lang="en-US" dirty="0"/>
          </a:p>
        </p:txBody>
      </p:sp>
    </p:spTree>
    <p:extLst>
      <p:ext uri="{BB962C8B-B14F-4D97-AF65-F5344CB8AC3E}">
        <p14:creationId xmlns:p14="http://schemas.microsoft.com/office/powerpoint/2010/main" val="28748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334000"/>
          </a:xfrm>
        </p:spPr>
        <p:txBody>
          <a:bodyPr>
            <a:normAutofit fontScale="85000" lnSpcReduction="20000"/>
          </a:bodyPr>
          <a:lstStyle/>
          <a:p>
            <a:r>
              <a:rPr lang="en-US" dirty="0" smtClean="0"/>
              <a:t>Must the man have children naturally?</a:t>
            </a:r>
          </a:p>
          <a:p>
            <a:pPr lvl="1"/>
            <a:r>
              <a:rPr lang="en-US" dirty="0" smtClean="0"/>
              <a:t>There is no scripture that would forbid a man to serve if his children were adopted.</a:t>
            </a:r>
          </a:p>
          <a:p>
            <a:pPr lvl="1"/>
            <a:r>
              <a:rPr lang="en-US" dirty="0" smtClean="0"/>
              <a:t>Nothing is said about how he ‘obtained’ children, only that he demonstrates his ability to rule and raise them.</a:t>
            </a:r>
          </a:p>
          <a:p>
            <a:r>
              <a:rPr lang="en-US" dirty="0" smtClean="0"/>
              <a:t>What if only some of his children are faithful?  What if he is currently serving and unexpectedly has another, or adopts an older non-Christian child?</a:t>
            </a:r>
          </a:p>
          <a:p>
            <a:pPr lvl="1"/>
            <a:r>
              <a:rPr lang="en-US" dirty="0" smtClean="0"/>
              <a:t>The first question to ask is does he meet the qualification of “having faithful children”?</a:t>
            </a:r>
          </a:p>
          <a:p>
            <a:pPr lvl="2"/>
            <a:r>
              <a:rPr lang="en-US" dirty="0" smtClean="0"/>
              <a:t>The text does not say he must have </a:t>
            </a:r>
            <a:r>
              <a:rPr lang="en-US" u="sng" dirty="0" smtClean="0"/>
              <a:t>all</a:t>
            </a:r>
            <a:r>
              <a:rPr lang="en-US" dirty="0" smtClean="0"/>
              <a:t> faithful children.</a:t>
            </a:r>
          </a:p>
          <a:p>
            <a:pPr lvl="2"/>
            <a:r>
              <a:rPr lang="en-US" dirty="0" smtClean="0"/>
              <a:t>Consider families of times past were must larger with children in the double digits.  Is it reasonable that all of them would be faithful?</a:t>
            </a:r>
          </a:p>
          <a:p>
            <a:pPr lvl="1"/>
            <a:r>
              <a:rPr lang="en-US" dirty="0" smtClean="0"/>
              <a:t>Will elders be able to ensure all members of a congregation remain faithful?</a:t>
            </a:r>
          </a:p>
          <a:p>
            <a:pPr lvl="1"/>
            <a:r>
              <a:rPr lang="en-US" dirty="0" smtClean="0"/>
              <a:t>Can a man save everyone he meets?</a:t>
            </a:r>
          </a:p>
          <a:p>
            <a:pPr lvl="1"/>
            <a:r>
              <a:rPr lang="en-US" dirty="0" smtClean="0"/>
              <a:t>Judgment may need to be used if a man has only one faithful of many.  </a:t>
            </a:r>
          </a:p>
        </p:txBody>
      </p:sp>
      <p:sp>
        <p:nvSpPr>
          <p:cNvPr id="3" name="Title 2"/>
          <p:cNvSpPr>
            <a:spLocks noGrp="1"/>
          </p:cNvSpPr>
          <p:nvPr>
            <p:ph type="title"/>
          </p:nvPr>
        </p:nvSpPr>
        <p:spPr/>
        <p:txBody>
          <a:bodyPr/>
          <a:lstStyle/>
          <a:p>
            <a:r>
              <a:rPr lang="en-US" dirty="0" smtClean="0"/>
              <a:t>Verses 4-5</a:t>
            </a:r>
            <a:endParaRPr lang="en-US" dirty="0"/>
          </a:p>
        </p:txBody>
      </p:sp>
      <p:sp>
        <p:nvSpPr>
          <p:cNvPr id="4" name="Footer Placeholder 3"/>
          <p:cNvSpPr>
            <a:spLocks noGrp="1"/>
          </p:cNvSpPr>
          <p:nvPr>
            <p:ph type="ftr" sz="quarter" idx="11"/>
          </p:nvPr>
        </p:nvSpPr>
        <p:spPr/>
        <p:txBody>
          <a:bodyPr/>
          <a:lstStyle/>
          <a:p>
            <a:pPr>
              <a:defRPr/>
            </a:pPr>
            <a:r>
              <a:rPr lang="en-US" dirty="0" smtClean="0"/>
              <a:t>4-5g.ii-iii</a:t>
            </a:r>
            <a:endParaRPr lang="en-US" dirty="0"/>
          </a:p>
        </p:txBody>
      </p:sp>
    </p:spTree>
    <p:extLst>
      <p:ext uri="{BB962C8B-B14F-4D97-AF65-F5344CB8AC3E}">
        <p14:creationId xmlns:p14="http://schemas.microsoft.com/office/powerpoint/2010/main" val="192043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334000"/>
          </a:xfrm>
        </p:spPr>
        <p:txBody>
          <a:bodyPr>
            <a:normAutofit/>
          </a:bodyPr>
          <a:lstStyle/>
          <a:p>
            <a:r>
              <a:rPr lang="en-US" dirty="0" smtClean="0"/>
              <a:t>Is a man disqualified if during his service all his children fall away?</a:t>
            </a:r>
          </a:p>
          <a:p>
            <a:pPr lvl="1"/>
            <a:r>
              <a:rPr lang="en-US" dirty="0" smtClean="0"/>
              <a:t>There are two qualifications that we need to consider.</a:t>
            </a:r>
          </a:p>
          <a:p>
            <a:pPr lvl="2"/>
            <a:r>
              <a:rPr lang="en-US" dirty="0" smtClean="0"/>
              <a:t>1 Timothy 3:4 </a:t>
            </a:r>
            <a:r>
              <a:rPr lang="en-US" i="1" dirty="0" smtClean="0"/>
              <a:t>“</a:t>
            </a:r>
            <a:r>
              <a:rPr lang="en-US" baseline="30000" dirty="0"/>
              <a:t> </a:t>
            </a:r>
            <a:r>
              <a:rPr lang="en-US" i="1" dirty="0"/>
              <a:t>one who rules his own house </a:t>
            </a:r>
            <a:r>
              <a:rPr lang="en-US" i="1" dirty="0" smtClean="0"/>
              <a:t>well having his children in submission with all reverence.</a:t>
            </a:r>
            <a:r>
              <a:rPr lang="en-US" dirty="0" smtClean="0"/>
              <a:t>”</a:t>
            </a:r>
          </a:p>
          <a:p>
            <a:pPr lvl="3"/>
            <a:r>
              <a:rPr lang="en-US" dirty="0" smtClean="0"/>
              <a:t>The child living outside the parents house is no longer subject to them.</a:t>
            </a:r>
          </a:p>
          <a:p>
            <a:pPr lvl="4"/>
            <a:r>
              <a:rPr lang="en-US" dirty="0" smtClean="0"/>
              <a:t>This is especially made clear in the case of marriage (cf. Genesis 2:24)</a:t>
            </a:r>
          </a:p>
          <a:p>
            <a:pPr lvl="3"/>
            <a:r>
              <a:rPr lang="en-US" dirty="0" smtClean="0"/>
              <a:t>If a child is outside his parents home his is also no longer a part of the elders “own house” which he must rule well.</a:t>
            </a:r>
          </a:p>
          <a:p>
            <a:pPr lvl="3"/>
            <a:r>
              <a:rPr lang="en-US" dirty="0" smtClean="0"/>
              <a:t>This qualification poses no problem.</a:t>
            </a:r>
          </a:p>
        </p:txBody>
      </p:sp>
      <p:sp>
        <p:nvSpPr>
          <p:cNvPr id="3" name="Title 2"/>
          <p:cNvSpPr>
            <a:spLocks noGrp="1"/>
          </p:cNvSpPr>
          <p:nvPr>
            <p:ph type="title"/>
          </p:nvPr>
        </p:nvSpPr>
        <p:spPr/>
        <p:txBody>
          <a:bodyPr/>
          <a:lstStyle/>
          <a:p>
            <a:r>
              <a:rPr lang="en-US" dirty="0" smtClean="0"/>
              <a:t>Verses 4-5</a:t>
            </a:r>
            <a:endParaRPr lang="en-US" dirty="0"/>
          </a:p>
        </p:txBody>
      </p:sp>
      <p:sp>
        <p:nvSpPr>
          <p:cNvPr id="4" name="Footer Placeholder 3"/>
          <p:cNvSpPr>
            <a:spLocks noGrp="1"/>
          </p:cNvSpPr>
          <p:nvPr>
            <p:ph type="ftr" sz="quarter" idx="11"/>
          </p:nvPr>
        </p:nvSpPr>
        <p:spPr/>
        <p:txBody>
          <a:bodyPr/>
          <a:lstStyle/>
          <a:p>
            <a:pPr>
              <a:defRPr/>
            </a:pPr>
            <a:r>
              <a:rPr lang="en-US" dirty="0" smtClean="0"/>
              <a:t>4-5g.iv.1a</a:t>
            </a:r>
            <a:endParaRPr lang="en-US" dirty="0"/>
          </a:p>
        </p:txBody>
      </p:sp>
    </p:spTree>
    <p:extLst>
      <p:ext uri="{BB962C8B-B14F-4D97-AF65-F5344CB8AC3E}">
        <p14:creationId xmlns:p14="http://schemas.microsoft.com/office/powerpoint/2010/main" val="3477939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486400"/>
          </a:xfrm>
        </p:spPr>
        <p:txBody>
          <a:bodyPr>
            <a:normAutofit/>
          </a:bodyPr>
          <a:lstStyle/>
          <a:p>
            <a:r>
              <a:rPr lang="en-US" dirty="0" smtClean="0"/>
              <a:t>Is a man disqualified if during his service all his children fall away?</a:t>
            </a:r>
          </a:p>
          <a:p>
            <a:pPr lvl="1"/>
            <a:r>
              <a:rPr lang="en-US" dirty="0" smtClean="0"/>
              <a:t>There are two qualifications that we need to consider.</a:t>
            </a:r>
          </a:p>
          <a:p>
            <a:pPr lvl="2"/>
            <a:r>
              <a:rPr lang="en-US" dirty="0" smtClean="0"/>
              <a:t>Titus 1:6 “</a:t>
            </a:r>
            <a:r>
              <a:rPr lang="en-US" i="1" dirty="0" smtClean="0"/>
              <a:t>having faithful children not accused of dissipation or insubordination,</a:t>
            </a:r>
            <a:r>
              <a:rPr lang="en-US" dirty="0" smtClean="0"/>
              <a:t>”</a:t>
            </a:r>
          </a:p>
          <a:p>
            <a:pPr lvl="3"/>
            <a:r>
              <a:rPr lang="en-US" dirty="0" smtClean="0"/>
              <a:t>If it is true that a man must have faithful children, which is to say they are Christians and faithfully serving, and if a man no longer has a child who could be described as such, then this would seem to disqualify him.</a:t>
            </a:r>
          </a:p>
          <a:p>
            <a:pPr lvl="3"/>
            <a:r>
              <a:rPr lang="en-US" dirty="0" smtClean="0"/>
              <a:t>Consider the qualification of the elder must be “</a:t>
            </a:r>
            <a:r>
              <a:rPr lang="en-US" i="1" dirty="0" smtClean="0"/>
              <a:t>the husband of one wife.</a:t>
            </a:r>
            <a:r>
              <a:rPr lang="en-US" dirty="0" smtClean="0"/>
              <a:t>”</a:t>
            </a:r>
          </a:p>
          <a:p>
            <a:pPr lvl="4"/>
            <a:r>
              <a:rPr lang="en-US" dirty="0" smtClean="0"/>
              <a:t>If he no longer meets this due to her death or even a scriptural divorce, as we discussed pertaining to this qualification, this man is no longer married or bound, and thus not “</a:t>
            </a:r>
            <a:r>
              <a:rPr lang="en-US" i="1" dirty="0" smtClean="0"/>
              <a:t>the husband of one wife.</a:t>
            </a:r>
            <a:r>
              <a:rPr lang="en-US" dirty="0" smtClean="0"/>
              <a:t>”</a:t>
            </a:r>
          </a:p>
          <a:p>
            <a:pPr lvl="3"/>
            <a:r>
              <a:rPr lang="en-US" dirty="0" smtClean="0"/>
              <a:t>If a man no longer has any “</a:t>
            </a:r>
            <a:r>
              <a:rPr lang="en-US" i="1" dirty="0" smtClean="0"/>
              <a:t>faithful children</a:t>
            </a:r>
            <a:r>
              <a:rPr lang="en-US" dirty="0" smtClean="0"/>
              <a:t>” due to them leaving the faith, then consistency would say that he is also no longer qualified.</a:t>
            </a:r>
          </a:p>
        </p:txBody>
      </p:sp>
      <p:sp>
        <p:nvSpPr>
          <p:cNvPr id="3" name="Title 2"/>
          <p:cNvSpPr>
            <a:spLocks noGrp="1"/>
          </p:cNvSpPr>
          <p:nvPr>
            <p:ph type="title"/>
          </p:nvPr>
        </p:nvSpPr>
        <p:spPr/>
        <p:txBody>
          <a:bodyPr/>
          <a:lstStyle/>
          <a:p>
            <a:r>
              <a:rPr lang="en-US" dirty="0" smtClean="0"/>
              <a:t>Verses 4-5</a:t>
            </a:r>
            <a:endParaRPr lang="en-US" dirty="0"/>
          </a:p>
        </p:txBody>
      </p:sp>
      <p:sp>
        <p:nvSpPr>
          <p:cNvPr id="4" name="Footer Placeholder 3"/>
          <p:cNvSpPr>
            <a:spLocks noGrp="1"/>
          </p:cNvSpPr>
          <p:nvPr>
            <p:ph type="ftr" sz="quarter" idx="11"/>
          </p:nvPr>
        </p:nvSpPr>
        <p:spPr/>
        <p:txBody>
          <a:bodyPr/>
          <a:lstStyle/>
          <a:p>
            <a:pPr>
              <a:defRPr/>
            </a:pPr>
            <a:r>
              <a:rPr lang="en-US" dirty="0" smtClean="0"/>
              <a:t>4-5g.iv.1b</a:t>
            </a:r>
            <a:endParaRPr lang="en-US" dirty="0"/>
          </a:p>
        </p:txBody>
      </p:sp>
    </p:spTree>
    <p:extLst>
      <p:ext uri="{BB962C8B-B14F-4D97-AF65-F5344CB8AC3E}">
        <p14:creationId xmlns:p14="http://schemas.microsoft.com/office/powerpoint/2010/main" val="4627001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should seek to keep to the high standard that God has set for the rulers of His local churches, using good judgment where information is limited.</a:t>
            </a:r>
          </a:p>
          <a:p>
            <a:r>
              <a:rPr lang="en-US" dirty="0" smtClean="0"/>
              <a:t>We must also caution ourselves not to set the bar so high that a man could never qualify to shepherd.</a:t>
            </a:r>
          </a:p>
          <a:p>
            <a:r>
              <a:rPr lang="en-US" dirty="0" smtClean="0"/>
              <a:t>The questions should be generally answers in light of   the qualifications listed.</a:t>
            </a:r>
          </a:p>
          <a:p>
            <a:pPr lvl="1"/>
            <a:r>
              <a:rPr lang="en-US" dirty="0" smtClean="0"/>
              <a:t>Does the man rule his own his well including his wife?</a:t>
            </a:r>
          </a:p>
          <a:p>
            <a:pPr lvl="1"/>
            <a:r>
              <a:rPr lang="en-US" dirty="0" smtClean="0"/>
              <a:t>Are his children in submission with reverence?</a:t>
            </a:r>
          </a:p>
          <a:p>
            <a:pPr lvl="1"/>
            <a:r>
              <a:rPr lang="en-US" dirty="0" smtClean="0"/>
              <a:t>Are his children faithful to the Lord and not accused of dissipation and insubordination?</a:t>
            </a:r>
            <a:endParaRPr lang="en-US" dirty="0"/>
          </a:p>
        </p:txBody>
      </p:sp>
      <p:sp>
        <p:nvSpPr>
          <p:cNvPr id="3" name="Title 2"/>
          <p:cNvSpPr>
            <a:spLocks noGrp="1"/>
          </p:cNvSpPr>
          <p:nvPr>
            <p:ph type="title"/>
          </p:nvPr>
        </p:nvSpPr>
        <p:spPr/>
        <p:txBody>
          <a:bodyPr/>
          <a:lstStyle/>
          <a:p>
            <a:r>
              <a:rPr lang="en-US" dirty="0" smtClean="0"/>
              <a:t>Verses 4-5</a:t>
            </a:r>
            <a:endParaRPr lang="en-US" dirty="0"/>
          </a:p>
        </p:txBody>
      </p:sp>
      <p:sp>
        <p:nvSpPr>
          <p:cNvPr id="4" name="Footer Placeholder 3"/>
          <p:cNvSpPr>
            <a:spLocks noGrp="1"/>
          </p:cNvSpPr>
          <p:nvPr>
            <p:ph type="ftr" sz="quarter" idx="11"/>
          </p:nvPr>
        </p:nvSpPr>
        <p:spPr/>
        <p:txBody>
          <a:bodyPr/>
          <a:lstStyle/>
          <a:p>
            <a:pPr>
              <a:defRPr/>
            </a:pPr>
            <a:r>
              <a:rPr lang="en-US" dirty="0" smtClean="0"/>
              <a:t>4-5g.v-vi</a:t>
            </a:r>
            <a:endParaRPr lang="en-US" dirty="0"/>
          </a:p>
        </p:txBody>
      </p:sp>
    </p:spTree>
    <p:extLst>
      <p:ext uri="{BB962C8B-B14F-4D97-AF65-F5344CB8AC3E}">
        <p14:creationId xmlns:p14="http://schemas.microsoft.com/office/powerpoint/2010/main" val="240102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 a novice</a:t>
            </a:r>
          </a:p>
          <a:p>
            <a:pPr lvl="1"/>
            <a:r>
              <a:rPr lang="en-US" dirty="0" err="1" smtClean="0"/>
              <a:t>Neophutos</a:t>
            </a:r>
            <a:r>
              <a:rPr lang="en-US" dirty="0" smtClean="0"/>
              <a:t> (</a:t>
            </a:r>
            <a:r>
              <a:rPr lang="en-US" dirty="0" err="1" smtClean="0"/>
              <a:t>neh</a:t>
            </a:r>
            <a:r>
              <a:rPr lang="en-US" dirty="0" smtClean="0"/>
              <a:t>-of’-</a:t>
            </a:r>
            <a:r>
              <a:rPr lang="en-US" dirty="0" err="1" smtClean="0"/>
              <a:t>oo</a:t>
            </a:r>
            <a:r>
              <a:rPr lang="en-US" dirty="0" smtClean="0"/>
              <a:t>-</a:t>
            </a:r>
            <a:r>
              <a:rPr lang="en-US" dirty="0" err="1" smtClean="0"/>
              <a:t>tos</a:t>
            </a:r>
            <a:r>
              <a:rPr lang="en-US" dirty="0" smtClean="0"/>
              <a:t>) “</a:t>
            </a:r>
            <a:r>
              <a:rPr lang="en-US" i="1" dirty="0"/>
              <a:t>newly planted, a new convert, neophyte (one who has recently become a Christian</a:t>
            </a:r>
            <a:r>
              <a:rPr lang="en-US" i="1" dirty="0" smtClean="0"/>
              <a:t>).</a:t>
            </a:r>
            <a:r>
              <a:rPr lang="en-US" dirty="0" smtClean="0"/>
              <a:t>”</a:t>
            </a:r>
          </a:p>
          <a:p>
            <a:pPr lvl="2"/>
            <a:r>
              <a:rPr lang="en-US" dirty="0" err="1" smtClean="0"/>
              <a:t>Neos</a:t>
            </a:r>
            <a:r>
              <a:rPr lang="en-US" dirty="0" smtClean="0"/>
              <a:t> (</a:t>
            </a:r>
            <a:r>
              <a:rPr lang="en-US" dirty="0" err="1" smtClean="0"/>
              <a:t>neh</a:t>
            </a:r>
            <a:r>
              <a:rPr lang="en-US" dirty="0" smtClean="0"/>
              <a:t>’-</a:t>
            </a:r>
            <a:r>
              <a:rPr lang="en-US" dirty="0" err="1" smtClean="0"/>
              <a:t>os</a:t>
            </a:r>
            <a:r>
              <a:rPr lang="en-US" dirty="0" smtClean="0"/>
              <a:t>) “</a:t>
            </a:r>
            <a:r>
              <a:rPr lang="en-US" i="1" dirty="0" smtClean="0"/>
              <a:t>recently born, young youthful, new</a:t>
            </a:r>
            <a:r>
              <a:rPr lang="en-US" dirty="0" smtClean="0"/>
              <a:t>”</a:t>
            </a:r>
          </a:p>
          <a:p>
            <a:pPr lvl="3"/>
            <a:r>
              <a:rPr lang="en-US" dirty="0" smtClean="0"/>
              <a:t>Young in regards to time</a:t>
            </a:r>
          </a:p>
          <a:p>
            <a:pPr lvl="4"/>
            <a:r>
              <a:rPr lang="en-US" dirty="0" err="1" smtClean="0"/>
              <a:t>Kainos</a:t>
            </a:r>
            <a:r>
              <a:rPr lang="en-US" dirty="0" smtClean="0"/>
              <a:t> (</a:t>
            </a:r>
            <a:r>
              <a:rPr lang="en-US" dirty="0" err="1" smtClean="0"/>
              <a:t>kahee</a:t>
            </a:r>
            <a:r>
              <a:rPr lang="en-US" dirty="0" smtClean="0"/>
              <a:t>’-</a:t>
            </a:r>
            <a:r>
              <a:rPr lang="en-US" dirty="0" err="1" smtClean="0"/>
              <a:t>nos</a:t>
            </a:r>
            <a:r>
              <a:rPr lang="en-US" dirty="0" smtClean="0"/>
              <a:t>) denoting new in regards to quality</a:t>
            </a:r>
          </a:p>
          <a:p>
            <a:pPr lvl="3"/>
            <a:r>
              <a:rPr lang="en-US" dirty="0" err="1" smtClean="0"/>
              <a:t>Phuo</a:t>
            </a:r>
            <a:r>
              <a:rPr lang="en-US" dirty="0" smtClean="0"/>
              <a:t> (foo’-o) “</a:t>
            </a:r>
            <a:r>
              <a:rPr lang="en-US" i="1" dirty="0" smtClean="0"/>
              <a:t>to beget, to be born, to spring up</a:t>
            </a:r>
            <a:r>
              <a:rPr lang="en-US" dirty="0" smtClean="0"/>
              <a:t>”</a:t>
            </a:r>
          </a:p>
          <a:p>
            <a:pPr lvl="4"/>
            <a:r>
              <a:rPr lang="en-US" dirty="0" smtClean="0"/>
              <a:t>Cf. Luke 8:6 – Parable of the sower</a:t>
            </a:r>
          </a:p>
          <a:p>
            <a:pPr lvl="2"/>
            <a:r>
              <a:rPr lang="en-US" dirty="0" smtClean="0"/>
              <a:t>Someone new in the faith does not have the roots required to be a leader in God’s church (cf. Matthew 13:1-9)</a:t>
            </a:r>
          </a:p>
          <a:p>
            <a:pPr lvl="2"/>
            <a:r>
              <a:rPr lang="en-US" dirty="0" smtClean="0"/>
              <a:t>While “</a:t>
            </a:r>
            <a:r>
              <a:rPr lang="en-US" dirty="0" err="1" smtClean="0"/>
              <a:t>presbuteros</a:t>
            </a:r>
            <a:r>
              <a:rPr lang="en-US" dirty="0" smtClean="0"/>
              <a:t>” is literally indicating the age of the man, this and even his ‘life experience” do not translate to being a good fit to rule over God’s church if he is new in the faith.</a:t>
            </a:r>
            <a:endParaRPr lang="en-US" dirty="0"/>
          </a:p>
        </p:txBody>
      </p:sp>
      <p:sp>
        <p:nvSpPr>
          <p:cNvPr id="3" name="Title 2"/>
          <p:cNvSpPr>
            <a:spLocks noGrp="1"/>
          </p:cNvSpPr>
          <p:nvPr>
            <p:ph type="title"/>
          </p:nvPr>
        </p:nvSpPr>
        <p:spPr/>
        <p:txBody>
          <a:bodyPr/>
          <a:lstStyle/>
          <a:p>
            <a:r>
              <a:rPr lang="en-US" dirty="0" smtClean="0"/>
              <a:t>Verse 6</a:t>
            </a:r>
            <a:endParaRPr lang="en-US" dirty="0"/>
          </a:p>
        </p:txBody>
      </p:sp>
      <p:sp>
        <p:nvSpPr>
          <p:cNvPr id="4" name="Footer Placeholder 3"/>
          <p:cNvSpPr>
            <a:spLocks noGrp="1"/>
          </p:cNvSpPr>
          <p:nvPr>
            <p:ph type="ftr" sz="quarter" idx="11"/>
          </p:nvPr>
        </p:nvSpPr>
        <p:spPr/>
        <p:txBody>
          <a:bodyPr/>
          <a:lstStyle/>
          <a:p>
            <a:pPr>
              <a:defRPr/>
            </a:pPr>
            <a:r>
              <a:rPr lang="en-US" dirty="0" smtClean="0"/>
              <a:t>6a</a:t>
            </a:r>
            <a:endParaRPr lang="en-US" dirty="0"/>
          </a:p>
        </p:txBody>
      </p:sp>
    </p:spTree>
    <p:extLst>
      <p:ext uri="{BB962C8B-B14F-4D97-AF65-F5344CB8AC3E}">
        <p14:creationId xmlns:p14="http://schemas.microsoft.com/office/powerpoint/2010/main" val="315704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Lest being puffed up with pride</a:t>
            </a:r>
          </a:p>
          <a:p>
            <a:pPr lvl="1"/>
            <a:r>
              <a:rPr lang="en-US" dirty="0" err="1" smtClean="0"/>
              <a:t>Tufoo</a:t>
            </a:r>
            <a:r>
              <a:rPr lang="en-US" dirty="0" smtClean="0"/>
              <a:t> from </a:t>
            </a:r>
            <a:r>
              <a:rPr lang="en-US" dirty="0" err="1" smtClean="0"/>
              <a:t>tuphos</a:t>
            </a:r>
            <a:r>
              <a:rPr lang="en-US" dirty="0" smtClean="0"/>
              <a:t> (too’-</a:t>
            </a:r>
            <a:r>
              <a:rPr lang="en-US" dirty="0" err="1" smtClean="0"/>
              <a:t>fos</a:t>
            </a:r>
            <a:r>
              <a:rPr lang="en-US" dirty="0" smtClean="0"/>
              <a:t>) “to cause to emit smoke”</a:t>
            </a:r>
          </a:p>
          <a:p>
            <a:pPr lvl="1"/>
            <a:r>
              <a:rPr lang="en-US" dirty="0" smtClean="0"/>
              <a:t>Greek sources use this to describe one who is mentally ill.</a:t>
            </a:r>
          </a:p>
          <a:p>
            <a:pPr lvl="1"/>
            <a:r>
              <a:rPr lang="en-US" dirty="0" smtClean="0"/>
              <a:t>Matthew 12:20 “</a:t>
            </a:r>
            <a:r>
              <a:rPr lang="en-US" i="1" dirty="0"/>
              <a:t>A bruised reed He will not break, and </a:t>
            </a:r>
            <a:r>
              <a:rPr lang="en-US" i="1" u="sng" dirty="0"/>
              <a:t>smoking flax</a:t>
            </a:r>
            <a:r>
              <a:rPr lang="en-US" i="1" dirty="0"/>
              <a:t> He will not quench till He sends forth justice to victory</a:t>
            </a:r>
            <a:r>
              <a:rPr lang="en-US" dirty="0" smtClean="0"/>
              <a:t>”</a:t>
            </a:r>
          </a:p>
          <a:p>
            <a:pPr lvl="1"/>
            <a:r>
              <a:rPr lang="en-US" dirty="0" smtClean="0"/>
              <a:t>The leaders of God’s churches must maintain humility, regardless of how great they might lead in other position in life, though newly converted.</a:t>
            </a:r>
            <a:endParaRPr lang="en-US" dirty="0"/>
          </a:p>
        </p:txBody>
      </p:sp>
      <p:sp>
        <p:nvSpPr>
          <p:cNvPr id="3" name="Title 2"/>
          <p:cNvSpPr>
            <a:spLocks noGrp="1"/>
          </p:cNvSpPr>
          <p:nvPr>
            <p:ph type="title"/>
          </p:nvPr>
        </p:nvSpPr>
        <p:spPr/>
        <p:txBody>
          <a:bodyPr/>
          <a:lstStyle/>
          <a:p>
            <a:r>
              <a:rPr lang="en-US" dirty="0" smtClean="0"/>
              <a:t>Verse 6</a:t>
            </a:r>
            <a:endParaRPr lang="en-US" dirty="0"/>
          </a:p>
        </p:txBody>
      </p:sp>
      <p:sp>
        <p:nvSpPr>
          <p:cNvPr id="4" name="Footer Placeholder 3"/>
          <p:cNvSpPr>
            <a:spLocks noGrp="1"/>
          </p:cNvSpPr>
          <p:nvPr>
            <p:ph type="ftr" sz="quarter" idx="11"/>
          </p:nvPr>
        </p:nvSpPr>
        <p:spPr/>
        <p:txBody>
          <a:bodyPr/>
          <a:lstStyle/>
          <a:p>
            <a:pPr>
              <a:defRPr/>
            </a:pPr>
            <a:r>
              <a:rPr lang="en-US" dirty="0" smtClean="0"/>
              <a:t>6b/c</a:t>
            </a:r>
            <a:endParaRPr lang="en-US" dirty="0"/>
          </a:p>
        </p:txBody>
      </p:sp>
    </p:spTree>
    <p:extLst>
      <p:ext uri="{BB962C8B-B14F-4D97-AF65-F5344CB8AC3E}">
        <p14:creationId xmlns:p14="http://schemas.microsoft.com/office/powerpoint/2010/main" val="20093977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a:bodyPr>
          <a:lstStyle/>
          <a:p>
            <a:r>
              <a:rPr lang="en-US" dirty="0" smtClean="0"/>
              <a:t>A good testimony with those outside</a:t>
            </a:r>
          </a:p>
          <a:p>
            <a:pPr lvl="1"/>
            <a:r>
              <a:rPr lang="en-US" dirty="0" smtClean="0"/>
              <a:t>What would be the perception of those outside who know the man to have a poor reputation outside the church?</a:t>
            </a:r>
          </a:p>
          <a:p>
            <a:pPr lvl="1"/>
            <a:r>
              <a:rPr lang="en-US" dirty="0" smtClean="0"/>
              <a:t>Those outside will look to the leaders of a congregation and if those leaders are known to be of poor character then it will reflect on the body as a whole.</a:t>
            </a:r>
          </a:p>
          <a:p>
            <a:pPr lvl="1"/>
            <a:r>
              <a:rPr lang="en-US" dirty="0" smtClean="0"/>
              <a:t>What type of influence could such a man have in regards to preaching salvation to others when he is actively involved in sin himself?</a:t>
            </a:r>
          </a:p>
          <a:p>
            <a:pPr lvl="1"/>
            <a:r>
              <a:rPr lang="en-US" dirty="0" smtClean="0"/>
              <a:t>Satan seeks to bring reproach on the church by encouraging and demonstrating the failures of the men who lead it.  </a:t>
            </a:r>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Verse 7</a:t>
            </a:r>
            <a:endParaRPr lang="en-US" dirty="0"/>
          </a:p>
        </p:txBody>
      </p:sp>
      <p:sp>
        <p:nvSpPr>
          <p:cNvPr id="4" name="Footer Placeholder 3"/>
          <p:cNvSpPr>
            <a:spLocks noGrp="1"/>
          </p:cNvSpPr>
          <p:nvPr>
            <p:ph type="ftr" sz="quarter" idx="11"/>
          </p:nvPr>
        </p:nvSpPr>
        <p:spPr/>
        <p:txBody>
          <a:bodyPr/>
          <a:lstStyle/>
          <a:p>
            <a:pPr>
              <a:defRPr/>
            </a:pPr>
            <a:r>
              <a:rPr lang="en-US" dirty="0" smtClean="0"/>
              <a:t>7a/b</a:t>
            </a:r>
            <a:endParaRPr lang="en-US" dirty="0"/>
          </a:p>
        </p:txBody>
      </p:sp>
    </p:spTree>
    <p:extLst>
      <p:ext uri="{BB962C8B-B14F-4D97-AF65-F5344CB8AC3E}">
        <p14:creationId xmlns:p14="http://schemas.microsoft.com/office/powerpoint/2010/main" val="429185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steward of God (Titus 1:7)</a:t>
            </a:r>
          </a:p>
          <a:p>
            <a:pPr lvl="1"/>
            <a:r>
              <a:rPr lang="en-US" dirty="0" err="1" smtClean="0"/>
              <a:t>Oikonomos</a:t>
            </a:r>
            <a:r>
              <a:rPr lang="en-US" dirty="0" smtClean="0"/>
              <a:t> (</a:t>
            </a:r>
            <a:r>
              <a:rPr lang="en-US" dirty="0" err="1" smtClean="0"/>
              <a:t>oy</a:t>
            </a:r>
            <a:r>
              <a:rPr lang="en-US" dirty="0" smtClean="0"/>
              <a:t>-</a:t>
            </a:r>
            <a:r>
              <a:rPr lang="en-US" dirty="0" err="1" smtClean="0"/>
              <a:t>kon</a:t>
            </a:r>
            <a:r>
              <a:rPr lang="en-US" dirty="0" smtClean="0"/>
              <a:t>-om’-</a:t>
            </a:r>
            <a:r>
              <a:rPr lang="en-US" dirty="0" err="1" smtClean="0"/>
              <a:t>os</a:t>
            </a:r>
            <a:r>
              <a:rPr lang="en-US" dirty="0" smtClean="0"/>
              <a:t>) “</a:t>
            </a:r>
            <a:r>
              <a:rPr lang="en-US" i="1" dirty="0"/>
              <a:t>the manager of household or of household affairs, esp. a steward, manager, superintendent (whether free-born or as was usually the case, a freed-man or a slave) to whom the head of the house or proprietor has </a:t>
            </a:r>
            <a:r>
              <a:rPr lang="en-US" i="1" dirty="0" err="1"/>
              <a:t>intrusted</a:t>
            </a:r>
            <a:r>
              <a:rPr lang="en-US" i="1" dirty="0"/>
              <a:t> the management of his affairs, the care of receipts and expenditures, and the duty of dealing out the proper portion to every servant and even to the children not yet of age</a:t>
            </a:r>
            <a:r>
              <a:rPr lang="en-US" i="1" dirty="0" smtClean="0"/>
              <a:t>.</a:t>
            </a:r>
            <a:r>
              <a:rPr lang="en-US" dirty="0" smtClean="0"/>
              <a:t>” (cf. </a:t>
            </a:r>
            <a:r>
              <a:rPr lang="en-US" dirty="0"/>
              <a:t>Luke 12:42-43, </a:t>
            </a:r>
            <a:r>
              <a:rPr lang="en-US" dirty="0" smtClean="0"/>
              <a:t>16:1)</a:t>
            </a:r>
          </a:p>
          <a:p>
            <a:pPr lvl="1"/>
            <a:r>
              <a:rPr lang="en-US" dirty="0" smtClean="0"/>
              <a:t>The elder is a representative of God in all that he does.  He has been given charge over the local body to take care of it.</a:t>
            </a:r>
            <a:endParaRPr lang="en-US" dirty="0"/>
          </a:p>
        </p:txBody>
      </p:sp>
      <p:sp>
        <p:nvSpPr>
          <p:cNvPr id="3" name="Title 2"/>
          <p:cNvSpPr>
            <a:spLocks noGrp="1"/>
          </p:cNvSpPr>
          <p:nvPr>
            <p:ph type="title"/>
          </p:nvPr>
        </p:nvSpPr>
        <p:spPr/>
        <p:txBody>
          <a:bodyPr/>
          <a:lstStyle/>
          <a:p>
            <a:r>
              <a:rPr lang="en-US" dirty="0" smtClean="0"/>
              <a:t>Other Qualities From Titus</a:t>
            </a:r>
            <a:endParaRPr lang="en-US" dirty="0"/>
          </a:p>
        </p:txBody>
      </p:sp>
      <p:sp>
        <p:nvSpPr>
          <p:cNvPr id="4" name="Footer Placeholder 3"/>
          <p:cNvSpPr>
            <a:spLocks noGrp="1"/>
          </p:cNvSpPr>
          <p:nvPr>
            <p:ph type="ftr" sz="quarter" idx="11"/>
          </p:nvPr>
        </p:nvSpPr>
        <p:spPr/>
        <p:txBody>
          <a:bodyPr/>
          <a:lstStyle/>
          <a:p>
            <a:pPr>
              <a:defRPr/>
            </a:pPr>
            <a:r>
              <a:rPr lang="en-US" dirty="0" smtClean="0"/>
              <a:t>7c.i</a:t>
            </a:r>
            <a:endParaRPr lang="en-US" dirty="0"/>
          </a:p>
        </p:txBody>
      </p:sp>
    </p:spTree>
    <p:extLst>
      <p:ext uri="{BB962C8B-B14F-4D97-AF65-F5344CB8AC3E}">
        <p14:creationId xmlns:p14="http://schemas.microsoft.com/office/powerpoint/2010/main" val="378863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dirty="0" smtClean="0"/>
              <a:t>Not self willed (Titus 1:7)</a:t>
            </a:r>
          </a:p>
          <a:p>
            <a:pPr lvl="1"/>
            <a:r>
              <a:rPr lang="en-US" dirty="0" err="1" smtClean="0"/>
              <a:t>Authades</a:t>
            </a:r>
            <a:r>
              <a:rPr lang="en-US" dirty="0" smtClean="0"/>
              <a:t> (</a:t>
            </a:r>
            <a:r>
              <a:rPr lang="en-US" dirty="0" err="1" smtClean="0"/>
              <a:t>ow</a:t>
            </a:r>
            <a:r>
              <a:rPr lang="en-US" dirty="0" smtClean="0"/>
              <a:t>-</a:t>
            </a:r>
            <a:r>
              <a:rPr lang="en-US" dirty="0" err="1" smtClean="0"/>
              <a:t>thad</a:t>
            </a:r>
            <a:r>
              <a:rPr lang="en-US" dirty="0" smtClean="0"/>
              <a:t>’-ace) “</a:t>
            </a:r>
            <a:r>
              <a:rPr lang="en-US" i="1" dirty="0"/>
              <a:t>self-pleasing, self-willed, arrogant</a:t>
            </a:r>
            <a:r>
              <a:rPr lang="en-US" dirty="0" smtClean="0"/>
              <a:t>”</a:t>
            </a:r>
          </a:p>
          <a:p>
            <a:pPr lvl="2"/>
            <a:r>
              <a:rPr lang="en-US" dirty="0" smtClean="0"/>
              <a:t>Autos (</a:t>
            </a:r>
            <a:r>
              <a:rPr lang="en-US" dirty="0" err="1" smtClean="0"/>
              <a:t>ow-tos</a:t>
            </a:r>
            <a:r>
              <a:rPr lang="en-US" dirty="0" smtClean="0"/>
              <a:t>’) “</a:t>
            </a:r>
            <a:r>
              <a:rPr lang="en-US" i="1" dirty="0" smtClean="0"/>
              <a:t>himself, herself, themselves, itself</a:t>
            </a:r>
            <a:r>
              <a:rPr lang="en-US" dirty="0" smtClean="0"/>
              <a:t>”</a:t>
            </a:r>
          </a:p>
          <a:p>
            <a:pPr lvl="2"/>
            <a:r>
              <a:rPr lang="en-US" dirty="0" err="1" smtClean="0"/>
              <a:t>Hedone</a:t>
            </a:r>
            <a:r>
              <a:rPr lang="en-US" dirty="0" smtClean="0"/>
              <a:t> (hay-don-ay’) </a:t>
            </a:r>
            <a:r>
              <a:rPr lang="en-US" i="1" dirty="0" smtClean="0"/>
              <a:t>“pleasure or desires for pleasure”</a:t>
            </a:r>
          </a:p>
          <a:p>
            <a:pPr lvl="1"/>
            <a:r>
              <a:rPr lang="en-US" dirty="0" smtClean="0"/>
              <a:t>Proverbs 21:24 “</a:t>
            </a:r>
            <a:r>
              <a:rPr lang="en-US" i="1" dirty="0"/>
              <a:t>A proud and haughty man— “Scoffer” is his name; He acts with arrogant </a:t>
            </a:r>
            <a:r>
              <a:rPr lang="en-US" i="1" dirty="0" smtClean="0"/>
              <a:t>pride.</a:t>
            </a:r>
            <a:r>
              <a:rPr lang="en-US" dirty="0" smtClean="0"/>
              <a:t>”</a:t>
            </a:r>
          </a:p>
          <a:p>
            <a:pPr lvl="1"/>
            <a:r>
              <a:rPr lang="en-US" dirty="0" smtClean="0"/>
              <a:t>Trench says a Puritan divine “</a:t>
            </a:r>
            <a:r>
              <a:rPr lang="en-US" i="1" dirty="0"/>
              <a:t>…likened the selfish man to the hedgehog that rolls itself up into a ball, presenting only sharp spines to those without, while at the same time keeping inside the soft, warm wool for itself</a:t>
            </a:r>
            <a:r>
              <a:rPr lang="en-US" i="1" dirty="0" smtClean="0"/>
              <a:t>.</a:t>
            </a:r>
            <a:r>
              <a:rPr lang="en-US" dirty="0" smtClean="0"/>
              <a:t>”</a:t>
            </a:r>
          </a:p>
          <a:p>
            <a:pPr lvl="1"/>
            <a:r>
              <a:rPr lang="en-US" dirty="0" smtClean="0"/>
              <a:t>2 Peter 2:10 </a:t>
            </a:r>
            <a:r>
              <a:rPr lang="en-US" dirty="0"/>
              <a:t>“</a:t>
            </a:r>
            <a:r>
              <a:rPr lang="en-US" i="1" dirty="0"/>
              <a:t>especially those who walk according to the flesh in the lust of uncleanness and despise authority. They are presumptuous, self-willed</a:t>
            </a:r>
            <a:r>
              <a:rPr lang="en-US" i="1" dirty="0" smtClean="0"/>
              <a:t>.</a:t>
            </a:r>
            <a:r>
              <a:rPr lang="en-US" dirty="0" smtClean="0"/>
              <a:t>”</a:t>
            </a:r>
          </a:p>
          <a:p>
            <a:pPr lvl="1"/>
            <a:r>
              <a:rPr lang="en-US" dirty="0" smtClean="0"/>
              <a:t>John 12:6 “…</a:t>
            </a:r>
            <a:r>
              <a:rPr lang="en-US" i="1" dirty="0" smtClean="0"/>
              <a:t>not </a:t>
            </a:r>
            <a:r>
              <a:rPr lang="en-US" i="1" dirty="0"/>
              <a:t>that he cared for the poor, but because he was a </a:t>
            </a:r>
            <a:r>
              <a:rPr lang="en-US" i="1" dirty="0" smtClean="0"/>
              <a:t>thief</a:t>
            </a:r>
            <a:r>
              <a:rPr lang="en-US" i="1" dirty="0"/>
              <a:t>, and had the money box; and he used to take what was put in it</a:t>
            </a:r>
            <a:r>
              <a:rPr lang="en-US" i="1" dirty="0" smtClean="0"/>
              <a:t>.</a:t>
            </a:r>
            <a:r>
              <a:rPr lang="en-US" dirty="0" smtClean="0"/>
              <a:t>”</a:t>
            </a:r>
            <a:endParaRPr lang="en-US" dirty="0"/>
          </a:p>
        </p:txBody>
      </p:sp>
      <p:sp>
        <p:nvSpPr>
          <p:cNvPr id="3" name="Title 2"/>
          <p:cNvSpPr>
            <a:spLocks noGrp="1"/>
          </p:cNvSpPr>
          <p:nvPr>
            <p:ph type="title"/>
          </p:nvPr>
        </p:nvSpPr>
        <p:spPr/>
        <p:txBody>
          <a:bodyPr/>
          <a:lstStyle/>
          <a:p>
            <a:r>
              <a:rPr lang="en-US" dirty="0" smtClean="0"/>
              <a:t>Other Qualities From Titus</a:t>
            </a:r>
            <a:endParaRPr lang="en-US" dirty="0"/>
          </a:p>
        </p:txBody>
      </p:sp>
      <p:sp>
        <p:nvSpPr>
          <p:cNvPr id="4" name="Footer Placeholder 3"/>
          <p:cNvSpPr>
            <a:spLocks noGrp="1"/>
          </p:cNvSpPr>
          <p:nvPr>
            <p:ph type="ftr" sz="quarter" idx="11"/>
          </p:nvPr>
        </p:nvSpPr>
        <p:spPr/>
        <p:txBody>
          <a:bodyPr/>
          <a:lstStyle/>
          <a:p>
            <a:pPr>
              <a:defRPr/>
            </a:pPr>
            <a:r>
              <a:rPr lang="en-US" dirty="0" smtClean="0"/>
              <a:t>7c.ii</a:t>
            </a:r>
            <a:endParaRPr lang="en-US" dirty="0"/>
          </a:p>
        </p:txBody>
      </p:sp>
    </p:spTree>
    <p:extLst>
      <p:ext uri="{BB962C8B-B14F-4D97-AF65-F5344CB8AC3E}">
        <p14:creationId xmlns:p14="http://schemas.microsoft.com/office/powerpoint/2010/main" val="15368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a:bodyPr>
          <a:lstStyle/>
          <a:p>
            <a:r>
              <a:rPr lang="en-US" dirty="0" smtClean="0"/>
              <a:t>Not quick tempered (Titus 1:7)</a:t>
            </a:r>
          </a:p>
          <a:p>
            <a:pPr lvl="1"/>
            <a:r>
              <a:rPr lang="en-US" dirty="0" err="1" smtClean="0"/>
              <a:t>Orgilos</a:t>
            </a:r>
            <a:r>
              <a:rPr lang="en-US" dirty="0" smtClean="0"/>
              <a:t> (org-</a:t>
            </a:r>
            <a:r>
              <a:rPr lang="en-US" dirty="0" err="1" smtClean="0"/>
              <a:t>ee</a:t>
            </a:r>
            <a:r>
              <a:rPr lang="en-US" dirty="0" smtClean="0"/>
              <a:t>’-los) “</a:t>
            </a:r>
            <a:r>
              <a:rPr lang="en-US" i="1" dirty="0" smtClean="0"/>
              <a:t>prone to anger</a:t>
            </a:r>
            <a:r>
              <a:rPr lang="en-US" dirty="0" smtClean="0"/>
              <a:t>”’</a:t>
            </a:r>
          </a:p>
          <a:p>
            <a:pPr lvl="1"/>
            <a:r>
              <a:rPr lang="en-US" dirty="0" smtClean="0"/>
              <a:t>“</a:t>
            </a:r>
            <a:r>
              <a:rPr lang="en-US" i="1" dirty="0"/>
              <a:t>There are two Greek words for anger. There is </a:t>
            </a:r>
            <a:r>
              <a:rPr lang="en-US" i="1" dirty="0" err="1"/>
              <a:t>thumos</a:t>
            </a:r>
            <a:r>
              <a:rPr lang="en-US" i="1" dirty="0"/>
              <a:t>, which is the anger that quickly blazes up and just as quickly subsides, like a fire in straw. There is </a:t>
            </a:r>
            <a:r>
              <a:rPr lang="en-US" i="1" dirty="0" err="1"/>
              <a:t>orgē</a:t>
            </a:r>
            <a:r>
              <a:rPr lang="en-US" i="1" dirty="0"/>
              <a:t>, the noun connected with </a:t>
            </a:r>
            <a:r>
              <a:rPr lang="en-US" i="1" dirty="0" err="1"/>
              <a:t>orgilos</a:t>
            </a:r>
            <a:r>
              <a:rPr lang="en-US" i="1" dirty="0"/>
              <a:t>, and it means inveterate (firmly established by long persistence) anger. It is not the anger of the sudden blaze, but the wrath which a man nurses to keep it warm</a:t>
            </a:r>
            <a:r>
              <a:rPr lang="en-US" i="1" dirty="0" smtClean="0"/>
              <a:t>. </a:t>
            </a:r>
            <a:r>
              <a:rPr lang="en-US" dirty="0" smtClean="0"/>
              <a:t>(Barclay)”</a:t>
            </a:r>
          </a:p>
          <a:p>
            <a:pPr lvl="1"/>
            <a:r>
              <a:rPr lang="en-US" dirty="0" smtClean="0"/>
              <a:t>James 1:19-20 “</a:t>
            </a:r>
            <a:r>
              <a:rPr lang="en-US" i="1" dirty="0"/>
              <a:t>So then, my beloved brethren, let every man be swift to hear, slow to speak, slow to wrath; for the wrath of man does not produce the righteousness of God</a:t>
            </a:r>
            <a:r>
              <a:rPr lang="en-US" i="1" dirty="0" smtClean="0"/>
              <a:t>.</a:t>
            </a:r>
            <a:r>
              <a:rPr lang="en-US" dirty="0" smtClean="0"/>
              <a:t>”</a:t>
            </a:r>
          </a:p>
        </p:txBody>
      </p:sp>
      <p:sp>
        <p:nvSpPr>
          <p:cNvPr id="3" name="Title 2"/>
          <p:cNvSpPr>
            <a:spLocks noGrp="1"/>
          </p:cNvSpPr>
          <p:nvPr>
            <p:ph type="title"/>
          </p:nvPr>
        </p:nvSpPr>
        <p:spPr/>
        <p:txBody>
          <a:bodyPr/>
          <a:lstStyle/>
          <a:p>
            <a:r>
              <a:rPr lang="en-US" dirty="0"/>
              <a:t>Other Qualities From Titus</a:t>
            </a:r>
          </a:p>
        </p:txBody>
      </p:sp>
      <p:sp>
        <p:nvSpPr>
          <p:cNvPr id="4" name="Footer Placeholder 3"/>
          <p:cNvSpPr>
            <a:spLocks noGrp="1"/>
          </p:cNvSpPr>
          <p:nvPr>
            <p:ph type="ftr" sz="quarter" idx="11"/>
          </p:nvPr>
        </p:nvSpPr>
        <p:spPr/>
        <p:txBody>
          <a:bodyPr/>
          <a:lstStyle/>
          <a:p>
            <a:pPr>
              <a:defRPr/>
            </a:pPr>
            <a:r>
              <a:rPr lang="en-US" dirty="0" smtClean="0"/>
              <a:t>7c.iii</a:t>
            </a:r>
            <a:endParaRPr lang="en-US" dirty="0"/>
          </a:p>
        </p:txBody>
      </p:sp>
    </p:spTree>
    <p:extLst>
      <p:ext uri="{BB962C8B-B14F-4D97-AF65-F5344CB8AC3E}">
        <p14:creationId xmlns:p14="http://schemas.microsoft.com/office/powerpoint/2010/main" val="298434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a:bodyPr>
          <a:lstStyle/>
          <a:p>
            <a:r>
              <a:rPr lang="en-US" dirty="0" smtClean="0"/>
              <a:t>One position, many descriptions</a:t>
            </a:r>
          </a:p>
          <a:p>
            <a:pPr lvl="1"/>
            <a:r>
              <a:rPr lang="en-US" dirty="0" smtClean="0"/>
              <a:t>Acts 20:17-28-31 “</a:t>
            </a:r>
            <a:r>
              <a:rPr lang="en-US" i="1" dirty="0"/>
              <a:t>From Miletus he sent to Ephesus and called for the elders </a:t>
            </a:r>
            <a:r>
              <a:rPr lang="en-US" dirty="0"/>
              <a:t>[</a:t>
            </a:r>
            <a:r>
              <a:rPr lang="en-US" dirty="0" err="1"/>
              <a:t>Presbuteros</a:t>
            </a:r>
            <a:r>
              <a:rPr lang="en-US" dirty="0"/>
              <a:t>]</a:t>
            </a:r>
            <a:r>
              <a:rPr lang="en-US" i="1" dirty="0"/>
              <a:t> of the church … Therefore take heed to yourselves and to all the flock, among which the Holy Spirit has made you overseers </a:t>
            </a:r>
            <a:r>
              <a:rPr lang="en-US" dirty="0"/>
              <a:t>[</a:t>
            </a:r>
            <a:r>
              <a:rPr lang="en-US" dirty="0" err="1"/>
              <a:t>Episkopos</a:t>
            </a:r>
            <a:r>
              <a:rPr lang="en-US" dirty="0"/>
              <a:t>]</a:t>
            </a:r>
            <a:r>
              <a:rPr lang="en-US" i="1" dirty="0"/>
              <a:t>, to shepherd </a:t>
            </a:r>
            <a:r>
              <a:rPr lang="en-US" dirty="0"/>
              <a:t>[</a:t>
            </a:r>
            <a:r>
              <a:rPr lang="en-US" dirty="0" err="1"/>
              <a:t>Poimaino</a:t>
            </a:r>
            <a:r>
              <a:rPr lang="en-US" dirty="0"/>
              <a:t>]</a:t>
            </a:r>
            <a:r>
              <a:rPr lang="en-US" i="1" dirty="0"/>
              <a:t> the church of God which He purchased with His own blood. For I know this, that after my departure savage wolves will come in among you, not sparing the flock. Also from among yourselves men will rise up, speaking perverse things, to draw away the disciples after themselves. Therefore watch, and remember that for three years I did not cease to warn everyone night and day with tears.</a:t>
            </a:r>
            <a:r>
              <a:rPr lang="en-US" dirty="0" smtClean="0"/>
              <a:t>”</a:t>
            </a:r>
            <a:endParaRPr lang="en-US" dirty="0"/>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dirty="0" smtClean="0"/>
              <a:t>1c.iv</a:t>
            </a:r>
            <a:endParaRPr lang="en-US" dirty="0"/>
          </a:p>
        </p:txBody>
      </p:sp>
    </p:spTree>
    <p:extLst>
      <p:ext uri="{BB962C8B-B14F-4D97-AF65-F5344CB8AC3E}">
        <p14:creationId xmlns:p14="http://schemas.microsoft.com/office/powerpoint/2010/main" val="30607893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334000"/>
          </a:xfrm>
        </p:spPr>
        <p:txBody>
          <a:bodyPr>
            <a:normAutofit fontScale="92500"/>
          </a:bodyPr>
          <a:lstStyle/>
          <a:p>
            <a:r>
              <a:rPr lang="en-US" dirty="0" smtClean="0"/>
              <a:t>Not quick tempered (Titus 1:7)</a:t>
            </a:r>
          </a:p>
          <a:p>
            <a:pPr lvl="1"/>
            <a:r>
              <a:rPr lang="en-US" dirty="0"/>
              <a:t>Ephesians 4:26-27,31-32 “</a:t>
            </a:r>
            <a:r>
              <a:rPr lang="en-US" i="1" dirty="0"/>
              <a:t>Be angry, and do not sin”: do not let the sun go down on your wrath, nor give place to the devil …. Let all bitterness, wrath, anger, clamor, and evil speaking be put away from you, with all malice. And be kind to one another, tenderhearted, forgiving one another, even as God in Christ forgave you</a:t>
            </a:r>
            <a:r>
              <a:rPr lang="en-US" i="1" dirty="0" smtClean="0"/>
              <a:t>.</a:t>
            </a:r>
            <a:r>
              <a:rPr lang="en-US" dirty="0" smtClean="0"/>
              <a:t>”</a:t>
            </a:r>
          </a:p>
          <a:p>
            <a:pPr lvl="1"/>
            <a:r>
              <a:rPr lang="en-US" dirty="0" smtClean="0"/>
              <a:t>Mark 3:5 “</a:t>
            </a:r>
            <a:r>
              <a:rPr lang="en-US" i="1" dirty="0"/>
              <a:t>And when He had looked around at them with anger, being grieved by the hardness of their hearts, He said to the man, “Stretch out your hand.” And he stretched it out, and his hand was restored as whole as the other</a:t>
            </a:r>
            <a:r>
              <a:rPr lang="en-US" i="1" dirty="0" smtClean="0"/>
              <a:t>.</a:t>
            </a:r>
            <a:r>
              <a:rPr lang="en-US" dirty="0" smtClean="0"/>
              <a:t>”</a:t>
            </a:r>
          </a:p>
          <a:p>
            <a:pPr lvl="1"/>
            <a:r>
              <a:rPr lang="en-US" dirty="0" smtClean="0"/>
              <a:t>The man just waiting to ‘go off’</a:t>
            </a:r>
          </a:p>
          <a:p>
            <a:pPr lvl="2"/>
            <a:r>
              <a:rPr lang="en-US" dirty="0" smtClean="0"/>
              <a:t>Elders require self control</a:t>
            </a:r>
          </a:p>
          <a:p>
            <a:pPr lvl="2"/>
            <a:r>
              <a:rPr lang="en-US" dirty="0" smtClean="0"/>
              <a:t>Elders lead people by example</a:t>
            </a:r>
          </a:p>
          <a:p>
            <a:pPr lvl="2"/>
            <a:r>
              <a:rPr lang="en-US" dirty="0" smtClean="0"/>
              <a:t>Elders cannot be provoked to wrath</a:t>
            </a:r>
            <a:endParaRPr lang="en-US" dirty="0"/>
          </a:p>
        </p:txBody>
      </p:sp>
      <p:sp>
        <p:nvSpPr>
          <p:cNvPr id="3" name="Title 2"/>
          <p:cNvSpPr>
            <a:spLocks noGrp="1"/>
          </p:cNvSpPr>
          <p:nvPr>
            <p:ph type="title"/>
          </p:nvPr>
        </p:nvSpPr>
        <p:spPr/>
        <p:txBody>
          <a:bodyPr/>
          <a:lstStyle/>
          <a:p>
            <a:r>
              <a:rPr lang="en-US" dirty="0"/>
              <a:t>Other Qualities From Titus</a:t>
            </a:r>
          </a:p>
        </p:txBody>
      </p:sp>
      <p:sp>
        <p:nvSpPr>
          <p:cNvPr id="4" name="Footer Placeholder 3"/>
          <p:cNvSpPr>
            <a:spLocks noGrp="1"/>
          </p:cNvSpPr>
          <p:nvPr>
            <p:ph type="ftr" sz="quarter" idx="11"/>
          </p:nvPr>
        </p:nvSpPr>
        <p:spPr/>
        <p:txBody>
          <a:bodyPr/>
          <a:lstStyle/>
          <a:p>
            <a:pPr>
              <a:defRPr/>
            </a:pPr>
            <a:r>
              <a:rPr lang="en-US" dirty="0" smtClean="0"/>
              <a:t>7c.iii</a:t>
            </a:r>
            <a:endParaRPr lang="en-US" dirty="0"/>
          </a:p>
        </p:txBody>
      </p:sp>
    </p:spTree>
    <p:extLst>
      <p:ext uri="{BB962C8B-B14F-4D97-AF65-F5344CB8AC3E}">
        <p14:creationId xmlns:p14="http://schemas.microsoft.com/office/powerpoint/2010/main" val="101304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lover of what is good (Titus 1:8)</a:t>
            </a:r>
          </a:p>
          <a:p>
            <a:pPr lvl="1"/>
            <a:r>
              <a:rPr lang="en-US" dirty="0" err="1" smtClean="0"/>
              <a:t>Philagathos</a:t>
            </a:r>
            <a:r>
              <a:rPr lang="en-US" dirty="0" smtClean="0"/>
              <a:t> (fil-</a:t>
            </a:r>
            <a:r>
              <a:rPr lang="en-US" dirty="0" err="1" smtClean="0"/>
              <a:t>ag</a:t>
            </a:r>
            <a:r>
              <a:rPr lang="en-US" dirty="0" smtClean="0"/>
              <a:t>-at-</a:t>
            </a:r>
            <a:r>
              <a:rPr lang="en-US" dirty="0" err="1" smtClean="0"/>
              <a:t>os</a:t>
            </a:r>
            <a:r>
              <a:rPr lang="en-US" dirty="0" smtClean="0"/>
              <a:t>) </a:t>
            </a:r>
            <a:r>
              <a:rPr lang="en-US" dirty="0"/>
              <a:t>“</a:t>
            </a:r>
            <a:r>
              <a:rPr lang="en-US" i="1" dirty="0"/>
              <a:t>loving and practicing what is intrinsically good. Combines not only the liking to be kind but also the actual doing of good. This trait describes one who is tireless in activities prompted by love. </a:t>
            </a:r>
            <a:r>
              <a:rPr lang="en-US" i="1" dirty="0" err="1"/>
              <a:t>Philagathos</a:t>
            </a:r>
            <a:r>
              <a:rPr lang="en-US" i="1" dirty="0"/>
              <a:t> frequently appears in inscriptions to people of noble character, specifically as a title of honor in Greek societies. Aristotle uses this word in the sense of unselfish describing a lover of good actions</a:t>
            </a:r>
            <a:r>
              <a:rPr lang="en-US" i="1" dirty="0" smtClean="0"/>
              <a:t>.</a:t>
            </a:r>
            <a:r>
              <a:rPr lang="en-US" dirty="0" smtClean="0"/>
              <a:t>”</a:t>
            </a:r>
          </a:p>
          <a:p>
            <a:pPr lvl="1"/>
            <a:r>
              <a:rPr lang="en-US" dirty="0" smtClean="0"/>
              <a:t>From ‘</a:t>
            </a:r>
            <a:r>
              <a:rPr lang="en-US" dirty="0" err="1" smtClean="0"/>
              <a:t>agathos</a:t>
            </a:r>
            <a:r>
              <a:rPr lang="en-US" dirty="0" smtClean="0"/>
              <a:t>’ </a:t>
            </a:r>
            <a:r>
              <a:rPr lang="en-US" dirty="0"/>
              <a:t>meaning “</a:t>
            </a:r>
            <a:r>
              <a:rPr lang="en-US" i="1" dirty="0"/>
              <a:t>of good constitution or nature, useful, salutary, good, pleasant, agreeable, joyful, happy, excellent, distinguished, upright, honorable.</a:t>
            </a:r>
            <a:r>
              <a:rPr lang="en-US" dirty="0"/>
              <a:t>” </a:t>
            </a:r>
          </a:p>
        </p:txBody>
      </p:sp>
      <p:sp>
        <p:nvSpPr>
          <p:cNvPr id="3" name="Title 2"/>
          <p:cNvSpPr>
            <a:spLocks noGrp="1"/>
          </p:cNvSpPr>
          <p:nvPr>
            <p:ph type="title"/>
          </p:nvPr>
        </p:nvSpPr>
        <p:spPr/>
        <p:txBody>
          <a:bodyPr/>
          <a:lstStyle/>
          <a:p>
            <a:r>
              <a:rPr lang="en-US" dirty="0" smtClean="0"/>
              <a:t>Other Qualities From Titus</a:t>
            </a:r>
            <a:endParaRPr lang="en-US" dirty="0"/>
          </a:p>
        </p:txBody>
      </p:sp>
      <p:sp>
        <p:nvSpPr>
          <p:cNvPr id="4" name="Footer Placeholder 3"/>
          <p:cNvSpPr>
            <a:spLocks noGrp="1"/>
          </p:cNvSpPr>
          <p:nvPr>
            <p:ph type="ftr" sz="quarter" idx="11"/>
          </p:nvPr>
        </p:nvSpPr>
        <p:spPr/>
        <p:txBody>
          <a:bodyPr/>
          <a:lstStyle/>
          <a:p>
            <a:pPr>
              <a:defRPr/>
            </a:pPr>
            <a:r>
              <a:rPr lang="en-US" dirty="0"/>
              <a:t>7c.iv.1</a:t>
            </a:r>
          </a:p>
        </p:txBody>
      </p:sp>
    </p:spTree>
    <p:extLst>
      <p:ext uri="{BB962C8B-B14F-4D97-AF65-F5344CB8AC3E}">
        <p14:creationId xmlns:p14="http://schemas.microsoft.com/office/powerpoint/2010/main" val="1887683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lover of what is good (Titus </a:t>
            </a:r>
            <a:r>
              <a:rPr lang="en-US" dirty="0" smtClean="0"/>
              <a:t>1:8</a:t>
            </a:r>
            <a:r>
              <a:rPr lang="en-US" dirty="0"/>
              <a:t>)</a:t>
            </a:r>
            <a:endParaRPr lang="en-US" dirty="0" smtClean="0"/>
          </a:p>
          <a:p>
            <a:pPr lvl="1"/>
            <a:r>
              <a:rPr lang="en-US" dirty="0" smtClean="0"/>
              <a:t>1 Timothy 3:4 “…</a:t>
            </a:r>
            <a:r>
              <a:rPr lang="en-US" i="1" dirty="0" smtClean="0"/>
              <a:t>rules his own house well…</a:t>
            </a:r>
            <a:r>
              <a:rPr lang="en-US" dirty="0" smtClean="0"/>
              <a:t>”</a:t>
            </a:r>
          </a:p>
          <a:p>
            <a:pPr lvl="1"/>
            <a:r>
              <a:rPr lang="en-US" dirty="0" smtClean="0"/>
              <a:t>Well – </a:t>
            </a:r>
            <a:r>
              <a:rPr lang="en-US" dirty="0" err="1" smtClean="0"/>
              <a:t>Kalos</a:t>
            </a:r>
            <a:r>
              <a:rPr lang="en-US" dirty="0" smtClean="0"/>
              <a:t> – Carries the idea of being aesthetically good.</a:t>
            </a:r>
          </a:p>
          <a:p>
            <a:pPr lvl="1"/>
            <a:r>
              <a:rPr lang="en-US" dirty="0" smtClean="0"/>
              <a:t>“Good” here has to do with interior or moral and practical good.</a:t>
            </a:r>
          </a:p>
          <a:p>
            <a:pPr lvl="1"/>
            <a:r>
              <a:rPr lang="en-US" dirty="0" smtClean="0"/>
              <a:t>1 Timothy 5:10 </a:t>
            </a:r>
            <a:r>
              <a:rPr lang="en-US" dirty="0"/>
              <a:t>“</a:t>
            </a:r>
            <a:r>
              <a:rPr lang="en-US" i="1" dirty="0"/>
              <a:t>well reported for good</a:t>
            </a:r>
            <a:r>
              <a:rPr lang="en-US" dirty="0"/>
              <a:t> (</a:t>
            </a:r>
            <a:r>
              <a:rPr lang="en-US" dirty="0" err="1"/>
              <a:t>Kalos</a:t>
            </a:r>
            <a:r>
              <a:rPr lang="en-US" dirty="0"/>
              <a:t>)</a:t>
            </a:r>
            <a:r>
              <a:rPr lang="en-US" i="1" dirty="0"/>
              <a:t> works: if she has brought up children, if she has lodged strangers, if she has washed the saints’ feet, if she has relieved the afflicted, if she has diligently followed every good </a:t>
            </a:r>
            <a:r>
              <a:rPr lang="en-US" dirty="0"/>
              <a:t>(</a:t>
            </a:r>
            <a:r>
              <a:rPr lang="en-US" dirty="0" err="1"/>
              <a:t>Agathos</a:t>
            </a:r>
            <a:r>
              <a:rPr lang="en-US" dirty="0"/>
              <a:t>)</a:t>
            </a:r>
            <a:r>
              <a:rPr lang="en-US" i="1" dirty="0"/>
              <a:t> work</a:t>
            </a:r>
            <a:r>
              <a:rPr lang="en-US" i="1" dirty="0" smtClean="0"/>
              <a:t>.</a:t>
            </a:r>
            <a:r>
              <a:rPr lang="en-US" dirty="0" smtClean="0"/>
              <a:t>”</a:t>
            </a:r>
          </a:p>
          <a:p>
            <a:pPr lvl="1"/>
            <a:r>
              <a:rPr lang="en-US" dirty="0"/>
              <a:t>Matthew 19:16 </a:t>
            </a:r>
            <a:r>
              <a:rPr lang="en-US" dirty="0" smtClean="0"/>
              <a:t>“</a:t>
            </a:r>
            <a:r>
              <a:rPr lang="en-US" i="1" dirty="0" smtClean="0"/>
              <a:t>Good </a:t>
            </a:r>
            <a:r>
              <a:rPr lang="en-US" i="1" dirty="0"/>
              <a:t>Teacher, what good thing shall I do that I may have eternal life</a:t>
            </a:r>
            <a:r>
              <a:rPr lang="en-US" i="1" dirty="0" smtClean="0"/>
              <a:t>?</a:t>
            </a:r>
            <a:r>
              <a:rPr lang="en-US" dirty="0" smtClean="0"/>
              <a:t>”</a:t>
            </a:r>
            <a:endParaRPr lang="en-US" dirty="0"/>
          </a:p>
        </p:txBody>
      </p:sp>
      <p:sp>
        <p:nvSpPr>
          <p:cNvPr id="3" name="Title 2"/>
          <p:cNvSpPr>
            <a:spLocks noGrp="1"/>
          </p:cNvSpPr>
          <p:nvPr>
            <p:ph type="title"/>
          </p:nvPr>
        </p:nvSpPr>
        <p:spPr/>
        <p:txBody>
          <a:bodyPr/>
          <a:lstStyle/>
          <a:p>
            <a:r>
              <a:rPr lang="en-US" dirty="0" smtClean="0"/>
              <a:t>Other Qualities From Titus</a:t>
            </a:r>
            <a:endParaRPr lang="en-US" dirty="0"/>
          </a:p>
        </p:txBody>
      </p:sp>
      <p:sp>
        <p:nvSpPr>
          <p:cNvPr id="4" name="Footer Placeholder 3"/>
          <p:cNvSpPr>
            <a:spLocks noGrp="1"/>
          </p:cNvSpPr>
          <p:nvPr>
            <p:ph type="ftr" sz="quarter" idx="11"/>
          </p:nvPr>
        </p:nvSpPr>
        <p:spPr/>
        <p:txBody>
          <a:bodyPr/>
          <a:lstStyle/>
          <a:p>
            <a:pPr>
              <a:defRPr/>
            </a:pPr>
            <a:r>
              <a:rPr lang="en-US" dirty="0" smtClean="0"/>
              <a:t>7c.iv.1.a-d</a:t>
            </a:r>
            <a:endParaRPr lang="en-US" dirty="0"/>
          </a:p>
        </p:txBody>
      </p:sp>
    </p:spTree>
    <p:extLst>
      <p:ext uri="{BB962C8B-B14F-4D97-AF65-F5344CB8AC3E}">
        <p14:creationId xmlns:p14="http://schemas.microsoft.com/office/powerpoint/2010/main" val="4147908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20000"/>
          </a:bodyPr>
          <a:lstStyle/>
          <a:p>
            <a:r>
              <a:rPr lang="en-US" dirty="0" smtClean="0"/>
              <a:t>Just (Titus 1:8)</a:t>
            </a:r>
          </a:p>
          <a:p>
            <a:pPr lvl="1"/>
            <a:r>
              <a:rPr lang="en-US" dirty="0" err="1" smtClean="0"/>
              <a:t>Dikaios</a:t>
            </a:r>
            <a:r>
              <a:rPr lang="en-US" dirty="0" smtClean="0"/>
              <a:t> (</a:t>
            </a:r>
            <a:r>
              <a:rPr lang="en-US" dirty="0" err="1" smtClean="0"/>
              <a:t>dik</a:t>
            </a:r>
            <a:r>
              <a:rPr lang="en-US" dirty="0" smtClean="0"/>
              <a:t>’-ah-</a:t>
            </a:r>
            <a:r>
              <a:rPr lang="en-US" dirty="0" err="1" smtClean="0"/>
              <a:t>yos</a:t>
            </a:r>
            <a:r>
              <a:rPr lang="en-US" dirty="0" smtClean="0"/>
              <a:t>) “</a:t>
            </a:r>
            <a:r>
              <a:rPr lang="en-US" i="1" dirty="0"/>
              <a:t>righteous, observing divine laws, in a wide sense, upright, righteous, virtuous, keeping the commands of God.</a:t>
            </a:r>
            <a:r>
              <a:rPr lang="en-US" dirty="0"/>
              <a:t>” </a:t>
            </a:r>
            <a:endParaRPr lang="en-US" dirty="0" smtClean="0"/>
          </a:p>
          <a:p>
            <a:pPr lvl="1"/>
            <a:r>
              <a:rPr lang="en-US" dirty="0" smtClean="0"/>
              <a:t>John 7:24 “</a:t>
            </a:r>
            <a:r>
              <a:rPr lang="en-US" i="1" dirty="0"/>
              <a:t>Do not judge according to appearance, but judge with righteous </a:t>
            </a:r>
            <a:r>
              <a:rPr lang="en-US" i="1" dirty="0" smtClean="0"/>
              <a:t>judgment.</a:t>
            </a:r>
            <a:r>
              <a:rPr lang="en-US" dirty="0" smtClean="0"/>
              <a:t>”</a:t>
            </a:r>
          </a:p>
          <a:p>
            <a:pPr lvl="1"/>
            <a:r>
              <a:rPr lang="en-US" dirty="0" smtClean="0"/>
              <a:t>Ephesians 6:1 “</a:t>
            </a:r>
            <a:r>
              <a:rPr lang="en-US" i="1" dirty="0" smtClean="0"/>
              <a:t>Children, obey your parents in the Lord, for this is right.</a:t>
            </a:r>
            <a:r>
              <a:rPr lang="en-US" dirty="0" smtClean="0"/>
              <a:t>”</a:t>
            </a:r>
          </a:p>
          <a:p>
            <a:pPr lvl="1"/>
            <a:r>
              <a:rPr lang="en-US" dirty="0" smtClean="0"/>
              <a:t>Romans 7:12 </a:t>
            </a:r>
            <a:r>
              <a:rPr lang="en-US" i="1" dirty="0" smtClean="0"/>
              <a:t>“Therefore the law is holy, and the commandment holy and just and good.”</a:t>
            </a:r>
          </a:p>
          <a:p>
            <a:pPr lvl="1"/>
            <a:r>
              <a:rPr lang="en-US" i="1" dirty="0" smtClean="0"/>
              <a:t>“</a:t>
            </a:r>
            <a:r>
              <a:rPr lang="en-US" i="1" dirty="0"/>
              <a:t>In the Greco-Roman a </a:t>
            </a:r>
            <a:r>
              <a:rPr lang="en-US" i="1" dirty="0" err="1"/>
              <a:t>dikaios</a:t>
            </a:r>
            <a:r>
              <a:rPr lang="en-US" i="1" dirty="0"/>
              <a:t> individual was one who upheld the customs and norms of behavior, including especially public service, and in so doing, created the environment that made for a well-ordered, civilized society</a:t>
            </a:r>
            <a:r>
              <a:rPr lang="en-US" i="1" dirty="0" smtClean="0"/>
              <a:t>.”</a:t>
            </a:r>
          </a:p>
          <a:p>
            <a:pPr lvl="1"/>
            <a:r>
              <a:rPr lang="en-US" dirty="0" smtClean="0"/>
              <a:t>1 John 3:7 </a:t>
            </a:r>
            <a:r>
              <a:rPr lang="en-US" dirty="0"/>
              <a:t>“</a:t>
            </a:r>
            <a:r>
              <a:rPr lang="en-US" i="1" dirty="0"/>
              <a:t>Little children, let no one deceive you. He who practices righteousness is righteous </a:t>
            </a:r>
            <a:r>
              <a:rPr lang="en-US" dirty="0"/>
              <a:t>(</a:t>
            </a:r>
            <a:r>
              <a:rPr lang="en-US" dirty="0" err="1"/>
              <a:t>Dikaios</a:t>
            </a:r>
            <a:r>
              <a:rPr lang="en-US" dirty="0"/>
              <a:t>)</a:t>
            </a:r>
            <a:r>
              <a:rPr lang="en-US" i="1" dirty="0"/>
              <a:t>, just as He is righteous </a:t>
            </a:r>
            <a:r>
              <a:rPr lang="en-US" dirty="0"/>
              <a:t>(</a:t>
            </a:r>
            <a:r>
              <a:rPr lang="en-US" dirty="0" err="1"/>
              <a:t>Dikaios</a:t>
            </a:r>
            <a:r>
              <a:rPr lang="en-US" dirty="0"/>
              <a:t>).”</a:t>
            </a:r>
          </a:p>
        </p:txBody>
      </p:sp>
      <p:sp>
        <p:nvSpPr>
          <p:cNvPr id="3" name="Title 2"/>
          <p:cNvSpPr>
            <a:spLocks noGrp="1"/>
          </p:cNvSpPr>
          <p:nvPr>
            <p:ph type="title"/>
          </p:nvPr>
        </p:nvSpPr>
        <p:spPr/>
        <p:txBody>
          <a:bodyPr/>
          <a:lstStyle/>
          <a:p>
            <a:r>
              <a:rPr lang="en-US" dirty="0" smtClean="0"/>
              <a:t>Other Qualities From Titus</a:t>
            </a:r>
            <a:endParaRPr lang="en-US" dirty="0"/>
          </a:p>
        </p:txBody>
      </p:sp>
      <p:sp>
        <p:nvSpPr>
          <p:cNvPr id="4" name="Footer Placeholder 3"/>
          <p:cNvSpPr>
            <a:spLocks noGrp="1"/>
          </p:cNvSpPr>
          <p:nvPr>
            <p:ph type="ftr" sz="quarter" idx="11"/>
          </p:nvPr>
        </p:nvSpPr>
        <p:spPr/>
        <p:txBody>
          <a:bodyPr/>
          <a:lstStyle/>
          <a:p>
            <a:pPr>
              <a:defRPr/>
            </a:pPr>
            <a:r>
              <a:rPr lang="en-US" dirty="0" smtClean="0"/>
              <a:t>7c.v</a:t>
            </a:r>
            <a:endParaRPr lang="en-US" dirty="0"/>
          </a:p>
        </p:txBody>
      </p:sp>
    </p:spTree>
    <p:extLst>
      <p:ext uri="{BB962C8B-B14F-4D97-AF65-F5344CB8AC3E}">
        <p14:creationId xmlns:p14="http://schemas.microsoft.com/office/powerpoint/2010/main" val="215814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lnSpcReduction="10000"/>
          </a:bodyPr>
          <a:lstStyle/>
          <a:p>
            <a:r>
              <a:rPr lang="en-US" dirty="0" smtClean="0"/>
              <a:t>Holy (Titus 1:8)</a:t>
            </a:r>
          </a:p>
          <a:p>
            <a:pPr lvl="1"/>
            <a:r>
              <a:rPr lang="en-US" dirty="0" err="1" smtClean="0"/>
              <a:t>Hosios</a:t>
            </a:r>
            <a:r>
              <a:rPr lang="en-US" dirty="0" smtClean="0"/>
              <a:t> (hos’-</a:t>
            </a:r>
            <a:r>
              <a:rPr lang="en-US" dirty="0" err="1" smtClean="0"/>
              <a:t>ee</a:t>
            </a:r>
            <a:r>
              <a:rPr lang="en-US" dirty="0" smtClean="0"/>
              <a:t>-</a:t>
            </a:r>
            <a:r>
              <a:rPr lang="en-US" dirty="0" err="1" smtClean="0"/>
              <a:t>os</a:t>
            </a:r>
            <a:r>
              <a:rPr lang="en-US" dirty="0" smtClean="0"/>
              <a:t>) </a:t>
            </a:r>
            <a:r>
              <a:rPr lang="en-US" dirty="0"/>
              <a:t>“</a:t>
            </a:r>
            <a:r>
              <a:rPr lang="en-US" i="1" dirty="0"/>
              <a:t>undefiled by sin, free from wickedness, religiously observing every moral obligation, pure holy, pious</a:t>
            </a:r>
            <a:r>
              <a:rPr lang="en-US" dirty="0" smtClean="0"/>
              <a:t>”</a:t>
            </a:r>
          </a:p>
          <a:p>
            <a:pPr lvl="1"/>
            <a:r>
              <a:rPr lang="en-US" dirty="0"/>
              <a:t>Romans 12:2 “</a:t>
            </a:r>
            <a:r>
              <a:rPr lang="en-US" i="1" dirty="0"/>
              <a:t>And do not be conformed to this world, but be transformed by the renewing of your mind, that you may prove what is that good and acceptable and perfect will of God</a:t>
            </a:r>
            <a:r>
              <a:rPr lang="en-US" i="1" dirty="0" smtClean="0"/>
              <a:t>.</a:t>
            </a:r>
            <a:r>
              <a:rPr lang="en-US" dirty="0" smtClean="0"/>
              <a:t>”</a:t>
            </a:r>
          </a:p>
          <a:p>
            <a:pPr lvl="2"/>
            <a:r>
              <a:rPr lang="en-US" dirty="0" smtClean="0"/>
              <a:t>2 Corinthians 6:17 </a:t>
            </a:r>
            <a:r>
              <a:rPr lang="en-US" dirty="0"/>
              <a:t>“</a:t>
            </a:r>
            <a:r>
              <a:rPr lang="en-US" i="1" dirty="0"/>
              <a:t>Therefore come out from among them and be separate, says the Lord. Do not touch what is unclean, and I will receive you</a:t>
            </a:r>
            <a:r>
              <a:rPr lang="en-US" i="1" dirty="0" smtClean="0"/>
              <a:t>.”</a:t>
            </a:r>
          </a:p>
          <a:p>
            <a:pPr lvl="1"/>
            <a:r>
              <a:rPr lang="en-US" dirty="0" smtClean="0"/>
              <a:t>Hebrews 7:26 “</a:t>
            </a:r>
            <a:r>
              <a:rPr lang="en-US" i="1" dirty="0"/>
              <a:t>For such a High Priest was fitting for us, </a:t>
            </a:r>
            <a:r>
              <a:rPr lang="en-US" dirty="0"/>
              <a:t>who is</a:t>
            </a:r>
            <a:r>
              <a:rPr lang="en-US" i="1" dirty="0"/>
              <a:t> holy, harmless, undefiled, separate from sinners, and has become higher than the heavens.</a:t>
            </a:r>
            <a:r>
              <a:rPr lang="en-US" dirty="0" smtClean="0"/>
              <a:t>”</a:t>
            </a:r>
            <a:endParaRPr lang="en-US" dirty="0"/>
          </a:p>
        </p:txBody>
      </p:sp>
      <p:sp>
        <p:nvSpPr>
          <p:cNvPr id="3" name="Title 2"/>
          <p:cNvSpPr>
            <a:spLocks noGrp="1"/>
          </p:cNvSpPr>
          <p:nvPr>
            <p:ph type="title"/>
          </p:nvPr>
        </p:nvSpPr>
        <p:spPr/>
        <p:txBody>
          <a:bodyPr/>
          <a:lstStyle/>
          <a:p>
            <a:r>
              <a:rPr lang="en-US" dirty="0" smtClean="0"/>
              <a:t>Other Qualities From Titus</a:t>
            </a:r>
            <a:endParaRPr lang="en-US" dirty="0"/>
          </a:p>
        </p:txBody>
      </p:sp>
      <p:sp>
        <p:nvSpPr>
          <p:cNvPr id="4" name="Footer Placeholder 3"/>
          <p:cNvSpPr>
            <a:spLocks noGrp="1"/>
          </p:cNvSpPr>
          <p:nvPr>
            <p:ph type="ftr" sz="quarter" idx="11"/>
          </p:nvPr>
        </p:nvSpPr>
        <p:spPr/>
        <p:txBody>
          <a:bodyPr/>
          <a:lstStyle/>
          <a:p>
            <a:pPr>
              <a:defRPr/>
            </a:pPr>
            <a:r>
              <a:rPr lang="en-US" dirty="0" smtClean="0"/>
              <a:t>7c.v</a:t>
            </a:r>
            <a:endParaRPr lang="en-US" dirty="0"/>
          </a:p>
        </p:txBody>
      </p:sp>
    </p:spTree>
    <p:extLst>
      <p:ext uri="{BB962C8B-B14F-4D97-AF65-F5344CB8AC3E}">
        <p14:creationId xmlns:p14="http://schemas.microsoft.com/office/powerpoint/2010/main" val="783904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dirty="0" smtClean="0"/>
              <a:t>Self-Controlled (Titus 1:8)</a:t>
            </a:r>
          </a:p>
          <a:p>
            <a:pPr lvl="1"/>
            <a:r>
              <a:rPr lang="en-US" dirty="0" err="1" smtClean="0"/>
              <a:t>Egkrates</a:t>
            </a:r>
            <a:r>
              <a:rPr lang="en-US" dirty="0" smtClean="0"/>
              <a:t> (</a:t>
            </a:r>
            <a:r>
              <a:rPr lang="en-US" dirty="0" err="1" smtClean="0"/>
              <a:t>eng</a:t>
            </a:r>
            <a:r>
              <a:rPr lang="en-US" dirty="0" smtClean="0"/>
              <a:t>-</a:t>
            </a:r>
            <a:r>
              <a:rPr lang="en-US" dirty="0" err="1" smtClean="0"/>
              <a:t>krat</a:t>
            </a:r>
            <a:r>
              <a:rPr lang="en-US" dirty="0" smtClean="0"/>
              <a:t>-ace’) “</a:t>
            </a:r>
            <a:r>
              <a:rPr lang="en-US" i="1" dirty="0"/>
              <a:t>strong, robust, having power over, possessed of (a thing), mastering, controlling, curbing, restraining, controlling one's self, temperate, continent</a:t>
            </a:r>
            <a:r>
              <a:rPr lang="en-US" i="1" dirty="0" smtClean="0"/>
              <a:t>.</a:t>
            </a:r>
            <a:r>
              <a:rPr lang="en-US" dirty="0" smtClean="0"/>
              <a:t>”</a:t>
            </a:r>
          </a:p>
          <a:p>
            <a:pPr lvl="2"/>
            <a:r>
              <a:rPr lang="en-US" dirty="0" err="1" smtClean="0"/>
              <a:t>En</a:t>
            </a:r>
            <a:r>
              <a:rPr lang="en-US" dirty="0" smtClean="0"/>
              <a:t> – “with”</a:t>
            </a:r>
          </a:p>
          <a:p>
            <a:pPr lvl="2"/>
            <a:r>
              <a:rPr lang="en-US" dirty="0" err="1" smtClean="0"/>
              <a:t>Kratos</a:t>
            </a:r>
            <a:r>
              <a:rPr lang="en-US" dirty="0" smtClean="0"/>
              <a:t> – “strength”</a:t>
            </a:r>
          </a:p>
          <a:p>
            <a:pPr lvl="1"/>
            <a:r>
              <a:rPr lang="en-US" dirty="0" smtClean="0"/>
              <a:t>1 Corinthians 7:9 “…</a:t>
            </a:r>
            <a:r>
              <a:rPr lang="en-US" i="1" dirty="0" smtClean="0"/>
              <a:t>but if they cannot exercise self-control, let them marry.</a:t>
            </a:r>
            <a:r>
              <a:rPr lang="en-US" dirty="0" smtClean="0"/>
              <a:t>”</a:t>
            </a:r>
          </a:p>
          <a:p>
            <a:pPr lvl="1"/>
            <a:r>
              <a:rPr lang="en-US" dirty="0" smtClean="0"/>
              <a:t>1 Corinthians 9:24-25 “</a:t>
            </a:r>
            <a:r>
              <a:rPr lang="en-US" i="1" dirty="0"/>
              <a:t>Do you not know that those who run in a race all run, but one receives the prize? Run in such a way that you may obtain it. And everyone who competes for the prize is temperate in all things. Now they do it to obtain a perishable crown, but we for an imperishable crown.</a:t>
            </a:r>
            <a:r>
              <a:rPr lang="en-US" dirty="0"/>
              <a:t>” </a:t>
            </a:r>
            <a:endParaRPr lang="en-US" dirty="0" smtClean="0"/>
          </a:p>
          <a:p>
            <a:pPr lvl="1"/>
            <a:r>
              <a:rPr lang="en-US" dirty="0" smtClean="0"/>
              <a:t>Galatians 5:16 “Walk in the Spirit, and you shall not fulfill the lust of the flesh.”</a:t>
            </a:r>
            <a:endParaRPr lang="en-US" dirty="0"/>
          </a:p>
        </p:txBody>
      </p:sp>
      <p:sp>
        <p:nvSpPr>
          <p:cNvPr id="3" name="Title 2"/>
          <p:cNvSpPr>
            <a:spLocks noGrp="1"/>
          </p:cNvSpPr>
          <p:nvPr>
            <p:ph type="title"/>
          </p:nvPr>
        </p:nvSpPr>
        <p:spPr/>
        <p:txBody>
          <a:bodyPr/>
          <a:lstStyle/>
          <a:p>
            <a:r>
              <a:rPr lang="en-US" dirty="0" smtClean="0"/>
              <a:t>Other Qualities From Titus</a:t>
            </a:r>
            <a:endParaRPr lang="en-US" dirty="0"/>
          </a:p>
        </p:txBody>
      </p:sp>
      <p:sp>
        <p:nvSpPr>
          <p:cNvPr id="4" name="Footer Placeholder 3"/>
          <p:cNvSpPr>
            <a:spLocks noGrp="1"/>
          </p:cNvSpPr>
          <p:nvPr>
            <p:ph type="ftr" sz="quarter" idx="11"/>
          </p:nvPr>
        </p:nvSpPr>
        <p:spPr/>
        <p:txBody>
          <a:bodyPr/>
          <a:lstStyle/>
          <a:p>
            <a:pPr>
              <a:defRPr/>
            </a:pPr>
            <a:r>
              <a:rPr lang="en-US" dirty="0" smtClean="0"/>
              <a:t>7c.v</a:t>
            </a:r>
            <a:endParaRPr lang="en-US" dirty="0"/>
          </a:p>
        </p:txBody>
      </p:sp>
    </p:spTree>
    <p:extLst>
      <p:ext uri="{BB962C8B-B14F-4D97-AF65-F5344CB8AC3E}">
        <p14:creationId xmlns:p14="http://schemas.microsoft.com/office/powerpoint/2010/main" val="427219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20000"/>
          </a:bodyPr>
          <a:lstStyle/>
          <a:p>
            <a:r>
              <a:rPr lang="en-US" dirty="0" smtClean="0"/>
              <a:t>Deacons</a:t>
            </a:r>
          </a:p>
          <a:p>
            <a:pPr lvl="1"/>
            <a:r>
              <a:rPr lang="en-US" dirty="0" err="1" smtClean="0"/>
              <a:t>Diakonos</a:t>
            </a:r>
            <a:r>
              <a:rPr lang="en-US" dirty="0" smtClean="0"/>
              <a:t> (</a:t>
            </a:r>
            <a:r>
              <a:rPr lang="en-US" dirty="0" err="1" smtClean="0"/>
              <a:t>dee</a:t>
            </a:r>
            <a:r>
              <a:rPr lang="en-US" dirty="0" smtClean="0"/>
              <a:t>-</a:t>
            </a:r>
            <a:r>
              <a:rPr lang="en-US" dirty="0" err="1" smtClean="0"/>
              <a:t>ak</a:t>
            </a:r>
            <a:r>
              <a:rPr lang="en-US" dirty="0" smtClean="0"/>
              <a:t>’-on-</a:t>
            </a:r>
            <a:r>
              <a:rPr lang="en-US" dirty="0" err="1" smtClean="0"/>
              <a:t>os</a:t>
            </a:r>
            <a:r>
              <a:rPr lang="en-US" dirty="0" smtClean="0"/>
              <a:t>) </a:t>
            </a:r>
            <a:r>
              <a:rPr lang="en-US" dirty="0"/>
              <a:t>“</a:t>
            </a:r>
            <a:r>
              <a:rPr lang="en-US" i="1" dirty="0"/>
              <a:t>one who executes the commands of another, esp. of a master, a servant, attendant, minister, the servant of a king, a deacon, one who, by virtue of the office assigned to him by the church, cares for the poor and has charge of and distributes the money collected for their use, a waiter, one who serves food and drink</a:t>
            </a:r>
            <a:r>
              <a:rPr lang="en-US" i="1" dirty="0" smtClean="0"/>
              <a:t>.</a:t>
            </a:r>
            <a:r>
              <a:rPr lang="en-US" dirty="0" smtClean="0"/>
              <a:t>”</a:t>
            </a:r>
          </a:p>
          <a:p>
            <a:pPr lvl="1"/>
            <a:r>
              <a:rPr lang="en-US" dirty="0" smtClean="0"/>
              <a:t>Generally</a:t>
            </a:r>
          </a:p>
          <a:p>
            <a:pPr lvl="2"/>
            <a:r>
              <a:rPr lang="en-US" dirty="0" smtClean="0"/>
              <a:t>Matthew 22:13 “…</a:t>
            </a:r>
            <a:r>
              <a:rPr lang="en-US" i="1" dirty="0" smtClean="0"/>
              <a:t>the king said to the servants</a:t>
            </a:r>
            <a:r>
              <a:rPr lang="en-US" dirty="0" smtClean="0"/>
              <a:t>…”</a:t>
            </a:r>
          </a:p>
          <a:p>
            <a:pPr lvl="2"/>
            <a:r>
              <a:rPr lang="en-US" dirty="0" smtClean="0"/>
              <a:t>John 2 – Servants that brought the wine to the master</a:t>
            </a:r>
          </a:p>
          <a:p>
            <a:pPr lvl="2"/>
            <a:r>
              <a:rPr lang="en-US" dirty="0" smtClean="0"/>
              <a:t>Romans 13:4 – </a:t>
            </a:r>
            <a:r>
              <a:rPr lang="en-US" dirty="0"/>
              <a:t>Governing authorizes are “</a:t>
            </a:r>
            <a:r>
              <a:rPr lang="en-US" i="1" dirty="0"/>
              <a:t>God’s minister to you for </a:t>
            </a:r>
            <a:r>
              <a:rPr lang="en-US" i="1" dirty="0" smtClean="0"/>
              <a:t>good.</a:t>
            </a:r>
            <a:r>
              <a:rPr lang="en-US" dirty="0" smtClean="0"/>
              <a:t>”</a:t>
            </a:r>
          </a:p>
          <a:p>
            <a:pPr lvl="2"/>
            <a:r>
              <a:rPr lang="en-US" dirty="0" smtClean="0"/>
              <a:t>Servants of the gospel - </a:t>
            </a:r>
            <a:r>
              <a:rPr lang="en-US" dirty="0"/>
              <a:t>1 Corinthians 13:5, 2 Corinthians 3:6, Ephesians 6:21, 1 Timothy </a:t>
            </a:r>
            <a:r>
              <a:rPr lang="en-US" dirty="0" smtClean="0"/>
              <a:t>4:6</a:t>
            </a:r>
            <a:endParaRPr lang="en-US" dirty="0"/>
          </a:p>
          <a:p>
            <a:pPr lvl="2"/>
            <a:r>
              <a:rPr lang="en-US" dirty="0" smtClean="0"/>
              <a:t>2 Corinthians 11:15 – [</a:t>
            </a:r>
            <a:r>
              <a:rPr lang="en-US" dirty="0" err="1" smtClean="0"/>
              <a:t>Satans</a:t>
            </a:r>
            <a:r>
              <a:rPr lang="en-US" dirty="0" smtClean="0"/>
              <a:t>] </a:t>
            </a:r>
            <a:r>
              <a:rPr lang="en-US" dirty="0"/>
              <a:t>“</a:t>
            </a:r>
            <a:r>
              <a:rPr lang="en-US" i="1" dirty="0"/>
              <a:t>ministers also transform themselves into ministers of righteousness</a:t>
            </a:r>
            <a:r>
              <a:rPr lang="en-US" dirty="0" smtClean="0"/>
              <a:t>”</a:t>
            </a:r>
          </a:p>
          <a:p>
            <a:pPr lvl="2"/>
            <a:r>
              <a:rPr lang="en-US" dirty="0" smtClean="0"/>
              <a:t>Matthew 25:44 – Ministering to those in need (cf. Acts 6:1-7)</a:t>
            </a:r>
          </a:p>
          <a:p>
            <a:pPr lvl="2"/>
            <a:r>
              <a:rPr lang="en-US" dirty="0" smtClean="0"/>
              <a:t>Romans 16:1,27 – Phebe a “</a:t>
            </a:r>
            <a:r>
              <a:rPr lang="en-US" i="1" dirty="0" smtClean="0"/>
              <a:t>servant of the church at </a:t>
            </a:r>
            <a:r>
              <a:rPr lang="en-US" i="1" dirty="0" err="1" smtClean="0"/>
              <a:t>Cenchrea</a:t>
            </a:r>
            <a:endParaRPr lang="en-US" dirty="0" smtClean="0"/>
          </a:p>
          <a:p>
            <a:pPr lvl="2"/>
            <a:endParaRPr lang="en-US" dirty="0"/>
          </a:p>
        </p:txBody>
      </p:sp>
      <p:sp>
        <p:nvSpPr>
          <p:cNvPr id="3" name="Title 2"/>
          <p:cNvSpPr>
            <a:spLocks noGrp="1"/>
          </p:cNvSpPr>
          <p:nvPr>
            <p:ph type="title"/>
          </p:nvPr>
        </p:nvSpPr>
        <p:spPr/>
        <p:txBody>
          <a:bodyPr/>
          <a:lstStyle/>
          <a:p>
            <a:r>
              <a:rPr lang="en-US" dirty="0" smtClean="0"/>
              <a:t>Verse 8</a:t>
            </a:r>
            <a:endParaRPr lang="en-US" dirty="0"/>
          </a:p>
        </p:txBody>
      </p:sp>
      <p:sp>
        <p:nvSpPr>
          <p:cNvPr id="4" name="Footer Placeholder 3"/>
          <p:cNvSpPr>
            <a:spLocks noGrp="1"/>
          </p:cNvSpPr>
          <p:nvPr>
            <p:ph type="ftr" sz="quarter" idx="11"/>
          </p:nvPr>
        </p:nvSpPr>
        <p:spPr/>
        <p:txBody>
          <a:bodyPr/>
          <a:lstStyle/>
          <a:p>
            <a:pPr>
              <a:defRPr/>
            </a:pPr>
            <a:r>
              <a:rPr lang="en-US" dirty="0" smtClean="0"/>
              <a:t>8a/</a:t>
            </a:r>
            <a:r>
              <a:rPr lang="en-US" dirty="0" err="1" smtClean="0"/>
              <a:t>b.i</a:t>
            </a:r>
            <a:endParaRPr lang="en-US" dirty="0"/>
          </a:p>
        </p:txBody>
      </p:sp>
    </p:spTree>
    <p:extLst>
      <p:ext uri="{BB962C8B-B14F-4D97-AF65-F5344CB8AC3E}">
        <p14:creationId xmlns:p14="http://schemas.microsoft.com/office/powerpoint/2010/main" val="65292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Deacons</a:t>
            </a:r>
          </a:p>
          <a:p>
            <a:pPr lvl="1"/>
            <a:r>
              <a:rPr lang="en-US" dirty="0" err="1" smtClean="0"/>
              <a:t>Diakonos</a:t>
            </a:r>
            <a:r>
              <a:rPr lang="en-US" dirty="0" smtClean="0"/>
              <a:t> </a:t>
            </a:r>
            <a:r>
              <a:rPr lang="en-US" dirty="0"/>
              <a:t>service is done voluntarily and out of love, while </a:t>
            </a:r>
            <a:r>
              <a:rPr lang="en-US" dirty="0" smtClean="0"/>
              <a:t>‘</a:t>
            </a:r>
            <a:r>
              <a:rPr lang="en-US" dirty="0" err="1" smtClean="0"/>
              <a:t>doulos</a:t>
            </a:r>
            <a:r>
              <a:rPr lang="en-US" dirty="0" smtClean="0"/>
              <a:t>’ </a:t>
            </a:r>
            <a:r>
              <a:rPr lang="en-US" dirty="0"/>
              <a:t>service is that of a bond servant or slave.</a:t>
            </a:r>
          </a:p>
          <a:p>
            <a:pPr lvl="1"/>
            <a:r>
              <a:rPr lang="en-US" dirty="0"/>
              <a:t>The technical meaning of </a:t>
            </a:r>
            <a:r>
              <a:rPr lang="en-US" dirty="0" err="1"/>
              <a:t>diakonos</a:t>
            </a:r>
            <a:r>
              <a:rPr lang="en-US" dirty="0"/>
              <a:t> used here is specific to those who must qualify to serve the church.</a:t>
            </a:r>
          </a:p>
          <a:p>
            <a:pPr lvl="2"/>
            <a:r>
              <a:rPr lang="en-US" dirty="0"/>
              <a:t>Philippians 1:1 </a:t>
            </a:r>
            <a:r>
              <a:rPr lang="en-US" dirty="0" smtClean="0"/>
              <a:t>“</a:t>
            </a:r>
            <a:r>
              <a:rPr lang="en-US" i="1" dirty="0"/>
              <a:t>Paul and Timothy, bondservants of Jesus Christ, to all the saints in Christ Jesus who are in Philippi, with the bishops and </a:t>
            </a:r>
            <a:r>
              <a:rPr lang="en-US" i="1" dirty="0" smtClean="0"/>
              <a:t>deacons.</a:t>
            </a:r>
            <a:r>
              <a:rPr lang="en-US" dirty="0" smtClean="0"/>
              <a:t>”</a:t>
            </a:r>
          </a:p>
          <a:p>
            <a:r>
              <a:rPr lang="en-US" dirty="0" smtClean="0"/>
              <a:t>Reverent</a:t>
            </a:r>
          </a:p>
          <a:p>
            <a:pPr lvl="1"/>
            <a:r>
              <a:rPr lang="en-US" dirty="0" err="1" smtClean="0"/>
              <a:t>Semnos</a:t>
            </a:r>
            <a:r>
              <a:rPr lang="en-US" dirty="0" smtClean="0"/>
              <a:t> (</a:t>
            </a:r>
            <a:r>
              <a:rPr lang="en-US" dirty="0" err="1" smtClean="0"/>
              <a:t>sem-nos</a:t>
            </a:r>
            <a:r>
              <a:rPr lang="en-US" dirty="0" smtClean="0"/>
              <a:t>’) </a:t>
            </a:r>
            <a:r>
              <a:rPr lang="en-US" i="1" dirty="0" smtClean="0"/>
              <a:t>“to be venerated for character, honorable.”</a:t>
            </a:r>
          </a:p>
          <a:p>
            <a:pPr lvl="1"/>
            <a:r>
              <a:rPr lang="en-US" dirty="0" smtClean="0"/>
              <a:t>The KJV translates this as “grave” indicating a man who is serious in his character.</a:t>
            </a:r>
          </a:p>
          <a:p>
            <a:pPr lvl="1"/>
            <a:r>
              <a:rPr lang="en-US" dirty="0" smtClean="0"/>
              <a:t>Philippians 4:8 translates this as honest in the KJV and NKJV as noble.</a:t>
            </a:r>
          </a:p>
          <a:p>
            <a:pPr lvl="1"/>
            <a:r>
              <a:rPr lang="en-US" dirty="0" smtClean="0"/>
              <a:t>Deacons must take what they do seriously and serve nobly.</a:t>
            </a:r>
            <a:endParaRPr lang="en-US" dirty="0"/>
          </a:p>
          <a:p>
            <a:endParaRPr lang="en-US" dirty="0"/>
          </a:p>
        </p:txBody>
      </p:sp>
      <p:sp>
        <p:nvSpPr>
          <p:cNvPr id="3" name="Title 2"/>
          <p:cNvSpPr>
            <a:spLocks noGrp="1"/>
          </p:cNvSpPr>
          <p:nvPr>
            <p:ph type="title"/>
          </p:nvPr>
        </p:nvSpPr>
        <p:spPr/>
        <p:txBody>
          <a:bodyPr/>
          <a:lstStyle/>
          <a:p>
            <a:r>
              <a:rPr lang="en-US" dirty="0" smtClean="0"/>
              <a:t>Verse 8</a:t>
            </a:r>
            <a:endParaRPr lang="en-US" dirty="0"/>
          </a:p>
        </p:txBody>
      </p:sp>
      <p:sp>
        <p:nvSpPr>
          <p:cNvPr id="4" name="Footer Placeholder 3"/>
          <p:cNvSpPr>
            <a:spLocks noGrp="1"/>
          </p:cNvSpPr>
          <p:nvPr>
            <p:ph type="ftr" sz="quarter" idx="11"/>
          </p:nvPr>
        </p:nvSpPr>
        <p:spPr/>
        <p:txBody>
          <a:bodyPr/>
          <a:lstStyle/>
          <a:p>
            <a:pPr>
              <a:defRPr/>
            </a:pPr>
            <a:r>
              <a:rPr lang="en-US" dirty="0" smtClean="0"/>
              <a:t>8b.i-iv/c</a:t>
            </a:r>
            <a:endParaRPr lang="en-US" dirty="0"/>
          </a:p>
        </p:txBody>
      </p:sp>
    </p:spTree>
    <p:extLst>
      <p:ext uri="{BB962C8B-B14F-4D97-AF65-F5344CB8AC3E}">
        <p14:creationId xmlns:p14="http://schemas.microsoft.com/office/powerpoint/2010/main" val="204694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 double-tongued</a:t>
            </a:r>
          </a:p>
          <a:p>
            <a:pPr lvl="1"/>
            <a:r>
              <a:rPr lang="en-US" dirty="0" err="1" smtClean="0"/>
              <a:t>Dilogos</a:t>
            </a:r>
            <a:r>
              <a:rPr lang="en-US" dirty="0" smtClean="0"/>
              <a:t> (</a:t>
            </a:r>
            <a:r>
              <a:rPr lang="en-US" dirty="0" err="1" smtClean="0"/>
              <a:t>dil</a:t>
            </a:r>
            <a:r>
              <a:rPr lang="en-US" dirty="0" smtClean="0"/>
              <a:t>’-</a:t>
            </a:r>
            <a:r>
              <a:rPr lang="en-US" dirty="0" err="1" smtClean="0"/>
              <a:t>og</a:t>
            </a:r>
            <a:r>
              <a:rPr lang="en-US" dirty="0" smtClean="0"/>
              <a:t>-</a:t>
            </a:r>
            <a:r>
              <a:rPr lang="en-US" dirty="0" err="1" smtClean="0"/>
              <a:t>os</a:t>
            </a:r>
            <a:r>
              <a:rPr lang="en-US" dirty="0" smtClean="0"/>
              <a:t>) “</a:t>
            </a:r>
            <a:r>
              <a:rPr lang="en-US" i="1" dirty="0"/>
              <a:t>double tongued, double in speech, saying one thing with one person another with another (with the intent to </a:t>
            </a:r>
            <a:r>
              <a:rPr lang="en-US" i="1" dirty="0" smtClean="0"/>
              <a:t>deceive).</a:t>
            </a:r>
            <a:r>
              <a:rPr lang="en-US" dirty="0" smtClean="0"/>
              <a:t>”</a:t>
            </a:r>
          </a:p>
          <a:p>
            <a:pPr lvl="1"/>
            <a:r>
              <a:rPr lang="en-US" dirty="0" smtClean="0"/>
              <a:t>Can the man be trusted to say what he’ll do, and do what he says?</a:t>
            </a:r>
          </a:p>
          <a:p>
            <a:pPr lvl="1"/>
            <a:r>
              <a:rPr lang="en-US" dirty="0"/>
              <a:t>“The caution here given is of incalculable importance to young curates. They must not allow themselves to be either receptacles or vehicles of scandal and detraction. Their speech to rich and poor alike must be perfectly sincere and ingenuous</a:t>
            </a:r>
            <a:r>
              <a:rPr lang="en-US" dirty="0" smtClean="0"/>
              <a:t>. (Pulpit Commentary)”</a:t>
            </a:r>
            <a:endParaRPr lang="en-US" dirty="0"/>
          </a:p>
        </p:txBody>
      </p:sp>
      <p:sp>
        <p:nvSpPr>
          <p:cNvPr id="3" name="Title 2"/>
          <p:cNvSpPr>
            <a:spLocks noGrp="1"/>
          </p:cNvSpPr>
          <p:nvPr>
            <p:ph type="title"/>
          </p:nvPr>
        </p:nvSpPr>
        <p:spPr/>
        <p:txBody>
          <a:bodyPr/>
          <a:lstStyle/>
          <a:p>
            <a:r>
              <a:rPr lang="en-US" dirty="0" smtClean="0"/>
              <a:t>Verse 8</a:t>
            </a:r>
            <a:endParaRPr lang="en-US" dirty="0"/>
          </a:p>
        </p:txBody>
      </p:sp>
      <p:sp>
        <p:nvSpPr>
          <p:cNvPr id="4" name="Footer Placeholder 3"/>
          <p:cNvSpPr>
            <a:spLocks noGrp="1"/>
          </p:cNvSpPr>
          <p:nvPr>
            <p:ph type="ftr" sz="quarter" idx="11"/>
          </p:nvPr>
        </p:nvSpPr>
        <p:spPr/>
        <p:txBody>
          <a:bodyPr/>
          <a:lstStyle/>
          <a:p>
            <a:pPr>
              <a:defRPr/>
            </a:pPr>
            <a:r>
              <a:rPr lang="en-US" dirty="0" smtClean="0"/>
              <a:t>8d/e</a:t>
            </a:r>
            <a:endParaRPr lang="en-US" dirty="0"/>
          </a:p>
        </p:txBody>
      </p:sp>
    </p:spTree>
    <p:extLst>
      <p:ext uri="{BB962C8B-B14F-4D97-AF65-F5344CB8AC3E}">
        <p14:creationId xmlns:p14="http://schemas.microsoft.com/office/powerpoint/2010/main" val="175481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a:bodyPr>
          <a:lstStyle/>
          <a:p>
            <a:r>
              <a:rPr lang="en-US" dirty="0" smtClean="0"/>
              <a:t>Not given to much wine</a:t>
            </a:r>
          </a:p>
          <a:p>
            <a:pPr lvl="1"/>
            <a:r>
              <a:rPr lang="en-US" dirty="0" smtClean="0"/>
              <a:t>Given – </a:t>
            </a:r>
            <a:r>
              <a:rPr lang="en-US" dirty="0" err="1" smtClean="0"/>
              <a:t>Prosecho</a:t>
            </a:r>
            <a:r>
              <a:rPr lang="en-US" dirty="0" smtClean="0"/>
              <a:t> (pros-</a:t>
            </a:r>
            <a:r>
              <a:rPr lang="en-US" dirty="0" err="1" smtClean="0"/>
              <a:t>ekh</a:t>
            </a:r>
            <a:r>
              <a:rPr lang="en-US" dirty="0" smtClean="0"/>
              <a:t>’-o) “</a:t>
            </a:r>
            <a:r>
              <a:rPr lang="en-US" i="1" dirty="0"/>
              <a:t>to turn the mind to, attend to be attentive, to a person or a thing: of caring for, providing for, to attend to one's self, i.e. to give heed to one's self, give attention to, take heed</a:t>
            </a:r>
            <a:r>
              <a:rPr lang="en-US" i="1" dirty="0" smtClean="0"/>
              <a:t>.</a:t>
            </a:r>
            <a:r>
              <a:rPr lang="en-US" dirty="0" smtClean="0"/>
              <a:t>”</a:t>
            </a:r>
          </a:p>
          <a:p>
            <a:pPr lvl="1"/>
            <a:r>
              <a:rPr lang="en-US" dirty="0" smtClean="0"/>
              <a:t>A warning against over-indulgence/gluttony?</a:t>
            </a:r>
          </a:p>
          <a:p>
            <a:pPr lvl="2"/>
            <a:r>
              <a:rPr lang="en-US" sz="2200" i="1" dirty="0" smtClean="0"/>
              <a:t>“Excessive </a:t>
            </a:r>
            <a:r>
              <a:rPr lang="en-US" sz="2200" i="1" dirty="0"/>
              <a:t>drinking even of un-inebriating drinks, was a vice prevalent in the days of Paul, and corresponded to gluttony, also common, the excessive use of food, but not of an intoxicating kind. Prizes were often offered with the object, not of producing inebriation, but of testing the powers of incontinent imbibition to the utmost</a:t>
            </a:r>
            <a:r>
              <a:rPr lang="en-US" sz="2200" i="1" dirty="0" smtClean="0"/>
              <a:t>.</a:t>
            </a:r>
            <a:r>
              <a:rPr lang="en-US" sz="2200" dirty="0" smtClean="0"/>
              <a:t>”</a:t>
            </a:r>
          </a:p>
          <a:p>
            <a:pPr lvl="2"/>
            <a:r>
              <a:rPr lang="en-US" sz="2200" i="1" dirty="0"/>
              <a:t>"The Roman ladies were so fond of it, that they would first fill their stomachs with it, then throw it off by emetics, and repeat the draught. (</a:t>
            </a:r>
            <a:r>
              <a:rPr lang="en-US" sz="2200" i="1" dirty="0" err="1"/>
              <a:t>Wetstein</a:t>
            </a:r>
            <a:r>
              <a:rPr lang="en-US" sz="2200" i="1" dirty="0"/>
              <a:t> – Acts 2:13, </a:t>
            </a:r>
            <a:r>
              <a:rPr lang="en-US" sz="2200" i="1" dirty="0" err="1"/>
              <a:t>glukus</a:t>
            </a:r>
            <a:r>
              <a:rPr lang="en-US" sz="2200" i="1" dirty="0"/>
              <a:t>, new sweet wine)”</a:t>
            </a:r>
          </a:p>
        </p:txBody>
      </p:sp>
      <p:sp>
        <p:nvSpPr>
          <p:cNvPr id="3" name="Title 2"/>
          <p:cNvSpPr>
            <a:spLocks noGrp="1"/>
          </p:cNvSpPr>
          <p:nvPr>
            <p:ph type="title"/>
          </p:nvPr>
        </p:nvSpPr>
        <p:spPr/>
        <p:txBody>
          <a:bodyPr/>
          <a:lstStyle/>
          <a:p>
            <a:r>
              <a:rPr lang="en-US" dirty="0" smtClean="0"/>
              <a:t>Verse 8</a:t>
            </a:r>
            <a:endParaRPr lang="en-US" dirty="0"/>
          </a:p>
        </p:txBody>
      </p:sp>
      <p:sp>
        <p:nvSpPr>
          <p:cNvPr id="4" name="Footer Placeholder 3"/>
          <p:cNvSpPr>
            <a:spLocks noGrp="1"/>
          </p:cNvSpPr>
          <p:nvPr>
            <p:ph type="ftr" sz="quarter" idx="11"/>
          </p:nvPr>
        </p:nvSpPr>
        <p:spPr/>
        <p:txBody>
          <a:bodyPr/>
          <a:lstStyle/>
          <a:p>
            <a:pPr>
              <a:defRPr/>
            </a:pPr>
            <a:r>
              <a:rPr lang="en-US" dirty="0" smtClean="0"/>
              <a:t>8e.i</a:t>
            </a:r>
            <a:endParaRPr lang="en-US" dirty="0"/>
          </a:p>
        </p:txBody>
      </p:sp>
    </p:spTree>
    <p:extLst>
      <p:ext uri="{BB962C8B-B14F-4D97-AF65-F5344CB8AC3E}">
        <p14:creationId xmlns:p14="http://schemas.microsoft.com/office/powerpoint/2010/main" val="278740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position, many descriptions</a:t>
            </a:r>
          </a:p>
          <a:p>
            <a:pPr lvl="1"/>
            <a:r>
              <a:rPr lang="en-US" dirty="0" smtClean="0"/>
              <a:t>Titus 1:5 “appoint elders [</a:t>
            </a:r>
            <a:r>
              <a:rPr lang="en-US" dirty="0" err="1" smtClean="0"/>
              <a:t>presbuteros</a:t>
            </a:r>
            <a:r>
              <a:rPr lang="en-US" dirty="0" smtClean="0"/>
              <a:t>] in every city</a:t>
            </a:r>
          </a:p>
          <a:p>
            <a:pPr lvl="2"/>
            <a:r>
              <a:rPr lang="en-US" dirty="0" err="1" smtClean="0"/>
              <a:t>Presbuteros</a:t>
            </a:r>
            <a:r>
              <a:rPr lang="en-US" dirty="0" smtClean="0"/>
              <a:t>  “elder, of age, the elder of two people, advanced in life, an elder, a senior.”</a:t>
            </a:r>
          </a:p>
          <a:p>
            <a:pPr lvl="3"/>
            <a:r>
              <a:rPr lang="en-US" dirty="0" smtClean="0"/>
              <a:t>“</a:t>
            </a:r>
            <a:r>
              <a:rPr lang="en-US" i="1" dirty="0"/>
              <a:t>a term of rank or office among the Jews, members of the great council or Sanhedrin (because in early times the rulers of the people, judges, etc</a:t>
            </a:r>
            <a:r>
              <a:rPr lang="en-US" i="1" dirty="0" smtClean="0"/>
              <a:t>., </a:t>
            </a:r>
            <a:r>
              <a:rPr lang="en-US" i="1" dirty="0"/>
              <a:t>were selected from elderly men), of those who in separate cities managed public affairs and administered </a:t>
            </a:r>
            <a:r>
              <a:rPr lang="en-US" i="1" dirty="0" smtClean="0"/>
              <a:t>justice</a:t>
            </a:r>
            <a:r>
              <a:rPr lang="en-US" dirty="0" smtClean="0"/>
              <a:t>”</a:t>
            </a:r>
          </a:p>
          <a:p>
            <a:pPr lvl="2"/>
            <a:r>
              <a:rPr lang="en-US" dirty="0"/>
              <a:t>Titus 1:7 “</a:t>
            </a:r>
            <a:r>
              <a:rPr lang="en-US" i="1" dirty="0"/>
              <a:t>For a </a:t>
            </a:r>
            <a:r>
              <a:rPr lang="en-US" i="1" dirty="0" smtClean="0"/>
              <a:t>bishop [</a:t>
            </a:r>
            <a:r>
              <a:rPr lang="en-US" i="1" dirty="0" err="1" smtClean="0"/>
              <a:t>episkopos</a:t>
            </a:r>
            <a:r>
              <a:rPr lang="en-US" i="1" dirty="0" smtClean="0"/>
              <a:t>] </a:t>
            </a:r>
            <a:r>
              <a:rPr lang="en-US" i="1" dirty="0"/>
              <a:t>must </a:t>
            </a:r>
            <a:r>
              <a:rPr lang="en-US" i="1" dirty="0" smtClean="0"/>
              <a:t>be…</a:t>
            </a:r>
            <a:r>
              <a:rPr lang="en-US" dirty="0" smtClean="0"/>
              <a:t>”</a:t>
            </a:r>
          </a:p>
          <a:p>
            <a:pPr lvl="2"/>
            <a:r>
              <a:rPr lang="en-US" dirty="0" smtClean="0"/>
              <a:t>Acts 2:17 “…</a:t>
            </a:r>
            <a:r>
              <a:rPr lang="en-US" i="1" dirty="0" smtClean="0"/>
              <a:t>Your young men shall see visions, your old men shall dream dreams.</a:t>
            </a:r>
            <a:r>
              <a:rPr lang="en-US" dirty="0" smtClean="0"/>
              <a:t>”</a:t>
            </a:r>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dirty="0" smtClean="0"/>
              <a:t>1c.v</a:t>
            </a:r>
            <a:endParaRPr lang="en-US" dirty="0"/>
          </a:p>
        </p:txBody>
      </p:sp>
    </p:spTree>
    <p:extLst>
      <p:ext uri="{BB962C8B-B14F-4D97-AF65-F5344CB8AC3E}">
        <p14:creationId xmlns:p14="http://schemas.microsoft.com/office/powerpoint/2010/main" val="218576260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lnSpcReduction="10000"/>
          </a:bodyPr>
          <a:lstStyle/>
          <a:p>
            <a:r>
              <a:rPr lang="en-US" dirty="0" smtClean="0"/>
              <a:t>Much wine</a:t>
            </a:r>
          </a:p>
          <a:p>
            <a:pPr lvl="1"/>
            <a:r>
              <a:rPr lang="en-US" dirty="0" smtClean="0"/>
              <a:t>Elder – Not given to wine (1 Timothy 3:3)</a:t>
            </a:r>
          </a:p>
          <a:p>
            <a:pPr lvl="1"/>
            <a:r>
              <a:rPr lang="en-US" dirty="0" smtClean="0"/>
              <a:t>Deacon – Not given to much wine (1 Timothy 3:8)</a:t>
            </a:r>
          </a:p>
          <a:p>
            <a:pPr lvl="1"/>
            <a:r>
              <a:rPr lang="en-US" dirty="0" smtClean="0"/>
              <a:t>Older women – Not give to much wine (Titus 2:3)</a:t>
            </a:r>
          </a:p>
          <a:p>
            <a:pPr lvl="1"/>
            <a:r>
              <a:rPr lang="en-US" dirty="0"/>
              <a:t>“</a:t>
            </a:r>
            <a:r>
              <a:rPr lang="en-US" i="1" dirty="0"/>
              <a:t>I think it is far stricter than claiming the elder or deacon cannot be drunks. It is saying the elder is to be a person who can control his physical appetites. He eats and drinks to live, he does not live to eat and drink</a:t>
            </a:r>
            <a:r>
              <a:rPr lang="en-US" dirty="0"/>
              <a:t>. (Edwin Crozier</a:t>
            </a:r>
            <a:r>
              <a:rPr lang="en-US" dirty="0" smtClean="0"/>
              <a:t>)”</a:t>
            </a:r>
          </a:p>
          <a:p>
            <a:pPr lvl="1"/>
            <a:r>
              <a:rPr lang="en-US" dirty="0" smtClean="0"/>
              <a:t>Deacons are to be self-controlled.</a:t>
            </a:r>
          </a:p>
          <a:p>
            <a:pPr lvl="2"/>
            <a:r>
              <a:rPr lang="en-US" dirty="0" smtClean="0"/>
              <a:t>In order to be reverent (serious regarding their charge)</a:t>
            </a:r>
          </a:p>
          <a:p>
            <a:pPr lvl="2"/>
            <a:r>
              <a:rPr lang="en-US" dirty="0" smtClean="0"/>
              <a:t>He needs to control his tongue (not double-tongued)</a:t>
            </a:r>
          </a:p>
          <a:p>
            <a:pPr lvl="2"/>
            <a:r>
              <a:rPr lang="en-US" dirty="0" smtClean="0"/>
              <a:t>He needs to control his appetite (not given to much wine)</a:t>
            </a:r>
          </a:p>
          <a:p>
            <a:pPr lvl="2"/>
            <a:r>
              <a:rPr lang="en-US" dirty="0" smtClean="0"/>
              <a:t>He needs to control his desires (not greedy for money)</a:t>
            </a:r>
            <a:endParaRPr lang="en-US" dirty="0"/>
          </a:p>
          <a:p>
            <a:pPr lvl="1"/>
            <a:endParaRPr lang="en-US" dirty="0" smtClean="0"/>
          </a:p>
          <a:p>
            <a:pPr lvl="2"/>
            <a:endParaRPr lang="en-US" dirty="0" smtClean="0"/>
          </a:p>
        </p:txBody>
      </p:sp>
      <p:sp>
        <p:nvSpPr>
          <p:cNvPr id="3" name="Title 2"/>
          <p:cNvSpPr>
            <a:spLocks noGrp="1"/>
          </p:cNvSpPr>
          <p:nvPr>
            <p:ph type="title"/>
          </p:nvPr>
        </p:nvSpPr>
        <p:spPr/>
        <p:txBody>
          <a:bodyPr/>
          <a:lstStyle/>
          <a:p>
            <a:r>
              <a:rPr lang="en-US" dirty="0" smtClean="0"/>
              <a:t>Verse 8</a:t>
            </a:r>
            <a:endParaRPr lang="en-US" dirty="0"/>
          </a:p>
        </p:txBody>
      </p:sp>
      <p:sp>
        <p:nvSpPr>
          <p:cNvPr id="4" name="Footer Placeholder 3"/>
          <p:cNvSpPr>
            <a:spLocks noGrp="1"/>
          </p:cNvSpPr>
          <p:nvPr>
            <p:ph type="ftr" sz="quarter" idx="11"/>
          </p:nvPr>
        </p:nvSpPr>
        <p:spPr/>
        <p:txBody>
          <a:bodyPr/>
          <a:lstStyle/>
          <a:p>
            <a:pPr>
              <a:defRPr/>
            </a:pPr>
            <a:r>
              <a:rPr lang="en-US" dirty="0" smtClean="0"/>
              <a:t>8e.ii-iii</a:t>
            </a:r>
            <a:endParaRPr lang="en-US" dirty="0"/>
          </a:p>
        </p:txBody>
      </p:sp>
    </p:spTree>
    <p:extLst>
      <p:ext uri="{BB962C8B-B14F-4D97-AF65-F5344CB8AC3E}">
        <p14:creationId xmlns:p14="http://schemas.microsoft.com/office/powerpoint/2010/main" val="318023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 greedy for money</a:t>
            </a:r>
          </a:p>
          <a:p>
            <a:pPr lvl="1"/>
            <a:r>
              <a:rPr lang="en-US" dirty="0"/>
              <a:t>Me </a:t>
            </a:r>
            <a:r>
              <a:rPr lang="en-US" dirty="0" err="1"/>
              <a:t>Aischrokerdes</a:t>
            </a:r>
            <a:r>
              <a:rPr lang="en-US" dirty="0"/>
              <a:t> (</a:t>
            </a:r>
            <a:r>
              <a:rPr lang="en-US" dirty="0" err="1"/>
              <a:t>ahee</a:t>
            </a:r>
            <a:r>
              <a:rPr lang="en-US" dirty="0"/>
              <a:t>-</a:t>
            </a:r>
            <a:r>
              <a:rPr lang="en-US" dirty="0" err="1"/>
              <a:t>skhrok</a:t>
            </a:r>
            <a:r>
              <a:rPr lang="en-US" dirty="0"/>
              <a:t>-</a:t>
            </a:r>
            <a:r>
              <a:rPr lang="en-US" dirty="0" err="1"/>
              <a:t>er</a:t>
            </a:r>
            <a:r>
              <a:rPr lang="en-US" dirty="0"/>
              <a:t>-dace') from “</a:t>
            </a:r>
            <a:r>
              <a:rPr lang="en-US" dirty="0" err="1"/>
              <a:t>aischros</a:t>
            </a:r>
            <a:r>
              <a:rPr lang="en-US" dirty="0"/>
              <a:t> (</a:t>
            </a:r>
            <a:r>
              <a:rPr lang="en-US" dirty="0" err="1"/>
              <a:t>ahee-skhros</a:t>
            </a:r>
            <a:r>
              <a:rPr lang="en-US" dirty="0"/>
              <a:t>')” meaning “</a:t>
            </a:r>
            <a:r>
              <a:rPr lang="en-US" i="1" dirty="0"/>
              <a:t>filthy, shameful, indecent, or dishonorable</a:t>
            </a:r>
            <a:r>
              <a:rPr lang="en-US" dirty="0"/>
              <a:t>” and “</a:t>
            </a:r>
            <a:r>
              <a:rPr lang="en-US" dirty="0" err="1"/>
              <a:t>kerdos</a:t>
            </a:r>
            <a:r>
              <a:rPr lang="en-US" dirty="0"/>
              <a:t>” meaning “</a:t>
            </a:r>
            <a:r>
              <a:rPr lang="en-US" i="1" dirty="0"/>
              <a:t>gain or profit</a:t>
            </a:r>
            <a:r>
              <a:rPr lang="en-US" i="1" dirty="0" smtClean="0"/>
              <a:t>.</a:t>
            </a:r>
            <a:r>
              <a:rPr lang="en-US" dirty="0" smtClean="0"/>
              <a:t>”</a:t>
            </a:r>
          </a:p>
          <a:p>
            <a:pPr lvl="1"/>
            <a:r>
              <a:rPr lang="en-US" dirty="0" smtClean="0"/>
              <a:t>Elders deal with the spiritual health of a congregation whereas, the deacons more often deal with physical matters.</a:t>
            </a:r>
          </a:p>
          <a:p>
            <a:pPr lvl="2"/>
            <a:r>
              <a:rPr lang="en-US" dirty="0" smtClean="0"/>
              <a:t>Their tasks may involve the handling of money such as purchasing supplies and distributing them including taking care of the needs of the needy (Acts 6:1-7). </a:t>
            </a:r>
          </a:p>
          <a:p>
            <a:pPr lvl="2"/>
            <a:endParaRPr lang="en-US" dirty="0" smtClean="0"/>
          </a:p>
        </p:txBody>
      </p:sp>
      <p:sp>
        <p:nvSpPr>
          <p:cNvPr id="3" name="Title 2"/>
          <p:cNvSpPr>
            <a:spLocks noGrp="1"/>
          </p:cNvSpPr>
          <p:nvPr>
            <p:ph type="title"/>
          </p:nvPr>
        </p:nvSpPr>
        <p:spPr/>
        <p:txBody>
          <a:bodyPr/>
          <a:lstStyle/>
          <a:p>
            <a:r>
              <a:rPr lang="en-US" dirty="0" smtClean="0"/>
              <a:t>Verse 8</a:t>
            </a:r>
            <a:endParaRPr lang="en-US" dirty="0"/>
          </a:p>
        </p:txBody>
      </p:sp>
      <p:sp>
        <p:nvSpPr>
          <p:cNvPr id="4" name="Footer Placeholder 3"/>
          <p:cNvSpPr>
            <a:spLocks noGrp="1"/>
          </p:cNvSpPr>
          <p:nvPr>
            <p:ph type="ftr" sz="quarter" idx="11"/>
          </p:nvPr>
        </p:nvSpPr>
        <p:spPr/>
        <p:txBody>
          <a:bodyPr/>
          <a:lstStyle/>
          <a:p>
            <a:pPr>
              <a:defRPr/>
            </a:pPr>
            <a:r>
              <a:rPr lang="en-US" dirty="0" smtClean="0"/>
              <a:t>8f</a:t>
            </a:r>
            <a:endParaRPr lang="en-US" dirty="0"/>
          </a:p>
        </p:txBody>
      </p:sp>
    </p:spTree>
    <p:extLst>
      <p:ext uri="{BB962C8B-B14F-4D97-AF65-F5344CB8AC3E}">
        <p14:creationId xmlns:p14="http://schemas.microsoft.com/office/powerpoint/2010/main" val="312197613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dirty="0" smtClean="0"/>
              <a:t>Holding the faith</a:t>
            </a:r>
          </a:p>
          <a:p>
            <a:pPr lvl="1"/>
            <a:r>
              <a:rPr lang="en-US" dirty="0" smtClean="0"/>
              <a:t>The deacon must hold to the faith both in teaching and practice.</a:t>
            </a:r>
          </a:p>
          <a:p>
            <a:pPr lvl="2"/>
            <a:r>
              <a:rPr lang="en-US" dirty="0" smtClean="0"/>
              <a:t>He knows the truth so that he might act in accordance with God’s will.</a:t>
            </a:r>
          </a:p>
          <a:p>
            <a:pPr lvl="1"/>
            <a:r>
              <a:rPr lang="en-US" dirty="0" smtClean="0"/>
              <a:t>The faith</a:t>
            </a:r>
          </a:p>
          <a:p>
            <a:pPr lvl="2"/>
            <a:r>
              <a:rPr lang="en-US" dirty="0" smtClean="0"/>
              <a:t>Represents the whole of the Christian religion</a:t>
            </a:r>
          </a:p>
          <a:p>
            <a:pPr lvl="2"/>
            <a:r>
              <a:rPr lang="en-US" dirty="0"/>
              <a:t>Acts 6:7 “</a:t>
            </a:r>
            <a:r>
              <a:rPr lang="en-US" i="1" dirty="0"/>
              <a:t>Then the word of God </a:t>
            </a:r>
            <a:r>
              <a:rPr lang="en-US" i="1" dirty="0" smtClean="0"/>
              <a:t>spread … and </a:t>
            </a:r>
            <a:r>
              <a:rPr lang="en-US" i="1" dirty="0"/>
              <a:t>a great many of the priests were obedient to the faith</a:t>
            </a:r>
            <a:r>
              <a:rPr lang="en-US" i="1" dirty="0" smtClean="0"/>
              <a:t>.</a:t>
            </a:r>
            <a:r>
              <a:rPr lang="en-US" dirty="0" smtClean="0"/>
              <a:t>” (cf. Romans 1:5)</a:t>
            </a:r>
          </a:p>
          <a:p>
            <a:pPr lvl="2"/>
            <a:r>
              <a:rPr lang="en-US" dirty="0"/>
              <a:t>Acts 13:8 </a:t>
            </a:r>
            <a:r>
              <a:rPr lang="en-US" dirty="0" smtClean="0"/>
              <a:t>“</a:t>
            </a:r>
            <a:r>
              <a:rPr lang="en-US" i="1" dirty="0" err="1" smtClean="0"/>
              <a:t>Elymas</a:t>
            </a:r>
            <a:r>
              <a:rPr lang="en-US" i="1" dirty="0" smtClean="0"/>
              <a:t> … withstood </a:t>
            </a:r>
            <a:r>
              <a:rPr lang="en-US" i="1" dirty="0"/>
              <a:t>them, seeking to turn the proconsul away from the faith. </a:t>
            </a:r>
            <a:r>
              <a:rPr lang="en-US" dirty="0" smtClean="0"/>
              <a:t>”</a:t>
            </a:r>
          </a:p>
          <a:p>
            <a:pPr lvl="2"/>
            <a:r>
              <a:rPr lang="en-US" dirty="0" smtClean="0"/>
              <a:t>1 Corinthians 16:13 “</a:t>
            </a:r>
            <a:r>
              <a:rPr lang="en-US" i="1" dirty="0" smtClean="0"/>
              <a:t>Watch, stand fast in the faith, be brave, be strong.</a:t>
            </a:r>
            <a:r>
              <a:rPr lang="en-US" dirty="0" smtClean="0"/>
              <a:t>” (cf. 1 Peter 5:8-9)</a:t>
            </a:r>
          </a:p>
          <a:p>
            <a:pPr lvl="2"/>
            <a:r>
              <a:rPr lang="en-US" dirty="0" smtClean="0"/>
              <a:t>Galatians 1:23 “</a:t>
            </a:r>
            <a:r>
              <a:rPr lang="en-US" i="1" dirty="0" smtClean="0"/>
              <a:t>But they were hearing only, “He who formerly persecuted us now preaches the faith which he once tried to destroy.</a:t>
            </a:r>
            <a:r>
              <a:rPr lang="en-US" dirty="0" smtClean="0"/>
              <a:t>”</a:t>
            </a:r>
          </a:p>
          <a:p>
            <a:pPr lvl="2"/>
            <a:r>
              <a:rPr lang="en-US" dirty="0" smtClean="0"/>
              <a:t>Jude 1:3 “</a:t>
            </a:r>
            <a:r>
              <a:rPr lang="en-US" i="1" dirty="0" smtClean="0"/>
              <a:t>…contend earnestly for the faith which was once for all delivered to the saints.</a:t>
            </a:r>
            <a:r>
              <a:rPr lang="en-US" dirty="0" smtClean="0"/>
              <a:t>”</a:t>
            </a:r>
            <a:endParaRPr lang="en-US" dirty="0"/>
          </a:p>
        </p:txBody>
      </p:sp>
      <p:sp>
        <p:nvSpPr>
          <p:cNvPr id="3" name="Title 2"/>
          <p:cNvSpPr>
            <a:spLocks noGrp="1"/>
          </p:cNvSpPr>
          <p:nvPr>
            <p:ph type="title"/>
          </p:nvPr>
        </p:nvSpPr>
        <p:spPr/>
        <p:txBody>
          <a:bodyPr/>
          <a:lstStyle/>
          <a:p>
            <a:r>
              <a:rPr lang="en-US" dirty="0" smtClean="0"/>
              <a:t>Verse 9</a:t>
            </a:r>
            <a:endParaRPr lang="en-US" dirty="0"/>
          </a:p>
        </p:txBody>
      </p:sp>
      <p:sp>
        <p:nvSpPr>
          <p:cNvPr id="4" name="Footer Placeholder 3"/>
          <p:cNvSpPr>
            <a:spLocks noGrp="1"/>
          </p:cNvSpPr>
          <p:nvPr>
            <p:ph type="ftr" sz="quarter" idx="11"/>
          </p:nvPr>
        </p:nvSpPr>
        <p:spPr/>
        <p:txBody>
          <a:bodyPr/>
          <a:lstStyle/>
          <a:p>
            <a:pPr>
              <a:defRPr/>
            </a:pPr>
            <a:r>
              <a:rPr lang="en-US" dirty="0" smtClean="0"/>
              <a:t>9a/b</a:t>
            </a:r>
            <a:endParaRPr lang="en-US" dirty="0"/>
          </a:p>
        </p:txBody>
      </p:sp>
    </p:spTree>
    <p:extLst>
      <p:ext uri="{BB962C8B-B14F-4D97-AF65-F5344CB8AC3E}">
        <p14:creationId xmlns:p14="http://schemas.microsoft.com/office/powerpoint/2010/main" val="312800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fontScale="85000" lnSpcReduction="20000"/>
          </a:bodyPr>
          <a:lstStyle/>
          <a:p>
            <a:r>
              <a:rPr lang="en-US" dirty="0" smtClean="0"/>
              <a:t>Mystery of the faith</a:t>
            </a:r>
          </a:p>
          <a:p>
            <a:pPr lvl="1"/>
            <a:r>
              <a:rPr lang="en-US" dirty="0" err="1" smtClean="0"/>
              <a:t>Musterion</a:t>
            </a:r>
            <a:r>
              <a:rPr lang="en-US" dirty="0" smtClean="0"/>
              <a:t> (moos-</a:t>
            </a:r>
            <a:r>
              <a:rPr lang="en-US" dirty="0" err="1" smtClean="0"/>
              <a:t>tay</a:t>
            </a:r>
            <a:r>
              <a:rPr lang="en-US" dirty="0" smtClean="0"/>
              <a:t>'-</a:t>
            </a:r>
            <a:r>
              <a:rPr lang="en-US" dirty="0" err="1" smtClean="0"/>
              <a:t>ree</a:t>
            </a:r>
            <a:r>
              <a:rPr lang="en-US" dirty="0" smtClean="0"/>
              <a:t>-on) “</a:t>
            </a:r>
            <a:r>
              <a:rPr lang="en-US" i="1" dirty="0" smtClean="0"/>
              <a:t>hidden thing, secret, mystery</a:t>
            </a:r>
            <a:r>
              <a:rPr lang="en-US" dirty="0" smtClean="0"/>
              <a:t>” and applied to the things of God “</a:t>
            </a:r>
            <a:r>
              <a:rPr lang="en-US" i="1" dirty="0" smtClean="0"/>
              <a:t>the secret counsels which govern God in dealing with the righteous, which are hidden from ungodly and wicked men but plain to the godly.</a:t>
            </a:r>
            <a:r>
              <a:rPr lang="en-US" dirty="0" smtClean="0"/>
              <a:t>”</a:t>
            </a:r>
          </a:p>
          <a:p>
            <a:pPr lvl="1"/>
            <a:r>
              <a:rPr lang="en-US" dirty="0" smtClean="0"/>
              <a:t>Mystery used 27 times in the NT</a:t>
            </a:r>
          </a:p>
          <a:p>
            <a:pPr lvl="2"/>
            <a:r>
              <a:rPr lang="en-US" dirty="0" smtClean="0"/>
              <a:t>Ex. Matthew 13:11, Mark 4:11, Romans 11:25, 16:25, 1 Corinthians 2:7, Ephesians 1:9, 3:4, 5:32, 6:29, 1 Timothy 3:16.</a:t>
            </a:r>
          </a:p>
          <a:p>
            <a:pPr lvl="1"/>
            <a:r>
              <a:rPr lang="en-US" dirty="0" smtClean="0"/>
              <a:t> 1 Corinthians 2:6-16</a:t>
            </a:r>
          </a:p>
          <a:p>
            <a:pPr lvl="2"/>
            <a:r>
              <a:rPr lang="en-US" dirty="0" smtClean="0"/>
              <a:t>The mystery was ordained before the ages (v8)</a:t>
            </a:r>
          </a:p>
          <a:p>
            <a:pPr lvl="2"/>
            <a:r>
              <a:rPr lang="en-US" dirty="0" smtClean="0"/>
              <a:t>We can’t know the mystery using our senses (v9,11)</a:t>
            </a:r>
          </a:p>
          <a:p>
            <a:pPr lvl="2"/>
            <a:r>
              <a:rPr lang="en-US" dirty="0" smtClean="0"/>
              <a:t>God reveals the mystery through His Spirit (v10)</a:t>
            </a:r>
          </a:p>
          <a:p>
            <a:pPr lvl="2"/>
            <a:r>
              <a:rPr lang="en-US" dirty="0" smtClean="0"/>
              <a:t>We must receive God’s Spirit in order to know the things of God (v12, 14)</a:t>
            </a:r>
          </a:p>
          <a:p>
            <a:pPr lvl="1"/>
            <a:r>
              <a:rPr lang="en-US" dirty="0" smtClean="0"/>
              <a:t>With a pure conscience </a:t>
            </a:r>
          </a:p>
          <a:p>
            <a:pPr lvl="2"/>
            <a:r>
              <a:rPr lang="en-US" dirty="0"/>
              <a:t> </a:t>
            </a:r>
            <a:r>
              <a:rPr lang="en-US" dirty="0" smtClean="0"/>
              <a:t>We have a pure conscience because we’ve been washed (1 Peter 3:21)</a:t>
            </a:r>
          </a:p>
          <a:p>
            <a:pPr lvl="2"/>
            <a:r>
              <a:rPr lang="en-US" dirty="0" smtClean="0"/>
              <a:t>We have a pure conscience because we keep the commandments of God (john 15:14) and walk in the light (1 John 1:7)</a:t>
            </a:r>
          </a:p>
          <a:p>
            <a:pPr lvl="2"/>
            <a:r>
              <a:rPr lang="en-US" dirty="0" smtClean="0"/>
              <a:t>The deacon is a doer of God’s word (cf. James 1:21-27)</a:t>
            </a:r>
          </a:p>
          <a:p>
            <a:pPr lvl="2"/>
            <a:r>
              <a:rPr lang="en-US" dirty="0" smtClean="0"/>
              <a:t>Deacons serve in integrity such that their conscience is clear.</a:t>
            </a:r>
          </a:p>
          <a:p>
            <a:pPr lvl="2"/>
            <a:endParaRPr lang="en-US" dirty="0"/>
          </a:p>
        </p:txBody>
      </p:sp>
      <p:sp>
        <p:nvSpPr>
          <p:cNvPr id="3" name="Title 2"/>
          <p:cNvSpPr>
            <a:spLocks noGrp="1"/>
          </p:cNvSpPr>
          <p:nvPr>
            <p:ph type="title"/>
          </p:nvPr>
        </p:nvSpPr>
        <p:spPr/>
        <p:txBody>
          <a:bodyPr/>
          <a:lstStyle/>
          <a:p>
            <a:r>
              <a:rPr lang="en-US" dirty="0" smtClean="0"/>
              <a:t>Verse 9</a:t>
            </a:r>
            <a:endParaRPr lang="en-US" dirty="0"/>
          </a:p>
        </p:txBody>
      </p:sp>
      <p:sp>
        <p:nvSpPr>
          <p:cNvPr id="4" name="Footer Placeholder 3"/>
          <p:cNvSpPr>
            <a:spLocks noGrp="1"/>
          </p:cNvSpPr>
          <p:nvPr>
            <p:ph type="ftr" sz="quarter" idx="11"/>
          </p:nvPr>
        </p:nvSpPr>
        <p:spPr/>
        <p:txBody>
          <a:bodyPr/>
          <a:lstStyle/>
          <a:p>
            <a:pPr>
              <a:defRPr/>
            </a:pPr>
            <a:r>
              <a:rPr lang="en-US" dirty="0" smtClean="0"/>
              <a:t>9c</a:t>
            </a:r>
            <a:endParaRPr lang="en-US" dirty="0"/>
          </a:p>
        </p:txBody>
      </p:sp>
    </p:spTree>
    <p:extLst>
      <p:ext uri="{BB962C8B-B14F-4D97-AF65-F5344CB8AC3E}">
        <p14:creationId xmlns:p14="http://schemas.microsoft.com/office/powerpoint/2010/main" val="132808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85000" lnSpcReduction="10000"/>
          </a:bodyPr>
          <a:lstStyle/>
          <a:p>
            <a:r>
              <a:rPr lang="en-US" dirty="0" smtClean="0"/>
              <a:t>Let these first be tested</a:t>
            </a:r>
          </a:p>
          <a:p>
            <a:pPr lvl="1"/>
            <a:r>
              <a:rPr lang="en-US" dirty="0" err="1" smtClean="0"/>
              <a:t>Dokimazo</a:t>
            </a:r>
            <a:r>
              <a:rPr lang="en-US" dirty="0" smtClean="0"/>
              <a:t> (</a:t>
            </a:r>
            <a:r>
              <a:rPr lang="en-US" dirty="0" err="1" smtClean="0"/>
              <a:t>dok</a:t>
            </a:r>
            <a:r>
              <a:rPr lang="en-US" dirty="0" smtClean="0"/>
              <a:t>-</a:t>
            </a:r>
            <a:r>
              <a:rPr lang="en-US" dirty="0" err="1" smtClean="0"/>
              <a:t>im</a:t>
            </a:r>
            <a:r>
              <a:rPr lang="en-US" dirty="0" smtClean="0"/>
              <a:t>-ad’-</a:t>
            </a:r>
            <a:r>
              <a:rPr lang="en-US" dirty="0" err="1" smtClean="0"/>
              <a:t>zo</a:t>
            </a:r>
            <a:r>
              <a:rPr lang="en-US" dirty="0" smtClean="0"/>
              <a:t>) “</a:t>
            </a:r>
            <a:r>
              <a:rPr lang="en-US" i="1" dirty="0"/>
              <a:t>to test, examine, prove, </a:t>
            </a:r>
            <a:r>
              <a:rPr lang="en-US" i="1" dirty="0" err="1"/>
              <a:t>scrutinise</a:t>
            </a:r>
            <a:r>
              <a:rPr lang="en-US" i="1" dirty="0"/>
              <a:t> (to see whether a thing is genuine or not), as metals, to recognize as genuine after examination, to approve, deem worthy</a:t>
            </a:r>
            <a:r>
              <a:rPr lang="en-US" i="1" dirty="0" smtClean="0"/>
              <a:t>.</a:t>
            </a:r>
            <a:r>
              <a:rPr lang="en-US" dirty="0" smtClean="0"/>
              <a:t>”</a:t>
            </a:r>
          </a:p>
          <a:p>
            <a:pPr lvl="2"/>
            <a:r>
              <a:rPr lang="en-US" dirty="0" err="1" smtClean="0"/>
              <a:t>Dokimos</a:t>
            </a:r>
            <a:r>
              <a:rPr lang="en-US" dirty="0" smtClean="0"/>
              <a:t> (</a:t>
            </a:r>
            <a:r>
              <a:rPr lang="en-US" dirty="0" err="1" smtClean="0"/>
              <a:t>dok</a:t>
            </a:r>
            <a:r>
              <a:rPr lang="en-US" dirty="0" smtClean="0"/>
              <a:t>’-</a:t>
            </a:r>
            <a:r>
              <a:rPr lang="en-US" dirty="0" err="1" smtClean="0"/>
              <a:t>ee</a:t>
            </a:r>
            <a:r>
              <a:rPr lang="en-US" dirty="0" smtClean="0"/>
              <a:t>’-</a:t>
            </a:r>
            <a:r>
              <a:rPr lang="en-US" dirty="0" err="1" smtClean="0"/>
              <a:t>mos</a:t>
            </a:r>
            <a:r>
              <a:rPr lang="en-US" dirty="0" smtClean="0"/>
              <a:t>) “</a:t>
            </a:r>
            <a:r>
              <a:rPr lang="en-US" i="1" dirty="0" smtClean="0"/>
              <a:t>accepted, particularly of coins and money.</a:t>
            </a:r>
            <a:r>
              <a:rPr lang="en-US" dirty="0" smtClean="0"/>
              <a:t>”</a:t>
            </a:r>
          </a:p>
          <a:p>
            <a:pPr lvl="1"/>
            <a:r>
              <a:rPr lang="en-US" i="1" dirty="0" smtClean="0"/>
              <a:t>“In </a:t>
            </a:r>
            <a:r>
              <a:rPr lang="en-US" i="1" dirty="0"/>
              <a:t>the ancient world there was no banking system as we know it today, and no paper money. All money was made from metal, heated until liquid, poured into </a:t>
            </a:r>
            <a:r>
              <a:rPr lang="en-US" i="1" dirty="0" err="1"/>
              <a:t>moulds</a:t>
            </a:r>
            <a:r>
              <a:rPr lang="en-US" i="1" dirty="0"/>
              <a:t> and allowed to cool. When the coins were cooled, it was necessary to smooth off the uneven edges. The coins were comparatively soft and of course many people shaved them closely. In one century, more than eighty laws were passed in Athens, to stop the practice of shaving down the coins then in circulation. But some money changers were men of integrity, who would accept no counterfeit money. They were men of </a:t>
            </a:r>
            <a:r>
              <a:rPr lang="en-US" i="1" dirty="0" err="1"/>
              <a:t>honour</a:t>
            </a:r>
            <a:r>
              <a:rPr lang="en-US" i="1" dirty="0"/>
              <a:t> who put only genuine full weighted money into circulation. Such men were called "</a:t>
            </a:r>
            <a:r>
              <a:rPr lang="en-US" i="1" dirty="0" err="1"/>
              <a:t>dokimos</a:t>
            </a:r>
            <a:r>
              <a:rPr lang="en-US" i="1" dirty="0"/>
              <a:t>" or "approved" (Donald </a:t>
            </a:r>
            <a:r>
              <a:rPr lang="en-US" i="1" dirty="0" err="1"/>
              <a:t>Barnhouse</a:t>
            </a:r>
            <a:r>
              <a:rPr lang="en-US" i="1" dirty="0" smtClean="0"/>
              <a:t>).”</a:t>
            </a:r>
          </a:p>
        </p:txBody>
      </p:sp>
      <p:sp>
        <p:nvSpPr>
          <p:cNvPr id="3" name="Title 2"/>
          <p:cNvSpPr>
            <a:spLocks noGrp="1"/>
          </p:cNvSpPr>
          <p:nvPr>
            <p:ph type="title"/>
          </p:nvPr>
        </p:nvSpPr>
        <p:spPr/>
        <p:txBody>
          <a:bodyPr/>
          <a:lstStyle/>
          <a:p>
            <a:r>
              <a:rPr lang="en-US" dirty="0" smtClean="0"/>
              <a:t>Verse 10</a:t>
            </a:r>
            <a:endParaRPr lang="en-US" dirty="0"/>
          </a:p>
        </p:txBody>
      </p:sp>
      <p:sp>
        <p:nvSpPr>
          <p:cNvPr id="4" name="Footer Placeholder 3"/>
          <p:cNvSpPr>
            <a:spLocks noGrp="1"/>
          </p:cNvSpPr>
          <p:nvPr>
            <p:ph type="ftr" sz="quarter" idx="11"/>
          </p:nvPr>
        </p:nvSpPr>
        <p:spPr/>
        <p:txBody>
          <a:bodyPr/>
          <a:lstStyle/>
          <a:p>
            <a:pPr>
              <a:defRPr/>
            </a:pPr>
            <a:r>
              <a:rPr lang="en-US" smtClean="0"/>
              <a:t>1b</a:t>
            </a:r>
            <a:endParaRPr lang="en-US" dirty="0"/>
          </a:p>
        </p:txBody>
      </p:sp>
    </p:spTree>
    <p:extLst>
      <p:ext uri="{BB962C8B-B14F-4D97-AF65-F5344CB8AC3E}">
        <p14:creationId xmlns:p14="http://schemas.microsoft.com/office/powerpoint/2010/main" val="158990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dirty="0" smtClean="0"/>
              <a:t>Wives of deacons only or wives of both?</a:t>
            </a:r>
          </a:p>
          <a:p>
            <a:pPr lvl="1"/>
            <a:r>
              <a:rPr lang="en-US" dirty="0" smtClean="0"/>
              <a:t>Generally understood as applicable to both.</a:t>
            </a:r>
          </a:p>
          <a:p>
            <a:pPr lvl="1"/>
            <a:r>
              <a:rPr lang="en-US" dirty="0" smtClean="0"/>
              <a:t>Reasonable for Paul to apply these requirements for both the wives of deacons and the bishops.</a:t>
            </a:r>
          </a:p>
          <a:p>
            <a:pPr lvl="2"/>
            <a:r>
              <a:rPr lang="en-US" dirty="0" smtClean="0"/>
              <a:t>Especially in consideration of the qualifications for the elder demonstrating his ability to rule and lead his house.</a:t>
            </a:r>
          </a:p>
          <a:p>
            <a:pPr lvl="2"/>
            <a:r>
              <a:rPr lang="en-US" dirty="0" smtClean="0"/>
              <a:t>If such things apply to the wives of deacons, even more so to the wives of elders.</a:t>
            </a:r>
          </a:p>
          <a:p>
            <a:pPr lvl="1"/>
            <a:r>
              <a:rPr lang="en-US" dirty="0" smtClean="0"/>
              <a:t>Some suggest this passage is qualifying women for the office of deaconess.</a:t>
            </a:r>
          </a:p>
          <a:p>
            <a:pPr lvl="2"/>
            <a:r>
              <a:rPr lang="en-US" dirty="0" smtClean="0"/>
              <a:t>Doesn’t fit with v12 where deacons are to be the “</a:t>
            </a:r>
            <a:r>
              <a:rPr lang="en-US" i="1" dirty="0" smtClean="0"/>
              <a:t>husband of one wife.</a:t>
            </a:r>
            <a:r>
              <a:rPr lang="en-US" dirty="0" smtClean="0"/>
              <a:t>”</a:t>
            </a:r>
          </a:p>
          <a:p>
            <a:pPr lvl="2"/>
            <a:r>
              <a:rPr lang="en-US" dirty="0" smtClean="0"/>
              <a:t>Doesn’t fit with Paul’s admonition in 1 Timothy 2:12 for women not to have authority over a man.</a:t>
            </a:r>
          </a:p>
          <a:p>
            <a:pPr lvl="2"/>
            <a:r>
              <a:rPr lang="en-US" dirty="0" smtClean="0"/>
              <a:t>The word for “wives (</a:t>
            </a:r>
            <a:r>
              <a:rPr lang="en-US" dirty="0" err="1" smtClean="0"/>
              <a:t>gune</a:t>
            </a:r>
            <a:r>
              <a:rPr lang="en-US" dirty="0" smtClean="0"/>
              <a:t>)” is the generic word for woman.  Context will dictate the meaning and nothing in the context lends itself to a technical meaning.</a:t>
            </a:r>
          </a:p>
        </p:txBody>
      </p:sp>
      <p:sp>
        <p:nvSpPr>
          <p:cNvPr id="3" name="Title 2"/>
          <p:cNvSpPr>
            <a:spLocks noGrp="1"/>
          </p:cNvSpPr>
          <p:nvPr>
            <p:ph type="title"/>
          </p:nvPr>
        </p:nvSpPr>
        <p:spPr/>
        <p:txBody>
          <a:bodyPr/>
          <a:lstStyle/>
          <a:p>
            <a:r>
              <a:rPr lang="en-US" dirty="0" smtClean="0"/>
              <a:t>Verse 11</a:t>
            </a:r>
            <a:endParaRPr lang="en-US" dirty="0"/>
          </a:p>
        </p:txBody>
      </p:sp>
      <p:sp>
        <p:nvSpPr>
          <p:cNvPr id="4" name="Footer Placeholder 3"/>
          <p:cNvSpPr>
            <a:spLocks noGrp="1"/>
          </p:cNvSpPr>
          <p:nvPr>
            <p:ph type="ftr" sz="quarter" idx="11"/>
          </p:nvPr>
        </p:nvSpPr>
        <p:spPr/>
        <p:txBody>
          <a:bodyPr/>
          <a:lstStyle/>
          <a:p>
            <a:pPr>
              <a:defRPr/>
            </a:pPr>
            <a:r>
              <a:rPr lang="en-US" dirty="0" smtClean="0"/>
              <a:t>11a</a:t>
            </a:r>
            <a:endParaRPr lang="en-US" dirty="0"/>
          </a:p>
        </p:txBody>
      </p:sp>
    </p:spTree>
    <p:extLst>
      <p:ext uri="{BB962C8B-B14F-4D97-AF65-F5344CB8AC3E}">
        <p14:creationId xmlns:p14="http://schemas.microsoft.com/office/powerpoint/2010/main" val="390011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lnSpcReduction="10000"/>
          </a:bodyPr>
          <a:lstStyle/>
          <a:p>
            <a:r>
              <a:rPr lang="en-US" dirty="0" smtClean="0"/>
              <a:t>Reverent – </a:t>
            </a:r>
            <a:r>
              <a:rPr lang="en-US" dirty="0" err="1" smtClean="0"/>
              <a:t>Semnos</a:t>
            </a:r>
            <a:r>
              <a:rPr lang="en-US" dirty="0" smtClean="0"/>
              <a:t> (</a:t>
            </a:r>
            <a:r>
              <a:rPr lang="en-US" dirty="0" err="1" smtClean="0"/>
              <a:t>sem-nos</a:t>
            </a:r>
            <a:r>
              <a:rPr lang="en-US" dirty="0" smtClean="0"/>
              <a:t>’) “</a:t>
            </a:r>
            <a:r>
              <a:rPr lang="en-US" i="1" dirty="0" smtClean="0"/>
              <a:t>to be venerated for character, honorable</a:t>
            </a:r>
            <a:r>
              <a:rPr lang="en-US" dirty="0" smtClean="0"/>
              <a:t>”</a:t>
            </a:r>
          </a:p>
          <a:p>
            <a:pPr lvl="1"/>
            <a:r>
              <a:rPr lang="en-US" dirty="0" smtClean="0"/>
              <a:t>The wives of these men must be serious about their faith, trustworthy, and exemplifying the characteristics a godly woman should have.</a:t>
            </a:r>
          </a:p>
          <a:p>
            <a:r>
              <a:rPr lang="en-US" dirty="0" smtClean="0"/>
              <a:t>Not slanderers</a:t>
            </a:r>
          </a:p>
          <a:p>
            <a:pPr lvl="1"/>
            <a:r>
              <a:rPr lang="en-US" dirty="0" err="1" smtClean="0"/>
              <a:t>Diabolos</a:t>
            </a:r>
            <a:r>
              <a:rPr lang="en-US" dirty="0" smtClean="0"/>
              <a:t> (</a:t>
            </a:r>
            <a:r>
              <a:rPr lang="en-US" dirty="0" err="1" smtClean="0"/>
              <a:t>dee</a:t>
            </a:r>
            <a:r>
              <a:rPr lang="en-US" dirty="0" smtClean="0"/>
              <a:t>-ab’-</a:t>
            </a:r>
            <a:r>
              <a:rPr lang="en-US" dirty="0" err="1" smtClean="0"/>
              <a:t>ol</a:t>
            </a:r>
            <a:r>
              <a:rPr lang="en-US" dirty="0" smtClean="0"/>
              <a:t>-</a:t>
            </a:r>
            <a:r>
              <a:rPr lang="en-US" dirty="0" err="1" smtClean="0"/>
              <a:t>os</a:t>
            </a:r>
            <a:r>
              <a:rPr lang="en-US" dirty="0" smtClean="0"/>
              <a:t>) “</a:t>
            </a:r>
            <a:r>
              <a:rPr lang="en-US" i="1" dirty="0" smtClean="0"/>
              <a:t>prone to slander, slanderous, accusing falsely, </a:t>
            </a:r>
            <a:r>
              <a:rPr lang="en-US" i="1" dirty="0"/>
              <a:t>a calumniator, false accuser, slanderer</a:t>
            </a:r>
            <a:r>
              <a:rPr lang="en-US" i="1" dirty="0" smtClean="0"/>
              <a:t>.</a:t>
            </a:r>
            <a:r>
              <a:rPr lang="en-US" dirty="0" smtClean="0"/>
              <a:t>”</a:t>
            </a:r>
          </a:p>
          <a:p>
            <a:pPr lvl="2"/>
            <a:r>
              <a:rPr lang="en-US" dirty="0" smtClean="0"/>
              <a:t>Used to describe </a:t>
            </a:r>
            <a:r>
              <a:rPr lang="en-US" dirty="0" err="1" smtClean="0"/>
              <a:t>satan</a:t>
            </a:r>
            <a:r>
              <a:rPr lang="en-US" dirty="0" smtClean="0"/>
              <a:t> in John 8:44 because he is the father of lies.</a:t>
            </a:r>
          </a:p>
          <a:p>
            <a:pPr lvl="2"/>
            <a:r>
              <a:rPr lang="en-US" dirty="0" err="1" smtClean="0"/>
              <a:t>Diabolos</a:t>
            </a:r>
            <a:r>
              <a:rPr lang="en-US" dirty="0"/>
              <a:t> </a:t>
            </a:r>
            <a:r>
              <a:rPr lang="en-US" dirty="0" smtClean="0"/>
              <a:t>is a compound of ‘</a:t>
            </a:r>
            <a:r>
              <a:rPr lang="en-US" dirty="0" err="1" smtClean="0"/>
              <a:t>dia</a:t>
            </a:r>
            <a:r>
              <a:rPr lang="en-US" dirty="0" smtClean="0"/>
              <a:t>’ meaning “</a:t>
            </a:r>
            <a:r>
              <a:rPr lang="en-US" i="1" dirty="0" smtClean="0"/>
              <a:t>through</a:t>
            </a:r>
            <a:r>
              <a:rPr lang="en-US" dirty="0" smtClean="0"/>
              <a:t>” and ‘</a:t>
            </a:r>
            <a:r>
              <a:rPr lang="en-US" dirty="0" err="1" smtClean="0"/>
              <a:t>ballo</a:t>
            </a:r>
            <a:r>
              <a:rPr lang="en-US" dirty="0" smtClean="0"/>
              <a:t>’ meaning “</a:t>
            </a:r>
            <a:r>
              <a:rPr lang="en-US" i="1" dirty="0" smtClean="0"/>
              <a:t>to throw or let go of a thing without caring where it falls.</a:t>
            </a:r>
            <a:r>
              <a:rPr lang="en-US" dirty="0" smtClean="0"/>
              <a:t>”</a:t>
            </a:r>
          </a:p>
          <a:p>
            <a:pPr lvl="2"/>
            <a:r>
              <a:rPr lang="en-US" dirty="0" smtClean="0"/>
              <a:t>These wives cannot be careless with their tongues.</a:t>
            </a:r>
            <a:endParaRPr lang="en-US" dirty="0"/>
          </a:p>
        </p:txBody>
      </p:sp>
      <p:sp>
        <p:nvSpPr>
          <p:cNvPr id="3" name="Title 2"/>
          <p:cNvSpPr>
            <a:spLocks noGrp="1"/>
          </p:cNvSpPr>
          <p:nvPr>
            <p:ph type="title"/>
          </p:nvPr>
        </p:nvSpPr>
        <p:spPr/>
        <p:txBody>
          <a:bodyPr/>
          <a:lstStyle/>
          <a:p>
            <a:r>
              <a:rPr lang="en-US" dirty="0" smtClean="0"/>
              <a:t>Verse 11</a:t>
            </a:r>
            <a:endParaRPr lang="en-US" dirty="0"/>
          </a:p>
        </p:txBody>
      </p:sp>
      <p:sp>
        <p:nvSpPr>
          <p:cNvPr id="4" name="Footer Placeholder 3"/>
          <p:cNvSpPr>
            <a:spLocks noGrp="1"/>
          </p:cNvSpPr>
          <p:nvPr>
            <p:ph type="ftr" sz="quarter" idx="11"/>
          </p:nvPr>
        </p:nvSpPr>
        <p:spPr/>
        <p:txBody>
          <a:bodyPr/>
          <a:lstStyle/>
          <a:p>
            <a:pPr>
              <a:defRPr/>
            </a:pPr>
            <a:r>
              <a:rPr lang="en-US" dirty="0" smtClean="0"/>
              <a:t>11b/c</a:t>
            </a:r>
            <a:endParaRPr lang="en-US" dirty="0"/>
          </a:p>
        </p:txBody>
      </p:sp>
    </p:spTree>
    <p:extLst>
      <p:ext uri="{BB962C8B-B14F-4D97-AF65-F5344CB8AC3E}">
        <p14:creationId xmlns:p14="http://schemas.microsoft.com/office/powerpoint/2010/main" val="72888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Temperate</a:t>
            </a:r>
          </a:p>
          <a:p>
            <a:pPr lvl="1"/>
            <a:r>
              <a:rPr lang="en-US" dirty="0" err="1" smtClean="0"/>
              <a:t>Nephaleos</a:t>
            </a:r>
            <a:r>
              <a:rPr lang="en-US" dirty="0" smtClean="0"/>
              <a:t> (nay-</a:t>
            </a:r>
            <a:r>
              <a:rPr lang="en-US" dirty="0" err="1" smtClean="0"/>
              <a:t>fal</a:t>
            </a:r>
            <a:r>
              <a:rPr lang="en-US" dirty="0" smtClean="0"/>
              <a:t>’-eh-</a:t>
            </a:r>
            <a:r>
              <a:rPr lang="en-US" dirty="0" err="1" smtClean="0"/>
              <a:t>os</a:t>
            </a:r>
            <a:r>
              <a:rPr lang="en-US" dirty="0" smtClean="0"/>
              <a:t>) “</a:t>
            </a:r>
            <a:r>
              <a:rPr lang="en-US" i="1" dirty="0" smtClean="0"/>
              <a:t>abstaining from wine, either entirely or at least from its immoderate use.</a:t>
            </a:r>
            <a:r>
              <a:rPr lang="en-US" dirty="0" smtClean="0"/>
              <a:t>”</a:t>
            </a:r>
          </a:p>
          <a:p>
            <a:pPr lvl="2"/>
            <a:r>
              <a:rPr lang="en-US" dirty="0" err="1" smtClean="0"/>
              <a:t>Nepho</a:t>
            </a:r>
            <a:r>
              <a:rPr lang="en-US" dirty="0" smtClean="0"/>
              <a:t> “</a:t>
            </a:r>
            <a:r>
              <a:rPr lang="en-US" i="1" dirty="0" smtClean="0"/>
              <a:t>to be sober, to be calm and collected in spirit.</a:t>
            </a:r>
            <a:r>
              <a:rPr lang="en-US" dirty="0" smtClean="0"/>
              <a:t>”</a:t>
            </a:r>
          </a:p>
          <a:p>
            <a:pPr lvl="1"/>
            <a:r>
              <a:rPr lang="en-US" dirty="0" smtClean="0"/>
              <a:t>The wives of these men must have a ready mind, free from influences that would negatively affect the choices they make, and the things they do an say.</a:t>
            </a:r>
          </a:p>
          <a:p>
            <a:r>
              <a:rPr lang="en-US" dirty="0" smtClean="0"/>
              <a:t>Faithful in all things</a:t>
            </a:r>
          </a:p>
          <a:p>
            <a:pPr lvl="1"/>
            <a:r>
              <a:rPr lang="en-US" dirty="0" smtClean="0"/>
              <a:t>As a woman, a wife, a mother, and as a Christian she is faithful in being a servant of God, and an example to all.  </a:t>
            </a:r>
            <a:endParaRPr lang="en-US" dirty="0"/>
          </a:p>
        </p:txBody>
      </p:sp>
      <p:sp>
        <p:nvSpPr>
          <p:cNvPr id="3" name="Title 2"/>
          <p:cNvSpPr>
            <a:spLocks noGrp="1"/>
          </p:cNvSpPr>
          <p:nvPr>
            <p:ph type="title"/>
          </p:nvPr>
        </p:nvSpPr>
        <p:spPr/>
        <p:txBody>
          <a:bodyPr/>
          <a:lstStyle/>
          <a:p>
            <a:r>
              <a:rPr lang="en-US" dirty="0" smtClean="0"/>
              <a:t>Verse 11</a:t>
            </a:r>
            <a:endParaRPr lang="en-US" dirty="0"/>
          </a:p>
        </p:txBody>
      </p:sp>
      <p:sp>
        <p:nvSpPr>
          <p:cNvPr id="4" name="Footer Placeholder 3"/>
          <p:cNvSpPr>
            <a:spLocks noGrp="1"/>
          </p:cNvSpPr>
          <p:nvPr>
            <p:ph type="ftr" sz="quarter" idx="11"/>
          </p:nvPr>
        </p:nvSpPr>
        <p:spPr/>
        <p:txBody>
          <a:bodyPr/>
          <a:lstStyle/>
          <a:p>
            <a:pPr>
              <a:defRPr/>
            </a:pPr>
            <a:r>
              <a:rPr lang="en-US" dirty="0" smtClean="0"/>
              <a:t>11d/e</a:t>
            </a:r>
            <a:endParaRPr lang="en-US" dirty="0"/>
          </a:p>
        </p:txBody>
      </p:sp>
    </p:spTree>
    <p:extLst>
      <p:ext uri="{BB962C8B-B14F-4D97-AF65-F5344CB8AC3E}">
        <p14:creationId xmlns:p14="http://schemas.microsoft.com/office/powerpoint/2010/main" val="134260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dirty="0" smtClean="0"/>
              <a:t>The qualification here is nearly the same as that for the bishop.</a:t>
            </a:r>
          </a:p>
          <a:p>
            <a:pPr lvl="1"/>
            <a:r>
              <a:rPr lang="en-US" dirty="0" smtClean="0"/>
              <a:t>He’s married.</a:t>
            </a:r>
          </a:p>
          <a:p>
            <a:pPr lvl="1"/>
            <a:r>
              <a:rPr lang="en-US" dirty="0" smtClean="0"/>
              <a:t>He’s married to one woman.</a:t>
            </a:r>
          </a:p>
          <a:p>
            <a:pPr lvl="1"/>
            <a:r>
              <a:rPr lang="en-US" dirty="0" smtClean="0"/>
              <a:t>He’s faithful to that one woman.</a:t>
            </a:r>
          </a:p>
          <a:p>
            <a:pPr lvl="1"/>
            <a:r>
              <a:rPr lang="en-US" dirty="0" smtClean="0"/>
              <a:t>He rules his family well (beautifully - visually)</a:t>
            </a:r>
          </a:p>
          <a:p>
            <a:r>
              <a:rPr lang="en-US" dirty="0" smtClean="0"/>
              <a:t>A man demonstrates he is capable of being a godly servant in the Lord’s church by ruling his children and house well.</a:t>
            </a:r>
          </a:p>
          <a:p>
            <a:r>
              <a:rPr lang="en-US" dirty="0" smtClean="0"/>
              <a:t>Note that one thing we don’t see for the deacon’s children is the qualifier of being “faithful” as we did with the elders children.</a:t>
            </a:r>
          </a:p>
          <a:p>
            <a:pPr lvl="1"/>
            <a:r>
              <a:rPr lang="en-US" dirty="0" smtClean="0"/>
              <a:t>Deacons are not necessarily older (elder).</a:t>
            </a:r>
          </a:p>
          <a:p>
            <a:pPr lvl="1"/>
            <a:r>
              <a:rPr lang="en-US" dirty="0" smtClean="0"/>
              <a:t>The deacon’s children can be younger.</a:t>
            </a:r>
          </a:p>
          <a:p>
            <a:pPr lvl="1"/>
            <a:r>
              <a:rPr lang="en-US" dirty="0" smtClean="0"/>
              <a:t>The deacon’s children are not required to be Christians.</a:t>
            </a:r>
            <a:endParaRPr lang="en-US" dirty="0"/>
          </a:p>
        </p:txBody>
      </p:sp>
      <p:sp>
        <p:nvSpPr>
          <p:cNvPr id="3" name="Title 2"/>
          <p:cNvSpPr>
            <a:spLocks noGrp="1"/>
          </p:cNvSpPr>
          <p:nvPr>
            <p:ph type="title"/>
          </p:nvPr>
        </p:nvSpPr>
        <p:spPr/>
        <p:txBody>
          <a:bodyPr/>
          <a:lstStyle/>
          <a:p>
            <a:r>
              <a:rPr lang="en-US" dirty="0" smtClean="0"/>
              <a:t>Verse 12</a:t>
            </a:r>
            <a:endParaRPr lang="en-US" dirty="0"/>
          </a:p>
        </p:txBody>
      </p:sp>
      <p:sp>
        <p:nvSpPr>
          <p:cNvPr id="4" name="Footer Placeholder 3"/>
          <p:cNvSpPr>
            <a:spLocks noGrp="1"/>
          </p:cNvSpPr>
          <p:nvPr>
            <p:ph type="ftr" sz="quarter" idx="11"/>
          </p:nvPr>
        </p:nvSpPr>
        <p:spPr/>
        <p:txBody>
          <a:bodyPr/>
          <a:lstStyle/>
          <a:p>
            <a:pPr>
              <a:defRPr/>
            </a:pPr>
            <a:r>
              <a:rPr lang="en-US" dirty="0" smtClean="0"/>
              <a:t>12a</a:t>
            </a:r>
            <a:endParaRPr lang="en-US" dirty="0"/>
          </a:p>
        </p:txBody>
      </p:sp>
    </p:spTree>
    <p:extLst>
      <p:ext uri="{BB962C8B-B14F-4D97-AF65-F5344CB8AC3E}">
        <p14:creationId xmlns:p14="http://schemas.microsoft.com/office/powerpoint/2010/main" val="360725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85000" lnSpcReduction="20000"/>
          </a:bodyPr>
          <a:lstStyle/>
          <a:p>
            <a:r>
              <a:rPr lang="en-US" dirty="0" smtClean="0"/>
              <a:t>Obtain</a:t>
            </a:r>
          </a:p>
          <a:p>
            <a:pPr lvl="1"/>
            <a:r>
              <a:rPr lang="en-US" dirty="0" err="1" smtClean="0"/>
              <a:t>Peripoiesis</a:t>
            </a:r>
            <a:r>
              <a:rPr lang="en-US" dirty="0" smtClean="0"/>
              <a:t> (per-</a:t>
            </a:r>
            <a:r>
              <a:rPr lang="en-US" dirty="0" err="1" smtClean="0"/>
              <a:t>ee</a:t>
            </a:r>
            <a:r>
              <a:rPr lang="en-US" dirty="0" smtClean="0"/>
              <a:t>-</a:t>
            </a:r>
            <a:r>
              <a:rPr lang="en-US" dirty="0" err="1" smtClean="0"/>
              <a:t>poy</a:t>
            </a:r>
            <a:r>
              <a:rPr lang="en-US" dirty="0" smtClean="0"/>
              <a:t>’-ay-sis) “</a:t>
            </a:r>
            <a:r>
              <a:rPr lang="en-US" i="1" dirty="0" smtClean="0"/>
              <a:t>that which is acquired by purchase with the corresponding idea of preservation of that which is purchased.</a:t>
            </a:r>
            <a:r>
              <a:rPr lang="en-US" dirty="0" smtClean="0"/>
              <a:t>”</a:t>
            </a:r>
          </a:p>
          <a:p>
            <a:pPr lvl="1"/>
            <a:r>
              <a:rPr lang="en-US" dirty="0"/>
              <a:t>Acts 20:28 “</a:t>
            </a:r>
            <a:r>
              <a:rPr lang="en-US" i="1" dirty="0"/>
              <a:t>Therefore take heed to yourselves and to all the flock, among which the Holy Spirit has made you overseers, to shepherd the church of </a:t>
            </a:r>
            <a:r>
              <a:rPr lang="en-US" i="1" dirty="0" smtClean="0"/>
              <a:t>God </a:t>
            </a:r>
            <a:r>
              <a:rPr lang="en-US" i="1" dirty="0"/>
              <a:t>which He purchased with His own blood</a:t>
            </a:r>
            <a:r>
              <a:rPr lang="en-US" i="1" dirty="0" smtClean="0"/>
              <a:t>.</a:t>
            </a:r>
            <a:r>
              <a:rPr lang="en-US" dirty="0" smtClean="0"/>
              <a:t>”</a:t>
            </a:r>
          </a:p>
          <a:p>
            <a:r>
              <a:rPr lang="en-US" dirty="0" smtClean="0"/>
              <a:t>A good standing</a:t>
            </a:r>
          </a:p>
          <a:p>
            <a:pPr lvl="1"/>
            <a:r>
              <a:rPr lang="en-US" dirty="0" smtClean="0"/>
              <a:t>Standing - </a:t>
            </a:r>
            <a:r>
              <a:rPr lang="en-US" dirty="0" err="1" smtClean="0"/>
              <a:t>Bathmos</a:t>
            </a:r>
            <a:r>
              <a:rPr lang="en-US" dirty="0" smtClean="0"/>
              <a:t> (bath-</a:t>
            </a:r>
            <a:r>
              <a:rPr lang="en-US" dirty="0" err="1" smtClean="0"/>
              <a:t>mos’</a:t>
            </a:r>
            <a:r>
              <a:rPr lang="en-US" dirty="0" smtClean="0"/>
              <a:t>) “</a:t>
            </a:r>
            <a:r>
              <a:rPr lang="en-US" i="1" dirty="0"/>
              <a:t>threshold, step, of a grade of dignity and wholesome influence in the </a:t>
            </a:r>
            <a:r>
              <a:rPr lang="en-US" i="1" dirty="0" smtClean="0"/>
              <a:t>church”</a:t>
            </a:r>
          </a:p>
          <a:p>
            <a:pPr lvl="1"/>
            <a:r>
              <a:rPr lang="en-US" dirty="0" smtClean="0"/>
              <a:t>Ecclesiastes 7:1 “</a:t>
            </a:r>
            <a:r>
              <a:rPr lang="en-US" i="1" dirty="0" smtClean="0"/>
              <a:t>A good name is better than precious ointment…</a:t>
            </a:r>
            <a:r>
              <a:rPr lang="en-US" dirty="0" smtClean="0"/>
              <a:t>”</a:t>
            </a:r>
          </a:p>
          <a:p>
            <a:pPr lvl="1"/>
            <a:r>
              <a:rPr lang="en-US" dirty="0" smtClean="0"/>
              <a:t>He is loved and respected because of his character, and he influences others for good (cf. 1 John 2:38, 3:21, 4:17, 5:14)</a:t>
            </a:r>
          </a:p>
          <a:p>
            <a:r>
              <a:rPr lang="en-US" dirty="0" smtClean="0"/>
              <a:t>Great boldness</a:t>
            </a:r>
          </a:p>
          <a:p>
            <a:pPr lvl="1"/>
            <a:r>
              <a:rPr lang="en-US" dirty="0" smtClean="0"/>
              <a:t>He is strengthened to do his work</a:t>
            </a:r>
          </a:p>
          <a:p>
            <a:pPr lvl="1"/>
            <a:r>
              <a:rPr lang="en-US" dirty="0" smtClean="0"/>
              <a:t>He gains confidence to do his work</a:t>
            </a:r>
          </a:p>
          <a:p>
            <a:pPr lvl="1"/>
            <a:r>
              <a:rPr lang="en-US" dirty="0" smtClean="0"/>
              <a:t>He is not easily moved from the faith</a:t>
            </a:r>
          </a:p>
          <a:p>
            <a:pPr lvl="1"/>
            <a:r>
              <a:rPr lang="en-US" dirty="0" smtClean="0"/>
              <a:t>Cf. 1 John 2:28, 3:21, 4:17, 5:14</a:t>
            </a:r>
          </a:p>
          <a:p>
            <a:pPr lvl="1"/>
            <a:endParaRPr lang="en-US" dirty="0" smtClean="0"/>
          </a:p>
        </p:txBody>
      </p:sp>
      <p:sp>
        <p:nvSpPr>
          <p:cNvPr id="3" name="Title 2"/>
          <p:cNvSpPr>
            <a:spLocks noGrp="1"/>
          </p:cNvSpPr>
          <p:nvPr>
            <p:ph type="title"/>
          </p:nvPr>
        </p:nvSpPr>
        <p:spPr/>
        <p:txBody>
          <a:bodyPr/>
          <a:lstStyle/>
          <a:p>
            <a:r>
              <a:rPr lang="en-US" dirty="0" smtClean="0"/>
              <a:t>Verse 13</a:t>
            </a:r>
            <a:endParaRPr lang="en-US" dirty="0"/>
          </a:p>
        </p:txBody>
      </p:sp>
      <p:sp>
        <p:nvSpPr>
          <p:cNvPr id="4" name="Footer Placeholder 3"/>
          <p:cNvSpPr>
            <a:spLocks noGrp="1"/>
          </p:cNvSpPr>
          <p:nvPr>
            <p:ph type="ftr" sz="quarter" idx="11"/>
          </p:nvPr>
        </p:nvSpPr>
        <p:spPr/>
        <p:txBody>
          <a:bodyPr/>
          <a:lstStyle/>
          <a:p>
            <a:pPr>
              <a:defRPr/>
            </a:pPr>
            <a:r>
              <a:rPr lang="en-US" dirty="0" smtClean="0"/>
              <a:t>13a-d</a:t>
            </a:r>
            <a:endParaRPr lang="en-US" dirty="0"/>
          </a:p>
        </p:txBody>
      </p:sp>
    </p:spTree>
    <p:extLst>
      <p:ext uri="{BB962C8B-B14F-4D97-AF65-F5344CB8AC3E}">
        <p14:creationId xmlns:p14="http://schemas.microsoft.com/office/powerpoint/2010/main" val="3182309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a:bodyPr>
          <a:lstStyle/>
          <a:p>
            <a:r>
              <a:rPr lang="en-US" dirty="0" smtClean="0"/>
              <a:t>Bishops/overseers/elders -&gt; Shepherds “</a:t>
            </a:r>
            <a:r>
              <a:rPr lang="en-US" dirty="0" err="1" smtClean="0"/>
              <a:t>Poimen</a:t>
            </a:r>
            <a:r>
              <a:rPr lang="en-US" dirty="0" smtClean="0"/>
              <a:t>”</a:t>
            </a:r>
          </a:p>
          <a:p>
            <a:pPr lvl="1"/>
            <a:r>
              <a:rPr lang="en-US" dirty="0" smtClean="0"/>
              <a:t>1 Peter 5:1-2 “</a:t>
            </a:r>
            <a:r>
              <a:rPr lang="en-US" i="1" dirty="0"/>
              <a:t>The elders </a:t>
            </a:r>
            <a:r>
              <a:rPr lang="en-US" dirty="0"/>
              <a:t>[</a:t>
            </a:r>
            <a:r>
              <a:rPr lang="en-US" dirty="0" err="1"/>
              <a:t>Presbuteros</a:t>
            </a:r>
            <a:r>
              <a:rPr lang="en-US" dirty="0"/>
              <a:t>]</a:t>
            </a:r>
            <a:r>
              <a:rPr lang="en-US" i="1" dirty="0"/>
              <a:t> who are among you I exhort, I who am a fellow elder and a witness of the sufferings of Christ, and also a partaker of the glory that will be revealed: Shepherd </a:t>
            </a:r>
            <a:r>
              <a:rPr lang="en-US" dirty="0"/>
              <a:t>[</a:t>
            </a:r>
            <a:r>
              <a:rPr lang="en-US" dirty="0" err="1"/>
              <a:t>Poimaino</a:t>
            </a:r>
            <a:r>
              <a:rPr lang="en-US" dirty="0"/>
              <a:t>]</a:t>
            </a:r>
            <a:r>
              <a:rPr lang="en-US" i="1" dirty="0"/>
              <a:t> the flock of God which is among you, serving as overseers </a:t>
            </a:r>
            <a:r>
              <a:rPr lang="en-US" dirty="0"/>
              <a:t>[</a:t>
            </a:r>
            <a:r>
              <a:rPr lang="en-US" dirty="0" err="1"/>
              <a:t>Episkopeo</a:t>
            </a:r>
            <a:r>
              <a:rPr lang="en-US" dirty="0"/>
              <a:t>]</a:t>
            </a:r>
            <a:r>
              <a:rPr lang="en-US" i="1" dirty="0"/>
              <a:t>, not by compulsion but willingly, not for dishonest gain but eagerly</a:t>
            </a:r>
            <a:r>
              <a:rPr lang="en-US" dirty="0" smtClean="0"/>
              <a:t>.”</a:t>
            </a:r>
          </a:p>
          <a:p>
            <a:pPr lvl="1"/>
            <a:r>
              <a:rPr lang="en-US" dirty="0"/>
              <a:t>Ephesians 4:11 “</a:t>
            </a:r>
            <a:r>
              <a:rPr lang="en-US" i="1" dirty="0"/>
              <a:t>And He Himself gave some to </a:t>
            </a:r>
            <a:r>
              <a:rPr lang="en-US" i="1" dirty="0" smtClean="0"/>
              <a:t>be … pastors</a:t>
            </a:r>
            <a:r>
              <a:rPr lang="en-US" dirty="0" smtClean="0"/>
              <a:t>”</a:t>
            </a:r>
          </a:p>
          <a:p>
            <a:pPr lvl="2"/>
            <a:r>
              <a:rPr lang="en-US" dirty="0" smtClean="0"/>
              <a:t>“</a:t>
            </a:r>
            <a:r>
              <a:rPr lang="en-US" i="1" dirty="0"/>
              <a:t>The tasks of a Near Eastern shepherd were: - to watch for enemies trying to attack the sheep - to defend the sheep from attackers - to heal the wounded and sick sheep - to find and save lost or trapped sheep - to love them, sharing their lives and so earning their trust</a:t>
            </a:r>
            <a:r>
              <a:rPr lang="en-US" i="1" dirty="0" smtClean="0"/>
              <a:t>.</a:t>
            </a:r>
            <a:r>
              <a:rPr lang="en-US" dirty="0" smtClean="0"/>
              <a:t>”</a:t>
            </a:r>
          </a:p>
          <a:p>
            <a:r>
              <a:rPr lang="en-US" dirty="0" smtClean="0"/>
              <a:t>Elders are Pastors are Overseers are Shepherds are Bishops.</a:t>
            </a:r>
            <a:endParaRPr lang="en-US" dirty="0"/>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dirty="0" smtClean="0"/>
              <a:t>1c.vi</a:t>
            </a:r>
            <a:endParaRPr lang="en-US" dirty="0"/>
          </a:p>
        </p:txBody>
      </p:sp>
    </p:spTree>
    <p:extLst>
      <p:ext uri="{BB962C8B-B14F-4D97-AF65-F5344CB8AC3E}">
        <p14:creationId xmlns:p14="http://schemas.microsoft.com/office/powerpoint/2010/main" val="1734670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Paul desired to visit Timothy shortly</a:t>
            </a:r>
          </a:p>
          <a:p>
            <a:pPr lvl="1"/>
            <a:r>
              <a:rPr lang="en-US" dirty="0" smtClean="0"/>
              <a:t>Something was keeping him from fulfilling this desire.</a:t>
            </a:r>
          </a:p>
          <a:p>
            <a:pPr lvl="1"/>
            <a:r>
              <a:rPr lang="en-US" dirty="0" smtClean="0"/>
              <a:t>What this is, we do not know.</a:t>
            </a:r>
          </a:p>
          <a:p>
            <a:r>
              <a:rPr lang="en-US" dirty="0" smtClean="0"/>
              <a:t>The ‘house’ of God</a:t>
            </a:r>
          </a:p>
          <a:p>
            <a:pPr lvl="1"/>
            <a:r>
              <a:rPr lang="en-US" dirty="0" smtClean="0"/>
              <a:t>House – </a:t>
            </a:r>
            <a:r>
              <a:rPr lang="en-US" dirty="0" err="1" smtClean="0"/>
              <a:t>oikos</a:t>
            </a:r>
            <a:r>
              <a:rPr lang="en-US" dirty="0" smtClean="0"/>
              <a:t> (</a:t>
            </a:r>
            <a:r>
              <a:rPr lang="en-US" dirty="0" err="1" smtClean="0"/>
              <a:t>oy</a:t>
            </a:r>
            <a:r>
              <a:rPr lang="en-US" dirty="0" smtClean="0"/>
              <a:t>’-</a:t>
            </a:r>
            <a:r>
              <a:rPr lang="en-US" dirty="0" err="1" smtClean="0"/>
              <a:t>kos</a:t>
            </a:r>
            <a:r>
              <a:rPr lang="en-US" dirty="0" smtClean="0"/>
              <a:t>) “</a:t>
            </a:r>
            <a:r>
              <a:rPr lang="en-US" i="1" dirty="0"/>
              <a:t>a house or the inmates of a house, all the persons forming one family, a household, the family of God, of the Christian Church, of the church of the Old and New </a:t>
            </a:r>
            <a:r>
              <a:rPr lang="en-US" i="1" dirty="0" smtClean="0"/>
              <a:t>Testaments.</a:t>
            </a:r>
            <a:r>
              <a:rPr lang="en-US" dirty="0" smtClean="0"/>
              <a:t>”</a:t>
            </a:r>
          </a:p>
          <a:p>
            <a:pPr lvl="1"/>
            <a:r>
              <a:rPr lang="en-US" dirty="0" smtClean="0"/>
              <a:t>The house of God is not the building, it is the people.</a:t>
            </a:r>
          </a:p>
          <a:p>
            <a:pPr lvl="2"/>
            <a:r>
              <a:rPr lang="en-US" dirty="0" smtClean="0"/>
              <a:t>These instructions were about conducting ourselves in God’s family.</a:t>
            </a:r>
          </a:p>
          <a:p>
            <a:pPr lvl="2"/>
            <a:r>
              <a:rPr lang="en-US" dirty="0" smtClean="0"/>
              <a:t>God is our ‘Father’ and we are brothers and sisters.</a:t>
            </a:r>
          </a:p>
          <a:p>
            <a:pPr lvl="2"/>
            <a:r>
              <a:rPr lang="en-US" dirty="0" smtClean="0"/>
              <a:t>Therefore we should act like a family</a:t>
            </a:r>
          </a:p>
          <a:p>
            <a:endParaRPr lang="en-US" dirty="0"/>
          </a:p>
        </p:txBody>
      </p:sp>
      <p:sp>
        <p:nvSpPr>
          <p:cNvPr id="3" name="Title 2"/>
          <p:cNvSpPr>
            <a:spLocks noGrp="1"/>
          </p:cNvSpPr>
          <p:nvPr>
            <p:ph type="title"/>
          </p:nvPr>
        </p:nvSpPr>
        <p:spPr/>
        <p:txBody>
          <a:bodyPr/>
          <a:lstStyle/>
          <a:p>
            <a:r>
              <a:rPr lang="en-US" dirty="0" smtClean="0"/>
              <a:t>Verses 14-15</a:t>
            </a:r>
            <a:endParaRPr lang="en-US" dirty="0"/>
          </a:p>
        </p:txBody>
      </p:sp>
      <p:sp>
        <p:nvSpPr>
          <p:cNvPr id="4" name="Footer Placeholder 3"/>
          <p:cNvSpPr>
            <a:spLocks noGrp="1"/>
          </p:cNvSpPr>
          <p:nvPr>
            <p:ph type="ftr" sz="quarter" idx="11"/>
          </p:nvPr>
        </p:nvSpPr>
        <p:spPr/>
        <p:txBody>
          <a:bodyPr/>
          <a:lstStyle/>
          <a:p>
            <a:pPr>
              <a:defRPr/>
            </a:pPr>
            <a:r>
              <a:rPr lang="en-US" dirty="0" smtClean="0"/>
              <a:t>14a-15a/b</a:t>
            </a:r>
            <a:endParaRPr lang="en-US" dirty="0"/>
          </a:p>
        </p:txBody>
      </p:sp>
    </p:spTree>
    <p:extLst>
      <p:ext uri="{BB962C8B-B14F-4D97-AF65-F5344CB8AC3E}">
        <p14:creationId xmlns:p14="http://schemas.microsoft.com/office/powerpoint/2010/main" val="2834953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lnSpcReduction="10000"/>
          </a:bodyPr>
          <a:lstStyle/>
          <a:p>
            <a:r>
              <a:rPr lang="en-US" dirty="0" smtClean="0"/>
              <a:t>Church of the living God</a:t>
            </a:r>
          </a:p>
          <a:p>
            <a:pPr lvl="1"/>
            <a:r>
              <a:rPr lang="en-US" dirty="0" smtClean="0"/>
              <a:t>1 Corinthians 6:19-20 – We are the church.</a:t>
            </a:r>
          </a:p>
          <a:p>
            <a:pPr lvl="1"/>
            <a:r>
              <a:rPr lang="en-US" dirty="0" smtClean="0"/>
              <a:t>Matthew 22:32-33 – God is the god of the living.</a:t>
            </a:r>
          </a:p>
          <a:p>
            <a:pPr lvl="1"/>
            <a:r>
              <a:rPr lang="en-US" dirty="0" smtClean="0"/>
              <a:t>Exodus 3:14 – God is the Eternal One. (cf. Colossians 1:16-18)</a:t>
            </a:r>
          </a:p>
          <a:p>
            <a:pPr lvl="1"/>
            <a:r>
              <a:rPr lang="en-US" dirty="0" smtClean="0"/>
              <a:t>Daniel 4:34 – God rules eternally.</a:t>
            </a:r>
          </a:p>
          <a:p>
            <a:r>
              <a:rPr lang="en-US" dirty="0" smtClean="0"/>
              <a:t>The pillar and ground of truth</a:t>
            </a:r>
          </a:p>
          <a:p>
            <a:pPr lvl="1"/>
            <a:r>
              <a:rPr lang="en-US" dirty="0" smtClean="0"/>
              <a:t>Pillar - We should be strong and supporting.</a:t>
            </a:r>
          </a:p>
          <a:p>
            <a:pPr lvl="1"/>
            <a:r>
              <a:rPr lang="en-US" dirty="0" smtClean="0"/>
              <a:t>Ground – This gives us the idea of “</a:t>
            </a:r>
            <a:r>
              <a:rPr lang="en-US" i="1" dirty="0" smtClean="0"/>
              <a:t>firm, immovable, steadfast.</a:t>
            </a:r>
            <a:r>
              <a:rPr lang="en-US" dirty="0" smtClean="0"/>
              <a:t>”</a:t>
            </a:r>
          </a:p>
          <a:p>
            <a:pPr lvl="1"/>
            <a:r>
              <a:rPr lang="en-US" dirty="0" smtClean="0"/>
              <a:t>Truth – We uphold the truth and we are not moved from it.</a:t>
            </a:r>
          </a:p>
          <a:p>
            <a:pPr lvl="2"/>
            <a:r>
              <a:rPr lang="en-US" dirty="0" smtClean="0"/>
              <a:t>Cf. </a:t>
            </a:r>
            <a:r>
              <a:rPr lang="en-US" dirty="0"/>
              <a:t>Philippians 1:17, 1 Corinthians 16:13, 2 Timothy 2:2, 2 Thessalonians 2:15, Jude 1:3</a:t>
            </a:r>
          </a:p>
        </p:txBody>
      </p:sp>
      <p:sp>
        <p:nvSpPr>
          <p:cNvPr id="3" name="Title 2"/>
          <p:cNvSpPr>
            <a:spLocks noGrp="1"/>
          </p:cNvSpPr>
          <p:nvPr>
            <p:ph type="title"/>
          </p:nvPr>
        </p:nvSpPr>
        <p:spPr/>
        <p:txBody>
          <a:bodyPr/>
          <a:lstStyle/>
          <a:p>
            <a:r>
              <a:rPr lang="en-US" dirty="0" smtClean="0"/>
              <a:t>Verse 15</a:t>
            </a:r>
            <a:endParaRPr lang="en-US" dirty="0"/>
          </a:p>
        </p:txBody>
      </p:sp>
      <p:sp>
        <p:nvSpPr>
          <p:cNvPr id="4" name="Footer Placeholder 3"/>
          <p:cNvSpPr>
            <a:spLocks noGrp="1"/>
          </p:cNvSpPr>
          <p:nvPr>
            <p:ph type="ftr" sz="quarter" idx="11"/>
          </p:nvPr>
        </p:nvSpPr>
        <p:spPr/>
        <p:txBody>
          <a:bodyPr/>
          <a:lstStyle/>
          <a:p>
            <a:pPr>
              <a:defRPr/>
            </a:pPr>
            <a:r>
              <a:rPr lang="en-US" dirty="0" smtClean="0"/>
              <a:t>15c/d</a:t>
            </a:r>
            <a:endParaRPr lang="en-US" dirty="0"/>
          </a:p>
        </p:txBody>
      </p:sp>
    </p:spTree>
    <p:extLst>
      <p:ext uri="{BB962C8B-B14F-4D97-AF65-F5344CB8AC3E}">
        <p14:creationId xmlns:p14="http://schemas.microsoft.com/office/powerpoint/2010/main" val="371138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lnSpcReduction="10000"/>
          </a:bodyPr>
          <a:lstStyle/>
          <a:p>
            <a:r>
              <a:rPr lang="en-US" dirty="0" smtClean="0"/>
              <a:t>Without controversy</a:t>
            </a:r>
          </a:p>
          <a:p>
            <a:pPr lvl="1"/>
            <a:r>
              <a:rPr lang="en-US" dirty="0" err="1" smtClean="0"/>
              <a:t>Homologoumenos</a:t>
            </a:r>
            <a:r>
              <a:rPr lang="en-US" dirty="0" smtClean="0"/>
              <a:t> (</a:t>
            </a:r>
            <a:r>
              <a:rPr lang="en-US" dirty="0" err="1" smtClean="0"/>
              <a:t>hom</a:t>
            </a:r>
            <a:r>
              <a:rPr lang="en-US" dirty="0" smtClean="0"/>
              <a:t>-</a:t>
            </a:r>
            <a:r>
              <a:rPr lang="en-US" dirty="0" err="1" smtClean="0"/>
              <a:t>ol</a:t>
            </a:r>
            <a:r>
              <a:rPr lang="en-US" dirty="0" smtClean="0"/>
              <a:t>-</a:t>
            </a:r>
            <a:r>
              <a:rPr lang="en-US" dirty="0" err="1" smtClean="0"/>
              <a:t>og</a:t>
            </a:r>
            <a:r>
              <a:rPr lang="en-US" dirty="0" smtClean="0"/>
              <a:t>-</a:t>
            </a:r>
            <a:r>
              <a:rPr lang="en-US" dirty="0" err="1" smtClean="0"/>
              <a:t>ow</a:t>
            </a:r>
            <a:r>
              <a:rPr lang="en-US" dirty="0" smtClean="0"/>
              <a:t>-men’-</a:t>
            </a:r>
            <a:r>
              <a:rPr lang="en-US" dirty="0" err="1" smtClean="0"/>
              <a:t>oce</a:t>
            </a:r>
            <a:r>
              <a:rPr lang="en-US" dirty="0" smtClean="0"/>
              <a:t>) meaning it is something that is without a doubt, undisputable, admittedly so.</a:t>
            </a:r>
          </a:p>
          <a:p>
            <a:pPr lvl="1"/>
            <a:r>
              <a:rPr lang="en-US" dirty="0" smtClean="0"/>
              <a:t>God’s revelation of His redeeming plan is without a doubt of such greatness, magnitude, </a:t>
            </a:r>
            <a:r>
              <a:rPr lang="en-US" dirty="0" err="1" smtClean="0"/>
              <a:t>slendor</a:t>
            </a:r>
            <a:r>
              <a:rPr lang="en-US" dirty="0" smtClean="0"/>
              <a:t>, and as Vines says “</a:t>
            </a:r>
            <a:r>
              <a:rPr lang="en-US" i="1" dirty="0" smtClean="0"/>
              <a:t>prepared on a grand scale, stately.</a:t>
            </a:r>
            <a:r>
              <a:rPr lang="en-US" dirty="0" smtClean="0"/>
              <a:t>”</a:t>
            </a:r>
          </a:p>
          <a:p>
            <a:pPr lvl="1"/>
            <a:r>
              <a:rPr lang="en-US" dirty="0" smtClean="0"/>
              <a:t>Godliness here is the revealing of the pinnacle of redemption through Jesus coming to this Earth to offer salvation to all.</a:t>
            </a:r>
          </a:p>
          <a:p>
            <a:pPr lvl="2"/>
            <a:r>
              <a:rPr lang="en-US" dirty="0"/>
              <a:t>Hebrews 2:9 “</a:t>
            </a:r>
            <a:r>
              <a:rPr lang="en-US" i="1" dirty="0"/>
              <a:t>But we see Jesus, who was made a little lower than the angels, for the suffering of death crowned with glory and honor, that He, by the grace of God, might taste death for everyone.</a:t>
            </a:r>
            <a:r>
              <a:rPr lang="en-US" dirty="0"/>
              <a:t>”</a:t>
            </a:r>
          </a:p>
        </p:txBody>
      </p:sp>
      <p:sp>
        <p:nvSpPr>
          <p:cNvPr id="3" name="Title 2"/>
          <p:cNvSpPr>
            <a:spLocks noGrp="1"/>
          </p:cNvSpPr>
          <p:nvPr>
            <p:ph type="title"/>
          </p:nvPr>
        </p:nvSpPr>
        <p:spPr/>
        <p:txBody>
          <a:bodyPr/>
          <a:lstStyle/>
          <a:p>
            <a:r>
              <a:rPr lang="en-US" dirty="0" smtClean="0"/>
              <a:t>Verse 16</a:t>
            </a:r>
            <a:endParaRPr lang="en-US" dirty="0"/>
          </a:p>
        </p:txBody>
      </p:sp>
      <p:sp>
        <p:nvSpPr>
          <p:cNvPr id="4" name="Footer Placeholder 3"/>
          <p:cNvSpPr>
            <a:spLocks noGrp="1"/>
          </p:cNvSpPr>
          <p:nvPr>
            <p:ph type="ftr" sz="quarter" idx="11"/>
          </p:nvPr>
        </p:nvSpPr>
        <p:spPr/>
        <p:txBody>
          <a:bodyPr/>
          <a:lstStyle/>
          <a:p>
            <a:pPr>
              <a:defRPr/>
            </a:pPr>
            <a:r>
              <a:rPr lang="en-US" dirty="0" smtClean="0"/>
              <a:t>16a-c</a:t>
            </a:r>
            <a:endParaRPr lang="en-US" dirty="0"/>
          </a:p>
        </p:txBody>
      </p:sp>
    </p:spTree>
    <p:extLst>
      <p:ext uri="{BB962C8B-B14F-4D97-AF65-F5344CB8AC3E}">
        <p14:creationId xmlns:p14="http://schemas.microsoft.com/office/powerpoint/2010/main" val="370215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a:bodyPr>
          <a:lstStyle/>
          <a:p>
            <a:r>
              <a:rPr lang="en-US" dirty="0" smtClean="0"/>
              <a:t>God was manifested in the flesh</a:t>
            </a:r>
          </a:p>
          <a:p>
            <a:pPr lvl="1"/>
            <a:r>
              <a:rPr lang="en-US" dirty="0" smtClean="0"/>
              <a:t>Hebrews 2:16-18 “</a:t>
            </a:r>
            <a:r>
              <a:rPr lang="en-US" i="1" dirty="0"/>
              <a:t>For indeed He does not give aid to angels, but He does give aid to the seed of Abraham. Therefore, in all things He had to be made like His brethren, that He might be a merciful and faithful High Priest in things pertaining to God, to make propitiation for the sins of the people. For in that He Himself has suffered, being tempted, He is able to aid those who are tempted.</a:t>
            </a:r>
            <a:r>
              <a:rPr lang="en-US" dirty="0"/>
              <a:t>” (cf. John 1:1-3,14, 1 John 1:1</a:t>
            </a:r>
            <a:r>
              <a:rPr lang="en-US" dirty="0" smtClean="0"/>
              <a:t>)</a:t>
            </a:r>
          </a:p>
          <a:p>
            <a:r>
              <a:rPr lang="en-US" dirty="0" smtClean="0"/>
              <a:t>“God” or “Who/which”?</a:t>
            </a:r>
          </a:p>
          <a:p>
            <a:pPr lvl="1"/>
            <a:r>
              <a:rPr lang="en-US" dirty="0" smtClean="0"/>
              <a:t>“God” is completely consistent with the rest of the revelation.</a:t>
            </a:r>
          </a:p>
          <a:p>
            <a:pPr lvl="1"/>
            <a:r>
              <a:rPr lang="en-US" dirty="0" smtClean="0"/>
              <a:t>Jesus, being God, is the most qualified mediator (cf. 1 Timothy 2:5)</a:t>
            </a:r>
          </a:p>
          <a:p>
            <a:pPr lvl="1"/>
            <a:r>
              <a:rPr lang="en-US" dirty="0" smtClean="0"/>
              <a:t>Considering this is about something so “great,” to understand the text as anything less than “God” makes no sense.</a:t>
            </a:r>
          </a:p>
        </p:txBody>
      </p:sp>
      <p:sp>
        <p:nvSpPr>
          <p:cNvPr id="3" name="Title 2"/>
          <p:cNvSpPr>
            <a:spLocks noGrp="1"/>
          </p:cNvSpPr>
          <p:nvPr>
            <p:ph type="title"/>
          </p:nvPr>
        </p:nvSpPr>
        <p:spPr/>
        <p:txBody>
          <a:bodyPr/>
          <a:lstStyle/>
          <a:p>
            <a:r>
              <a:rPr lang="en-US" dirty="0" smtClean="0"/>
              <a:t>Verse 16</a:t>
            </a:r>
            <a:endParaRPr lang="en-US" dirty="0"/>
          </a:p>
        </p:txBody>
      </p:sp>
      <p:sp>
        <p:nvSpPr>
          <p:cNvPr id="4" name="Footer Placeholder 3"/>
          <p:cNvSpPr>
            <a:spLocks noGrp="1"/>
          </p:cNvSpPr>
          <p:nvPr>
            <p:ph type="ftr" sz="quarter" idx="11"/>
          </p:nvPr>
        </p:nvSpPr>
        <p:spPr/>
        <p:txBody>
          <a:bodyPr/>
          <a:lstStyle/>
          <a:p>
            <a:pPr>
              <a:defRPr/>
            </a:pPr>
            <a:r>
              <a:rPr lang="en-US" dirty="0" smtClean="0"/>
              <a:t>16d</a:t>
            </a:r>
            <a:endParaRPr lang="en-US" dirty="0"/>
          </a:p>
        </p:txBody>
      </p:sp>
    </p:spTree>
    <p:extLst>
      <p:ext uri="{BB962C8B-B14F-4D97-AF65-F5344CB8AC3E}">
        <p14:creationId xmlns:p14="http://schemas.microsoft.com/office/powerpoint/2010/main" val="352171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dirty="0" smtClean="0"/>
              <a:t>Justified in the Spirit</a:t>
            </a:r>
          </a:p>
          <a:p>
            <a:pPr lvl="1"/>
            <a:r>
              <a:rPr lang="en-US" dirty="0" smtClean="0"/>
              <a:t>Jesus was declared righteous through God demonstrating His Spirit was with Jesus continually.</a:t>
            </a:r>
          </a:p>
          <a:p>
            <a:pPr lvl="1"/>
            <a:r>
              <a:rPr lang="en-US" dirty="0" smtClean="0"/>
              <a:t>The Spirit of God descended upon Jesus after His baptism.</a:t>
            </a:r>
          </a:p>
          <a:p>
            <a:pPr lvl="2"/>
            <a:r>
              <a:rPr lang="en-US" dirty="0" smtClean="0"/>
              <a:t>Luke 3:22 “</a:t>
            </a:r>
            <a:r>
              <a:rPr lang="en-US" i="1" dirty="0" smtClean="0"/>
              <a:t>And the Holy Spirit descended in bodily form like a dove upon Him, and a voice came from Heaven which said, “You are My beloved Son; in You I am well pleased.”</a:t>
            </a:r>
            <a:r>
              <a:rPr lang="en-US" dirty="0" smtClean="0"/>
              <a:t>”</a:t>
            </a:r>
          </a:p>
          <a:p>
            <a:pPr lvl="1"/>
            <a:r>
              <a:rPr lang="en-US" dirty="0" smtClean="0"/>
              <a:t>Jesus worked great signs and wonders (cf. John 2:11, Acts 2:22).</a:t>
            </a:r>
          </a:p>
          <a:p>
            <a:pPr lvl="1"/>
            <a:r>
              <a:rPr lang="en-US" dirty="0"/>
              <a:t>Jesus was “</a:t>
            </a:r>
            <a:r>
              <a:rPr lang="en-US" i="1" dirty="0"/>
              <a:t>declared to be the Son of God with power according to the Spirit of holiness, by the resurrection from the </a:t>
            </a:r>
            <a:r>
              <a:rPr lang="en-US" i="1" dirty="0" smtClean="0"/>
              <a:t>dead </a:t>
            </a:r>
            <a:r>
              <a:rPr lang="en-US" dirty="0" smtClean="0"/>
              <a:t>(Romans 1:4).”</a:t>
            </a:r>
          </a:p>
          <a:p>
            <a:pPr lvl="1"/>
            <a:r>
              <a:rPr lang="en-US" dirty="0" smtClean="0"/>
              <a:t>Jesus was justified by God for all the false accusations leveled against Him throughout His life.</a:t>
            </a:r>
          </a:p>
          <a:p>
            <a:pPr lvl="1"/>
            <a:r>
              <a:rPr lang="en-US" dirty="0" smtClean="0"/>
              <a:t>The Spirit testified of Jesus through the sign of the tongues of fire on the twelve on Pentecost (cf. Acts 2:1-4)</a:t>
            </a:r>
            <a:endParaRPr lang="en-US" dirty="0"/>
          </a:p>
        </p:txBody>
      </p:sp>
      <p:sp>
        <p:nvSpPr>
          <p:cNvPr id="3" name="Title 2"/>
          <p:cNvSpPr>
            <a:spLocks noGrp="1"/>
          </p:cNvSpPr>
          <p:nvPr>
            <p:ph type="title"/>
          </p:nvPr>
        </p:nvSpPr>
        <p:spPr/>
        <p:txBody>
          <a:bodyPr/>
          <a:lstStyle/>
          <a:p>
            <a:r>
              <a:rPr lang="en-US" dirty="0" smtClean="0"/>
              <a:t>Verse 16</a:t>
            </a:r>
            <a:endParaRPr lang="en-US" dirty="0"/>
          </a:p>
        </p:txBody>
      </p:sp>
      <p:sp>
        <p:nvSpPr>
          <p:cNvPr id="4" name="Footer Placeholder 3"/>
          <p:cNvSpPr>
            <a:spLocks noGrp="1"/>
          </p:cNvSpPr>
          <p:nvPr>
            <p:ph type="ftr" sz="quarter" idx="11"/>
          </p:nvPr>
        </p:nvSpPr>
        <p:spPr/>
        <p:txBody>
          <a:bodyPr/>
          <a:lstStyle/>
          <a:p>
            <a:pPr>
              <a:defRPr/>
            </a:pPr>
            <a:r>
              <a:rPr lang="en-US" dirty="0" smtClean="0"/>
              <a:t>16e</a:t>
            </a:r>
            <a:endParaRPr lang="en-US" dirty="0"/>
          </a:p>
        </p:txBody>
      </p:sp>
    </p:spTree>
    <p:extLst>
      <p:ext uri="{BB962C8B-B14F-4D97-AF65-F5344CB8AC3E}">
        <p14:creationId xmlns:p14="http://schemas.microsoft.com/office/powerpoint/2010/main" val="28123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334000"/>
          </a:xfrm>
        </p:spPr>
        <p:txBody>
          <a:bodyPr>
            <a:normAutofit fontScale="85000" lnSpcReduction="20000"/>
          </a:bodyPr>
          <a:lstStyle/>
          <a:p>
            <a:r>
              <a:rPr lang="en-US" dirty="0" smtClean="0"/>
              <a:t>Seen by angels – Angels often attended to Jesus.</a:t>
            </a:r>
          </a:p>
          <a:p>
            <a:pPr lvl="1"/>
            <a:r>
              <a:rPr lang="en-US" dirty="0" smtClean="0"/>
              <a:t>Matthew 1:20 - Joseph commanded to take Mary</a:t>
            </a:r>
          </a:p>
          <a:p>
            <a:pPr lvl="1"/>
            <a:r>
              <a:rPr lang="en-US" dirty="0" smtClean="0"/>
              <a:t>Luke 1:28 – Angel announces the conception of Jesus</a:t>
            </a:r>
          </a:p>
          <a:p>
            <a:pPr lvl="1"/>
            <a:r>
              <a:rPr lang="en-US" dirty="0" smtClean="0"/>
              <a:t>Luke 2:8-11 – Angels announces the birth of Jesus to the shepherds.</a:t>
            </a:r>
          </a:p>
          <a:p>
            <a:pPr lvl="1"/>
            <a:r>
              <a:rPr lang="en-US" dirty="0" smtClean="0"/>
              <a:t>Luke 2:13 – A host of angels praise God following this.</a:t>
            </a:r>
          </a:p>
          <a:p>
            <a:pPr lvl="1"/>
            <a:r>
              <a:rPr lang="en-US" dirty="0" smtClean="0"/>
              <a:t>Matthew 2:13,19 – Angel warns Joseph to flee to Egypt and then to return.</a:t>
            </a:r>
          </a:p>
          <a:p>
            <a:pPr lvl="1"/>
            <a:r>
              <a:rPr lang="en-US" dirty="0" smtClean="0"/>
              <a:t>Psalms 91-11-12 – Satan references the angels that would protect Jesus.</a:t>
            </a:r>
          </a:p>
          <a:p>
            <a:pPr lvl="1"/>
            <a:r>
              <a:rPr lang="en-US" dirty="0" smtClean="0"/>
              <a:t>Matthew 4:11 – Angels minister to Jesus after the temptations.</a:t>
            </a:r>
          </a:p>
          <a:p>
            <a:pPr lvl="1"/>
            <a:r>
              <a:rPr lang="en-US" dirty="0" smtClean="0"/>
              <a:t>Matthew 13:49-50 – Angels will return with Jesus (cf. Matthew 16:27)</a:t>
            </a:r>
          </a:p>
          <a:p>
            <a:pPr lvl="1"/>
            <a:r>
              <a:rPr lang="en-US" dirty="0" smtClean="0"/>
              <a:t>Matthew 26:53 – Jesus could call 12 legions of angels if needed</a:t>
            </a:r>
          </a:p>
          <a:p>
            <a:pPr lvl="1"/>
            <a:r>
              <a:rPr lang="en-US" dirty="0" smtClean="0"/>
              <a:t>Luke 22:43 – An angel strengthens Jesus while praying in the garden of Gethsemane.</a:t>
            </a:r>
          </a:p>
          <a:p>
            <a:pPr lvl="1"/>
            <a:r>
              <a:rPr lang="en-US" dirty="0" smtClean="0"/>
              <a:t>Matthew 28:2 – An angel rolls back the stone</a:t>
            </a:r>
          </a:p>
          <a:p>
            <a:pPr lvl="1"/>
            <a:r>
              <a:rPr lang="en-US" dirty="0" smtClean="0"/>
              <a:t>Acts 1:9-11 – Angels (likely) speak to the disciples during the ascension.</a:t>
            </a:r>
          </a:p>
          <a:p>
            <a:pPr lvl="1"/>
            <a:r>
              <a:rPr lang="en-US" dirty="0" smtClean="0"/>
              <a:t>1 Peter 1:12 – Redemption was such “</a:t>
            </a:r>
            <a:r>
              <a:rPr lang="en-US" i="1" dirty="0" smtClean="0"/>
              <a:t>things which angels desire to look into.</a:t>
            </a:r>
            <a:r>
              <a:rPr lang="en-US" dirty="0" smtClean="0"/>
              <a:t>”</a:t>
            </a:r>
          </a:p>
          <a:p>
            <a:pPr lvl="1"/>
            <a:endParaRPr lang="en-US" dirty="0"/>
          </a:p>
        </p:txBody>
      </p:sp>
      <p:sp>
        <p:nvSpPr>
          <p:cNvPr id="3" name="Title 2"/>
          <p:cNvSpPr>
            <a:spLocks noGrp="1"/>
          </p:cNvSpPr>
          <p:nvPr>
            <p:ph type="title"/>
          </p:nvPr>
        </p:nvSpPr>
        <p:spPr/>
        <p:txBody>
          <a:bodyPr/>
          <a:lstStyle/>
          <a:p>
            <a:r>
              <a:rPr lang="en-US" dirty="0" smtClean="0"/>
              <a:t>Verse 16</a:t>
            </a:r>
            <a:endParaRPr lang="en-US" dirty="0"/>
          </a:p>
        </p:txBody>
      </p:sp>
      <p:sp>
        <p:nvSpPr>
          <p:cNvPr id="4" name="Footer Placeholder 3"/>
          <p:cNvSpPr>
            <a:spLocks noGrp="1"/>
          </p:cNvSpPr>
          <p:nvPr>
            <p:ph type="ftr" sz="quarter" idx="11"/>
          </p:nvPr>
        </p:nvSpPr>
        <p:spPr/>
        <p:txBody>
          <a:bodyPr/>
          <a:lstStyle/>
          <a:p>
            <a:pPr>
              <a:defRPr/>
            </a:pPr>
            <a:r>
              <a:rPr lang="en-US" dirty="0" smtClean="0"/>
              <a:t>16f</a:t>
            </a:r>
            <a:endParaRPr lang="en-US" dirty="0"/>
          </a:p>
        </p:txBody>
      </p:sp>
    </p:spTree>
    <p:extLst>
      <p:ext uri="{BB962C8B-B14F-4D97-AF65-F5344CB8AC3E}">
        <p14:creationId xmlns:p14="http://schemas.microsoft.com/office/powerpoint/2010/main" val="82498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a:bodyPr>
          <a:lstStyle/>
          <a:p>
            <a:r>
              <a:rPr lang="en-US" dirty="0" smtClean="0"/>
              <a:t>Preached among the Gentiles</a:t>
            </a:r>
          </a:p>
          <a:p>
            <a:pPr lvl="1"/>
            <a:r>
              <a:rPr lang="en-US" dirty="0" smtClean="0"/>
              <a:t>Mark 16:15 “</a:t>
            </a:r>
            <a:r>
              <a:rPr lang="en-US" i="1" dirty="0" smtClean="0"/>
              <a:t>Go into all the world and preach the gospel to every creature.</a:t>
            </a:r>
            <a:r>
              <a:rPr lang="en-US" dirty="0" smtClean="0"/>
              <a:t>”</a:t>
            </a:r>
          </a:p>
          <a:p>
            <a:pPr lvl="1"/>
            <a:r>
              <a:rPr lang="en-US" dirty="0" smtClean="0"/>
              <a:t>Matthew 28:19 “</a:t>
            </a:r>
            <a:r>
              <a:rPr lang="en-US" i="1" dirty="0" smtClean="0"/>
              <a:t>Go therefore and make disciples of all the nations.</a:t>
            </a:r>
            <a:r>
              <a:rPr lang="en-US" dirty="0" smtClean="0"/>
              <a:t>”</a:t>
            </a:r>
          </a:p>
          <a:p>
            <a:pPr lvl="1"/>
            <a:r>
              <a:rPr lang="en-US" dirty="0" smtClean="0"/>
              <a:t>Luke 2:32 “[Jesus was] </a:t>
            </a:r>
            <a:r>
              <a:rPr lang="en-US" i="1" dirty="0" smtClean="0"/>
              <a:t>A light to bring revelation to the Gentiles.</a:t>
            </a:r>
            <a:r>
              <a:rPr lang="en-US" dirty="0" smtClean="0"/>
              <a:t>”</a:t>
            </a:r>
          </a:p>
          <a:p>
            <a:pPr lvl="1"/>
            <a:r>
              <a:rPr lang="en-US" dirty="0" smtClean="0"/>
              <a:t>Acts 9:15 “</a:t>
            </a:r>
            <a:r>
              <a:rPr lang="en-US" i="1" dirty="0" smtClean="0"/>
              <a:t>Go, for he is a chosen vessel of Mine to bear My name before Gentiles, kings, and the children of Israel.</a:t>
            </a:r>
            <a:r>
              <a:rPr lang="en-US" dirty="0" smtClean="0"/>
              <a:t>”</a:t>
            </a:r>
          </a:p>
          <a:p>
            <a:pPr lvl="1"/>
            <a:r>
              <a:rPr lang="en-US" dirty="0" smtClean="0"/>
              <a:t>Acts 10 – Gentiles are granted repentance to eternal life (cf. Acts 11:18)</a:t>
            </a:r>
          </a:p>
          <a:p>
            <a:pPr lvl="1"/>
            <a:r>
              <a:rPr lang="en-US" dirty="0" smtClean="0"/>
              <a:t>Cf. </a:t>
            </a:r>
            <a:r>
              <a:rPr lang="en-US" dirty="0"/>
              <a:t>Acts 10:34-36, Acts 13:46-48, Galatians 3:28, Ephesians 3:5-8; Colossians 1:27</a:t>
            </a:r>
            <a:endParaRPr lang="en-US" dirty="0" smtClean="0"/>
          </a:p>
          <a:p>
            <a:pPr lvl="1"/>
            <a:endParaRPr lang="en-US" dirty="0"/>
          </a:p>
        </p:txBody>
      </p:sp>
      <p:sp>
        <p:nvSpPr>
          <p:cNvPr id="3" name="Title 2"/>
          <p:cNvSpPr>
            <a:spLocks noGrp="1"/>
          </p:cNvSpPr>
          <p:nvPr>
            <p:ph type="title"/>
          </p:nvPr>
        </p:nvSpPr>
        <p:spPr/>
        <p:txBody>
          <a:bodyPr/>
          <a:lstStyle/>
          <a:p>
            <a:r>
              <a:rPr lang="en-US" dirty="0" smtClean="0"/>
              <a:t>Verse 16</a:t>
            </a:r>
            <a:endParaRPr lang="en-US" dirty="0"/>
          </a:p>
        </p:txBody>
      </p:sp>
      <p:sp>
        <p:nvSpPr>
          <p:cNvPr id="4" name="Footer Placeholder 3"/>
          <p:cNvSpPr>
            <a:spLocks noGrp="1"/>
          </p:cNvSpPr>
          <p:nvPr>
            <p:ph type="ftr" sz="quarter" idx="11"/>
          </p:nvPr>
        </p:nvSpPr>
        <p:spPr/>
        <p:txBody>
          <a:bodyPr/>
          <a:lstStyle/>
          <a:p>
            <a:pPr>
              <a:defRPr/>
            </a:pPr>
            <a:r>
              <a:rPr lang="en-US" dirty="0" smtClean="0"/>
              <a:t>16g</a:t>
            </a:r>
            <a:endParaRPr lang="en-US" dirty="0"/>
          </a:p>
        </p:txBody>
      </p:sp>
    </p:spTree>
    <p:extLst>
      <p:ext uri="{BB962C8B-B14F-4D97-AF65-F5344CB8AC3E}">
        <p14:creationId xmlns:p14="http://schemas.microsoft.com/office/powerpoint/2010/main" val="117154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257800"/>
          </a:xfrm>
        </p:spPr>
        <p:txBody>
          <a:bodyPr>
            <a:normAutofit fontScale="85000" lnSpcReduction="10000"/>
          </a:bodyPr>
          <a:lstStyle/>
          <a:p>
            <a:r>
              <a:rPr lang="en-US" dirty="0" smtClean="0"/>
              <a:t>Believed on in the world</a:t>
            </a:r>
          </a:p>
          <a:p>
            <a:pPr lvl="1"/>
            <a:r>
              <a:rPr lang="en-US" dirty="0"/>
              <a:t>Romans 1:16-17 “</a:t>
            </a:r>
            <a:r>
              <a:rPr lang="en-US" i="1" dirty="0"/>
              <a:t>For I am not ashamed of the gospel of Christ</a:t>
            </a:r>
            <a:r>
              <a:rPr lang="en-US" i="1" dirty="0" smtClean="0"/>
              <a:t>, </a:t>
            </a:r>
            <a:r>
              <a:rPr lang="en-US" i="1" dirty="0"/>
              <a:t>for it is the power of God to salvation for everyone who believes, for the Jew first and also for the Greek. </a:t>
            </a:r>
            <a:r>
              <a:rPr lang="en-US" i="1" dirty="0" smtClean="0"/>
              <a:t>For </a:t>
            </a:r>
            <a:r>
              <a:rPr lang="en-US" i="1" dirty="0"/>
              <a:t>in it the righteousness of God is revealed from faith to faith; as it is written, “The just shall live by faith</a:t>
            </a:r>
            <a:r>
              <a:rPr lang="en-US" i="1" dirty="0" smtClean="0"/>
              <a:t>.”</a:t>
            </a:r>
            <a:r>
              <a:rPr lang="en-US" dirty="0" smtClean="0"/>
              <a:t>”</a:t>
            </a:r>
          </a:p>
          <a:p>
            <a:pPr lvl="1"/>
            <a:r>
              <a:rPr lang="en-US" dirty="0" smtClean="0"/>
              <a:t>Romans 10:17 “</a:t>
            </a:r>
            <a:r>
              <a:rPr lang="en-US" i="1" dirty="0" smtClean="0"/>
              <a:t>Faith comes by hearing and hearing by the word of God.</a:t>
            </a:r>
            <a:r>
              <a:rPr lang="en-US" dirty="0" smtClean="0"/>
              <a:t>”</a:t>
            </a:r>
          </a:p>
          <a:p>
            <a:pPr lvl="1"/>
            <a:r>
              <a:rPr lang="en-US" dirty="0" smtClean="0"/>
              <a:t>John </a:t>
            </a:r>
            <a:r>
              <a:rPr lang="en-US" dirty="0"/>
              <a:t>20:30-31 “</a:t>
            </a:r>
            <a:r>
              <a:rPr lang="en-US" i="1" dirty="0"/>
              <a:t>And truly Jesus did many other signs in the presence of His disciples, which are not written in this book; </a:t>
            </a:r>
            <a:r>
              <a:rPr lang="en-US" i="1" dirty="0" smtClean="0"/>
              <a:t>but </a:t>
            </a:r>
            <a:r>
              <a:rPr lang="en-US" i="1" dirty="0"/>
              <a:t>these are written that you may believe that Jesus is the Christ, the Son of God, and that believing you may have life in His name</a:t>
            </a:r>
            <a:r>
              <a:rPr lang="en-US" i="1" dirty="0" smtClean="0"/>
              <a:t>.</a:t>
            </a:r>
            <a:r>
              <a:rPr lang="en-US" dirty="0" smtClean="0"/>
              <a:t>”</a:t>
            </a:r>
          </a:p>
          <a:p>
            <a:pPr lvl="1"/>
            <a:r>
              <a:rPr lang="en-US" dirty="0" smtClean="0"/>
              <a:t>Diverse background of believers</a:t>
            </a:r>
          </a:p>
          <a:p>
            <a:pPr lvl="2"/>
            <a:r>
              <a:rPr lang="en-US" dirty="0" smtClean="0"/>
              <a:t>Paul – Former persecutor of the faith (Galatians 1:23)</a:t>
            </a:r>
          </a:p>
          <a:p>
            <a:pPr lvl="2"/>
            <a:r>
              <a:rPr lang="en-US" dirty="0" smtClean="0"/>
              <a:t>Joseph of </a:t>
            </a:r>
            <a:r>
              <a:rPr lang="en-US" dirty="0" err="1" smtClean="0"/>
              <a:t>Arimathea</a:t>
            </a:r>
            <a:r>
              <a:rPr lang="en-US" dirty="0" smtClean="0"/>
              <a:t> – Member of the Jewish council (Luke 23:51-52)</a:t>
            </a:r>
          </a:p>
          <a:p>
            <a:pPr lvl="2"/>
            <a:r>
              <a:rPr lang="en-US" dirty="0" smtClean="0"/>
              <a:t>Entire household’s – Lydia (Acts 16:15), Cornelius (Acts 10:2, 11:4), </a:t>
            </a:r>
            <a:r>
              <a:rPr lang="en-US" dirty="0" err="1" smtClean="0"/>
              <a:t>Crispus</a:t>
            </a:r>
            <a:r>
              <a:rPr lang="en-US" dirty="0" smtClean="0"/>
              <a:t> the ruler of the synagogue (Acts 18:8)</a:t>
            </a:r>
          </a:p>
          <a:p>
            <a:pPr lvl="2"/>
            <a:r>
              <a:rPr lang="en-US" dirty="0" smtClean="0"/>
              <a:t>Rich, poor, free, slave, male, female, etc.</a:t>
            </a:r>
          </a:p>
        </p:txBody>
      </p:sp>
      <p:sp>
        <p:nvSpPr>
          <p:cNvPr id="3" name="Title 2"/>
          <p:cNvSpPr>
            <a:spLocks noGrp="1"/>
          </p:cNvSpPr>
          <p:nvPr>
            <p:ph type="title"/>
          </p:nvPr>
        </p:nvSpPr>
        <p:spPr/>
        <p:txBody>
          <a:bodyPr/>
          <a:lstStyle/>
          <a:p>
            <a:r>
              <a:rPr lang="en-US" dirty="0" smtClean="0"/>
              <a:t>Verse 16</a:t>
            </a:r>
            <a:endParaRPr lang="en-US" dirty="0"/>
          </a:p>
        </p:txBody>
      </p:sp>
      <p:sp>
        <p:nvSpPr>
          <p:cNvPr id="4" name="Footer Placeholder 3"/>
          <p:cNvSpPr>
            <a:spLocks noGrp="1"/>
          </p:cNvSpPr>
          <p:nvPr>
            <p:ph type="ftr" sz="quarter" idx="11"/>
          </p:nvPr>
        </p:nvSpPr>
        <p:spPr/>
        <p:txBody>
          <a:bodyPr/>
          <a:lstStyle/>
          <a:p>
            <a:pPr>
              <a:defRPr/>
            </a:pPr>
            <a:r>
              <a:rPr lang="en-US" dirty="0" smtClean="0"/>
              <a:t>16h</a:t>
            </a:r>
            <a:endParaRPr lang="en-US" dirty="0"/>
          </a:p>
        </p:txBody>
      </p:sp>
    </p:spTree>
    <p:extLst>
      <p:ext uri="{BB962C8B-B14F-4D97-AF65-F5344CB8AC3E}">
        <p14:creationId xmlns:p14="http://schemas.microsoft.com/office/powerpoint/2010/main" val="2368865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20000"/>
          </a:bodyPr>
          <a:lstStyle/>
          <a:p>
            <a:r>
              <a:rPr lang="en-US" dirty="0" smtClean="0"/>
              <a:t>Received up in glory</a:t>
            </a:r>
          </a:p>
          <a:p>
            <a:pPr lvl="1"/>
            <a:r>
              <a:rPr lang="en-US" dirty="0" smtClean="0"/>
              <a:t>Romans 1:4 “</a:t>
            </a:r>
            <a:r>
              <a:rPr lang="en-US" i="1" dirty="0" smtClean="0"/>
              <a:t>[Jesus was] declared to be the Son of God with power according to the Spirit of holiness, by the resurrection from the dead.</a:t>
            </a:r>
            <a:r>
              <a:rPr lang="en-US" dirty="0" smtClean="0"/>
              <a:t>”</a:t>
            </a:r>
          </a:p>
          <a:p>
            <a:pPr lvl="1"/>
            <a:r>
              <a:rPr lang="en-US" dirty="0" smtClean="0"/>
              <a:t>Revelation 5 – Only Jesus was worthy to open the scroll</a:t>
            </a:r>
          </a:p>
          <a:p>
            <a:pPr lvl="1"/>
            <a:r>
              <a:rPr lang="en-US" dirty="0"/>
              <a:t>Acts 2:32-33 “</a:t>
            </a:r>
            <a:r>
              <a:rPr lang="en-US" i="1" dirty="0"/>
              <a:t>This Jesus God has raised up, of which we are all witnesses. </a:t>
            </a:r>
            <a:r>
              <a:rPr lang="en-US" i="1" dirty="0" smtClean="0"/>
              <a:t>Therefore </a:t>
            </a:r>
            <a:r>
              <a:rPr lang="en-US" i="1" dirty="0"/>
              <a:t>being exalted to the right hand of God</a:t>
            </a:r>
            <a:r>
              <a:rPr lang="en-US" dirty="0" smtClean="0"/>
              <a:t>”</a:t>
            </a:r>
          </a:p>
          <a:p>
            <a:pPr lvl="1"/>
            <a:r>
              <a:rPr lang="en-US" dirty="0"/>
              <a:t>Philippians 2:9-11 “</a:t>
            </a:r>
            <a:r>
              <a:rPr lang="en-US" i="1" dirty="0"/>
              <a:t>Therefore God also has highly exalted Him and given Him the name which is above every name, </a:t>
            </a:r>
            <a:r>
              <a:rPr lang="en-US" i="1" dirty="0" smtClean="0"/>
              <a:t>that </a:t>
            </a:r>
            <a:r>
              <a:rPr lang="en-US" i="1" dirty="0"/>
              <a:t>at the name of Jesus every knee should bow, of those in heaven, and of those on earth, and of those under the earth, </a:t>
            </a:r>
            <a:r>
              <a:rPr lang="en-US" i="1" dirty="0" smtClean="0"/>
              <a:t>and </a:t>
            </a:r>
            <a:r>
              <a:rPr lang="en-US" i="1" dirty="0"/>
              <a:t>that every tongue should confess that Jesus Christ is Lord, to the glory of God the Father</a:t>
            </a:r>
            <a:r>
              <a:rPr lang="en-US" i="1" dirty="0" smtClean="0"/>
              <a:t>.</a:t>
            </a:r>
            <a:r>
              <a:rPr lang="en-US" dirty="0" smtClean="0"/>
              <a:t>”</a:t>
            </a:r>
          </a:p>
          <a:p>
            <a:pPr lvl="1"/>
            <a:r>
              <a:rPr lang="en-US" dirty="0"/>
              <a:t>1 Timothy 6:15-16 </a:t>
            </a:r>
            <a:r>
              <a:rPr lang="en-US" dirty="0" smtClean="0"/>
              <a:t>“</a:t>
            </a:r>
            <a:r>
              <a:rPr lang="en-US" i="1" dirty="0" smtClean="0"/>
              <a:t>He </a:t>
            </a:r>
            <a:r>
              <a:rPr lang="en-US" i="1" dirty="0"/>
              <a:t>who is the blessed and only Potentate, the King of kings and Lord of lords, who alone has immortality, dwelling in unapproachable light, whom no man has seen or can see, to whom be honor and everlasting power. Amen.</a:t>
            </a:r>
            <a:endParaRPr lang="en-US" dirty="0"/>
          </a:p>
          <a:p>
            <a:pPr lvl="1"/>
            <a:endParaRPr lang="en-US" dirty="0"/>
          </a:p>
        </p:txBody>
      </p:sp>
      <p:sp>
        <p:nvSpPr>
          <p:cNvPr id="3" name="Title 2"/>
          <p:cNvSpPr>
            <a:spLocks noGrp="1"/>
          </p:cNvSpPr>
          <p:nvPr>
            <p:ph type="title"/>
          </p:nvPr>
        </p:nvSpPr>
        <p:spPr/>
        <p:txBody>
          <a:bodyPr/>
          <a:lstStyle/>
          <a:p>
            <a:r>
              <a:rPr lang="en-US" dirty="0" smtClean="0"/>
              <a:t>Verse 16</a:t>
            </a:r>
            <a:endParaRPr lang="en-US" dirty="0"/>
          </a:p>
        </p:txBody>
      </p:sp>
      <p:sp>
        <p:nvSpPr>
          <p:cNvPr id="4" name="Footer Placeholder 3"/>
          <p:cNvSpPr>
            <a:spLocks noGrp="1"/>
          </p:cNvSpPr>
          <p:nvPr>
            <p:ph type="ftr" sz="quarter" idx="11"/>
          </p:nvPr>
        </p:nvSpPr>
        <p:spPr/>
        <p:txBody>
          <a:bodyPr/>
          <a:lstStyle/>
          <a:p>
            <a:pPr>
              <a:defRPr/>
            </a:pPr>
            <a:r>
              <a:rPr lang="en-US" dirty="0" smtClean="0"/>
              <a:t>16i</a:t>
            </a:r>
            <a:endParaRPr lang="en-US" dirty="0"/>
          </a:p>
        </p:txBody>
      </p:sp>
    </p:spTree>
    <p:extLst>
      <p:ext uri="{BB962C8B-B14F-4D97-AF65-F5344CB8AC3E}">
        <p14:creationId xmlns:p14="http://schemas.microsoft.com/office/powerpoint/2010/main" val="63722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Elder as a title</a:t>
            </a:r>
          </a:p>
          <a:p>
            <a:pPr lvl="1"/>
            <a:r>
              <a:rPr lang="en-US" dirty="0" smtClean="0"/>
              <a:t>Where in scripture do we see senior, junior, mid-level, arch, vice, etc.?</a:t>
            </a:r>
          </a:p>
          <a:p>
            <a:pPr lvl="1"/>
            <a:r>
              <a:rPr lang="en-US" dirty="0" smtClean="0"/>
              <a:t>Matthew 23:8-10 “</a:t>
            </a:r>
            <a:r>
              <a:rPr lang="en-US" i="1" dirty="0"/>
              <a:t>But you, do not be called ‘Rabbi’; for One is your Teacher, the Christ, and you are all brethren. Do not call anyone on earth your father; for One is your Father, He who is in heaven. And do not be called teachers; for One is your Teacher, the </a:t>
            </a:r>
            <a:r>
              <a:rPr lang="en-US" i="1" dirty="0" smtClean="0"/>
              <a:t>Christ.</a:t>
            </a:r>
            <a:r>
              <a:rPr lang="en-US" dirty="0" smtClean="0"/>
              <a:t>”</a:t>
            </a:r>
          </a:p>
          <a:p>
            <a:pPr lvl="1"/>
            <a:r>
              <a:rPr lang="en-US" dirty="0" smtClean="0"/>
              <a:t>“Senior Pastor,” “The Pastor,” “Father so-and-so”</a:t>
            </a:r>
          </a:p>
          <a:p>
            <a:pPr lvl="2"/>
            <a:r>
              <a:rPr lang="en-US" dirty="0" smtClean="0"/>
              <a:t>Such titles are without authority and sinful.</a:t>
            </a:r>
          </a:p>
          <a:p>
            <a:pPr lvl="2"/>
            <a:r>
              <a:rPr lang="en-US" dirty="0" smtClean="0"/>
              <a:t>“This website is dedicated to our Holy Father, Pope Benedict XVI, gloriously reigning. (www.catholic-hierarchy.org)”</a:t>
            </a:r>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dirty="0" smtClean="0"/>
              <a:t>1c.viii</a:t>
            </a:r>
            <a:endParaRPr lang="en-US" dirty="0"/>
          </a:p>
        </p:txBody>
      </p:sp>
    </p:spTree>
    <p:extLst>
      <p:ext uri="{BB962C8B-B14F-4D97-AF65-F5344CB8AC3E}">
        <p14:creationId xmlns:p14="http://schemas.microsoft.com/office/powerpoint/2010/main" val="4181807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lnSpcReduction="10000"/>
          </a:bodyPr>
          <a:lstStyle/>
          <a:p>
            <a:r>
              <a:rPr lang="en-US" dirty="0" smtClean="0"/>
              <a:t>Plurality of elders</a:t>
            </a:r>
          </a:p>
          <a:p>
            <a:pPr lvl="1"/>
            <a:r>
              <a:rPr lang="en-US" dirty="0" smtClean="0"/>
              <a:t>Titus </a:t>
            </a:r>
            <a:r>
              <a:rPr lang="en-US" dirty="0"/>
              <a:t>1:5 “</a:t>
            </a:r>
            <a:r>
              <a:rPr lang="en-US" i="1" dirty="0"/>
              <a:t>should set in order the things that are lacking, and appoint elders in every city as I commanded you</a:t>
            </a:r>
            <a:r>
              <a:rPr lang="en-US" i="1" dirty="0" smtClean="0"/>
              <a:t>.</a:t>
            </a:r>
            <a:r>
              <a:rPr lang="en-US" dirty="0" smtClean="0"/>
              <a:t>”</a:t>
            </a:r>
          </a:p>
          <a:p>
            <a:pPr lvl="1"/>
            <a:r>
              <a:rPr lang="en-US" dirty="0" smtClean="0"/>
              <a:t>Acts </a:t>
            </a:r>
            <a:r>
              <a:rPr lang="en-US" dirty="0"/>
              <a:t>14:23 “</a:t>
            </a:r>
            <a:r>
              <a:rPr lang="en-US" i="1" dirty="0"/>
              <a:t>So when they had appointed elders in every church, and prayed with fasting, they commended them to the Lord in whom they had believed</a:t>
            </a:r>
            <a:r>
              <a:rPr lang="en-US" i="1" dirty="0" smtClean="0"/>
              <a:t>.</a:t>
            </a:r>
            <a:r>
              <a:rPr lang="en-US" dirty="0" smtClean="0"/>
              <a:t>”</a:t>
            </a:r>
          </a:p>
          <a:p>
            <a:pPr lvl="1"/>
            <a:r>
              <a:rPr lang="en-US" dirty="0"/>
              <a:t>1 Timothy 4:14 “</a:t>
            </a:r>
            <a:r>
              <a:rPr lang="en-US" i="1" dirty="0"/>
              <a:t>Do not neglect the gift that is in you, which was given to you by prophecy with the laying on of the hands of the </a:t>
            </a:r>
            <a:r>
              <a:rPr lang="en-US" i="1" u="sng" dirty="0"/>
              <a:t>eldership</a:t>
            </a:r>
            <a:r>
              <a:rPr lang="en-US" dirty="0" smtClean="0"/>
              <a:t>”</a:t>
            </a:r>
          </a:p>
          <a:p>
            <a:r>
              <a:rPr lang="en-US" dirty="0" smtClean="0"/>
              <a:t>He desires a good work</a:t>
            </a:r>
          </a:p>
          <a:p>
            <a:pPr lvl="1"/>
            <a:r>
              <a:rPr lang="en-US" dirty="0" smtClean="0"/>
              <a:t>Desires – </a:t>
            </a:r>
            <a:r>
              <a:rPr lang="en-US" dirty="0" err="1" smtClean="0"/>
              <a:t>Epithumeo</a:t>
            </a:r>
            <a:r>
              <a:rPr lang="en-US" dirty="0" smtClean="0"/>
              <a:t> (</a:t>
            </a:r>
            <a:r>
              <a:rPr lang="en-US" dirty="0"/>
              <a:t>ep-</a:t>
            </a:r>
            <a:r>
              <a:rPr lang="en-US" dirty="0" err="1"/>
              <a:t>ee</a:t>
            </a:r>
            <a:r>
              <a:rPr lang="en-US" dirty="0"/>
              <a:t>-</a:t>
            </a:r>
            <a:r>
              <a:rPr lang="en-US" dirty="0" err="1"/>
              <a:t>thoo</a:t>
            </a:r>
            <a:r>
              <a:rPr lang="en-US" dirty="0"/>
              <a:t>-meh'-o</a:t>
            </a:r>
            <a:r>
              <a:rPr lang="en-US" dirty="0" smtClean="0"/>
              <a:t>) “</a:t>
            </a:r>
            <a:r>
              <a:rPr lang="en-US" i="1" dirty="0"/>
              <a:t>stresses the inward impulse rather than the object desired</a:t>
            </a:r>
            <a:r>
              <a:rPr lang="en-US" dirty="0" smtClean="0"/>
              <a:t>”</a:t>
            </a:r>
          </a:p>
          <a:p>
            <a:pPr lvl="2"/>
            <a:r>
              <a:rPr lang="en-US" dirty="0" smtClean="0"/>
              <a:t>Matthew 5:28 </a:t>
            </a:r>
            <a:r>
              <a:rPr lang="en-US" dirty="0"/>
              <a:t>– </a:t>
            </a:r>
            <a:r>
              <a:rPr lang="en-US" dirty="0" smtClean="0"/>
              <a:t>“…</a:t>
            </a:r>
            <a:r>
              <a:rPr lang="en-US" i="1" dirty="0" smtClean="0"/>
              <a:t>whoever </a:t>
            </a:r>
            <a:r>
              <a:rPr lang="en-US" i="1" dirty="0"/>
              <a:t>looks at a woman to lust for </a:t>
            </a:r>
            <a:r>
              <a:rPr lang="en-US" i="1" dirty="0" smtClean="0"/>
              <a:t>her…</a:t>
            </a:r>
            <a:r>
              <a:rPr lang="en-US" dirty="0" smtClean="0"/>
              <a:t>”</a:t>
            </a:r>
          </a:p>
          <a:p>
            <a:pPr lvl="2"/>
            <a:r>
              <a:rPr lang="en-US" dirty="0" smtClean="0"/>
              <a:t>Romans 13:9 “</a:t>
            </a:r>
            <a:r>
              <a:rPr lang="en-US" i="1" dirty="0" smtClean="0"/>
              <a:t>You shall not covet</a:t>
            </a:r>
            <a:r>
              <a:rPr lang="en-US" dirty="0" smtClean="0"/>
              <a:t>”</a:t>
            </a:r>
            <a:endParaRPr lang="en-US" dirty="0"/>
          </a:p>
          <a:p>
            <a:pPr lvl="1"/>
            <a:endParaRPr lang="en-US" dirty="0"/>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dirty="0" smtClean="0"/>
              <a:t>1c.ix/d</a:t>
            </a:r>
            <a:endParaRPr lang="en-US" dirty="0"/>
          </a:p>
        </p:txBody>
      </p:sp>
    </p:spTree>
    <p:extLst>
      <p:ext uri="{BB962C8B-B14F-4D97-AF65-F5344CB8AC3E}">
        <p14:creationId xmlns:p14="http://schemas.microsoft.com/office/powerpoint/2010/main" val="410419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43390</TotalTime>
  <Words>10968</Words>
  <Application>Microsoft Office PowerPoint</Application>
  <PresentationFormat>On-screen Show (4:3)</PresentationFormat>
  <Paragraphs>725</Paragraphs>
  <Slides>78</Slides>
  <Notes>0</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Paper</vt:lpstr>
      <vt:lpstr>1 Timothy</vt:lpstr>
      <vt:lpstr>Verse 1</vt:lpstr>
      <vt:lpstr>Verse 1</vt:lpstr>
      <vt:lpstr>Verse 1</vt:lpstr>
      <vt:lpstr>Verse 1</vt:lpstr>
      <vt:lpstr>Verse 1</vt:lpstr>
      <vt:lpstr>Verse 1</vt:lpstr>
      <vt:lpstr>Verse 1</vt:lpstr>
      <vt:lpstr>Verse 1</vt:lpstr>
      <vt:lpstr>Verse 1</vt:lpstr>
      <vt:lpstr>Verse 1</vt:lpstr>
      <vt:lpstr>Verse 2</vt:lpstr>
      <vt:lpstr>Verse 2</vt:lpstr>
      <vt:lpstr>Verse 2</vt:lpstr>
      <vt:lpstr>Verse 2</vt:lpstr>
      <vt:lpstr>Verse 2</vt:lpstr>
      <vt:lpstr>Verse 2</vt:lpstr>
      <vt:lpstr>Verse 2</vt:lpstr>
      <vt:lpstr>Verse 2</vt:lpstr>
      <vt:lpstr>Verse 2</vt:lpstr>
      <vt:lpstr>Verse 2</vt:lpstr>
      <vt:lpstr>Verse 2</vt:lpstr>
      <vt:lpstr>Verse 2</vt:lpstr>
      <vt:lpstr>Verse 3</vt:lpstr>
      <vt:lpstr>Verse 3</vt:lpstr>
      <vt:lpstr>Verse 3</vt:lpstr>
      <vt:lpstr>Verse 3</vt:lpstr>
      <vt:lpstr>Verse 3</vt:lpstr>
      <vt:lpstr>Verse 3</vt:lpstr>
      <vt:lpstr>Verse 3</vt:lpstr>
      <vt:lpstr>Verse 3</vt:lpstr>
      <vt:lpstr>Verse 3</vt:lpstr>
      <vt:lpstr>Verses 4-5</vt:lpstr>
      <vt:lpstr>Verses 4-5</vt:lpstr>
      <vt:lpstr>Verses 4-5 (Titus 1:6)</vt:lpstr>
      <vt:lpstr>Verses 4-5 (Titus 1:6)</vt:lpstr>
      <vt:lpstr>Verses 4-5</vt:lpstr>
      <vt:lpstr>Verses 4-5</vt:lpstr>
      <vt:lpstr>Verses 4-5</vt:lpstr>
      <vt:lpstr>Verses 4-5</vt:lpstr>
      <vt:lpstr>Verses 4-5</vt:lpstr>
      <vt:lpstr>Verses 4-5</vt:lpstr>
      <vt:lpstr>Verses 4-5</vt:lpstr>
      <vt:lpstr>Verse 6</vt:lpstr>
      <vt:lpstr>Verse 6</vt:lpstr>
      <vt:lpstr>Verse 7</vt:lpstr>
      <vt:lpstr>Other Qualities From Titus</vt:lpstr>
      <vt:lpstr>Other Qualities From Titus</vt:lpstr>
      <vt:lpstr>Other Qualities From Titus</vt:lpstr>
      <vt:lpstr>Other Qualities From Titus</vt:lpstr>
      <vt:lpstr>Other Qualities From Titus</vt:lpstr>
      <vt:lpstr>Other Qualities From Titus</vt:lpstr>
      <vt:lpstr>Other Qualities From Titus</vt:lpstr>
      <vt:lpstr>Other Qualities From Titus</vt:lpstr>
      <vt:lpstr>Other Qualities From Titus</vt:lpstr>
      <vt:lpstr>Verse 8</vt:lpstr>
      <vt:lpstr>Verse 8</vt:lpstr>
      <vt:lpstr>Verse 8</vt:lpstr>
      <vt:lpstr>Verse 8</vt:lpstr>
      <vt:lpstr>Verse 8</vt:lpstr>
      <vt:lpstr>Verse 8</vt:lpstr>
      <vt:lpstr>Verse 9</vt:lpstr>
      <vt:lpstr>Verse 9</vt:lpstr>
      <vt:lpstr>Verse 10</vt:lpstr>
      <vt:lpstr>Verse 11</vt:lpstr>
      <vt:lpstr>Verse 11</vt:lpstr>
      <vt:lpstr>Verse 11</vt:lpstr>
      <vt:lpstr>Verse 12</vt:lpstr>
      <vt:lpstr>Verse 13</vt:lpstr>
      <vt:lpstr>Verses 14-15</vt:lpstr>
      <vt:lpstr>Verse 15</vt:lpstr>
      <vt:lpstr>Verse 16</vt:lpstr>
      <vt:lpstr>Verse 16</vt:lpstr>
      <vt:lpstr>Verse 16</vt:lpstr>
      <vt:lpstr>Verse 16</vt:lpstr>
      <vt:lpstr>Verse 16</vt:lpstr>
      <vt:lpstr>Verse 16</vt:lpstr>
      <vt:lpstr>Verse 16</vt:lpstr>
    </vt:vector>
  </TitlesOfParts>
  <Company>CH2M Hill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Timothy 3</dc:title>
  <dc:creator>Devin Leiding</dc:creator>
  <cp:lastModifiedBy>Podium</cp:lastModifiedBy>
  <cp:revision>500</cp:revision>
  <dcterms:created xsi:type="dcterms:W3CDTF">2010-05-01T00:39:18Z</dcterms:created>
  <dcterms:modified xsi:type="dcterms:W3CDTF">2015-06-03T23:29:37Z</dcterms:modified>
</cp:coreProperties>
</file>