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4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7570-0B41-408D-92C1-1C06F71BB92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BA1AD-3ACA-41E1-8887-E5CD038E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1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8864E-B39A-493E-A5AE-D622368600D2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63393-FBD2-4B79-A995-F8DF15D3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0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"There are not many places in the Bible where God calls people fools, so the fact that He singles out a preoccupation with things as folly is striking. In the Old Testament the man who says there is no God, that is, the atheist is called a fool (Psa. 14: 1; 53: 1). So if that rich materialist is called a fool, it puts him right up there in the company of the God-deniers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4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3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5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2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9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85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3393-FBD2-4B79-A995-F8DF15D3D2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6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E6A9BC8-B14F-4474-82C4-8B9FD6B171E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369019B-0B3D-420C-AFF7-3B622444CF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482840" cy="2152650"/>
          </a:xfrm>
        </p:spPr>
        <p:txBody>
          <a:bodyPr/>
          <a:lstStyle/>
          <a:p>
            <a:r>
              <a:rPr lang="en-US" b="1" dirty="0" smtClean="0"/>
              <a:t>What’s the Hurry?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0"/>
            <a:ext cx="6248400" cy="172991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“</a:t>
            </a:r>
            <a:r>
              <a:rPr lang="en-US" sz="2400" b="1" dirty="0" err="1" smtClean="0"/>
              <a:t>Dost</a:t>
            </a:r>
            <a:r>
              <a:rPr lang="en-US" sz="2400" b="1" dirty="0" smtClean="0"/>
              <a:t> thou love life? Then do not squander time, for that is the stuff life is made of</a:t>
            </a:r>
            <a:r>
              <a:rPr lang="en-US" sz="2400" dirty="0" smtClean="0"/>
              <a:t>”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          </a:t>
            </a:r>
            <a:r>
              <a:rPr lang="en-US" sz="2000" dirty="0" smtClean="0"/>
              <a:t>– Ben Franklin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00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7" b="25017"/>
          <a:stretch>
            <a:fillRect/>
          </a:stretch>
        </p:blipFill>
        <p:spPr>
          <a:xfrm>
            <a:off x="845963" y="381000"/>
            <a:ext cx="7458711" cy="2667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743200" y="3352800"/>
            <a:ext cx="5791200" cy="821051"/>
          </a:xfrm>
        </p:spPr>
        <p:txBody>
          <a:bodyPr>
            <a:noAutofit/>
          </a:bodyPr>
          <a:lstStyle/>
          <a:p>
            <a:r>
              <a:rPr lang="en-US" sz="2000" dirty="0" smtClean="0"/>
              <a:t>Season 4, episode 4 – October 21, 1963</a:t>
            </a:r>
          </a:p>
          <a:p>
            <a:r>
              <a:rPr lang="en-US" sz="2000" dirty="0" smtClean="0"/>
              <a:t>From sermon by Dr. Harrison Everett Breen: “What’s the hurry? 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“Slow down, take it easy, relax”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25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76400" y="685801"/>
            <a:ext cx="65532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2800" baseline="30000" dirty="0" smtClean="0"/>
              <a:t>“</a:t>
            </a:r>
            <a:r>
              <a:rPr lang="en-US" sz="2800" dirty="0" smtClean="0"/>
              <a:t>For </a:t>
            </a:r>
            <a:r>
              <a:rPr lang="en-US" sz="2800" dirty="0"/>
              <a:t>he says,</a:t>
            </a:r>
          </a:p>
          <a:p>
            <a:pPr marL="18288" indent="0">
              <a:buNone/>
            </a:pPr>
            <a:r>
              <a:rPr lang="en-US" sz="2800" dirty="0"/>
              <a:t>“In a favorable time I listened to you,</a:t>
            </a:r>
            <a:br>
              <a:rPr lang="en-US" sz="2800" dirty="0"/>
            </a:br>
            <a:r>
              <a:rPr lang="en-US" sz="2800" dirty="0"/>
              <a:t>and in a day of salvation I have helped you.”</a:t>
            </a:r>
          </a:p>
          <a:p>
            <a:pPr marL="18288" indent="0">
              <a:buNone/>
            </a:pPr>
            <a:r>
              <a:rPr lang="en-US" sz="2800" dirty="0"/>
              <a:t>Behold, </a:t>
            </a:r>
            <a:r>
              <a:rPr lang="en-US" sz="2800" b="1" dirty="0">
                <a:latin typeface="Arial Black" panose="020B0A04020102020204" pitchFamily="34" charset="0"/>
              </a:rPr>
              <a:t>now</a:t>
            </a:r>
            <a:r>
              <a:rPr lang="en-US" sz="2800" dirty="0"/>
              <a:t> is the favorable time; behold, </a:t>
            </a:r>
            <a:r>
              <a:rPr lang="en-US" sz="2800" b="1" dirty="0">
                <a:latin typeface="Arial Black" panose="020B0A04020102020204" pitchFamily="34" charset="0"/>
              </a:rPr>
              <a:t>now</a:t>
            </a:r>
            <a:r>
              <a:rPr lang="en-US" sz="2800" dirty="0"/>
              <a:t> is the day of salvation. </a:t>
            </a:r>
            <a:r>
              <a:rPr lang="en-US" sz="2800" dirty="0" smtClean="0"/>
              <a:t>“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 Cor. 6:2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91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343401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baseline="30000" dirty="0" smtClean="0"/>
              <a:t>7 </a:t>
            </a:r>
            <a:r>
              <a:rPr lang="en-US" dirty="0" smtClean="0"/>
              <a:t>”</a:t>
            </a:r>
            <a:r>
              <a:rPr lang="en-US" sz="2400" dirty="0" smtClean="0"/>
              <a:t>Therefore</a:t>
            </a:r>
            <a:r>
              <a:rPr lang="en-US" sz="2400" dirty="0"/>
              <a:t>, as the Holy Spirit says</a:t>
            </a:r>
            <a:r>
              <a:rPr lang="en-US" sz="2400" dirty="0" smtClean="0"/>
              <a:t>, “</a:t>
            </a:r>
            <a:r>
              <a:rPr lang="en-US" sz="2400" dirty="0">
                <a:latin typeface="Arial Black" panose="020B0A04020102020204" pitchFamily="34" charset="0"/>
              </a:rPr>
              <a:t>Today</a:t>
            </a:r>
            <a:r>
              <a:rPr lang="en-US" sz="2400" dirty="0"/>
              <a:t>, if you hear his </a:t>
            </a:r>
            <a:r>
              <a:rPr lang="en-US" sz="2400" dirty="0" smtClean="0"/>
              <a:t>voice, </a:t>
            </a:r>
            <a:r>
              <a:rPr lang="en-US" sz="2400" baseline="30000" dirty="0" smtClean="0"/>
              <a:t>8 </a:t>
            </a:r>
            <a:r>
              <a:rPr lang="en-US" sz="2400" dirty="0"/>
              <a:t>do not harden your hearts as in the </a:t>
            </a:r>
            <a:r>
              <a:rPr lang="en-US" sz="2400" dirty="0" smtClean="0"/>
              <a:t>rebellion, on </a:t>
            </a:r>
            <a:r>
              <a:rPr lang="en-US" sz="2400" dirty="0"/>
              <a:t>the day of testing in the </a:t>
            </a:r>
            <a:r>
              <a:rPr lang="en-US" sz="2400" dirty="0" smtClean="0"/>
              <a:t>wilderness, </a:t>
            </a:r>
            <a:r>
              <a:rPr lang="en-US" sz="2400" baseline="30000" dirty="0" smtClean="0"/>
              <a:t>9 </a:t>
            </a:r>
            <a:r>
              <a:rPr lang="en-US" sz="2400" dirty="0"/>
              <a:t>where your fathers put me to the </a:t>
            </a:r>
            <a:r>
              <a:rPr lang="en-US" sz="2400" dirty="0" smtClean="0"/>
              <a:t>test and </a:t>
            </a:r>
            <a:r>
              <a:rPr lang="en-US" sz="2400" dirty="0"/>
              <a:t>saw my works for forty </a:t>
            </a:r>
            <a:r>
              <a:rPr lang="en-US" sz="2400" dirty="0" smtClean="0"/>
              <a:t>years. </a:t>
            </a:r>
            <a:r>
              <a:rPr lang="en-US" sz="2400" baseline="30000" dirty="0" smtClean="0"/>
              <a:t>10 </a:t>
            </a:r>
            <a:r>
              <a:rPr lang="en-US" sz="2400" dirty="0"/>
              <a:t>Therefore I was provoked with that </a:t>
            </a:r>
            <a:r>
              <a:rPr lang="en-US" sz="2400" dirty="0" smtClean="0"/>
              <a:t>generation, and </a:t>
            </a:r>
            <a:r>
              <a:rPr lang="en-US" sz="2400" dirty="0"/>
              <a:t>said, ‘They always go astray in their </a:t>
            </a:r>
            <a:r>
              <a:rPr lang="en-US" sz="2400" dirty="0" smtClean="0"/>
              <a:t>heart; they </a:t>
            </a:r>
            <a:r>
              <a:rPr lang="en-US" sz="2400" dirty="0"/>
              <a:t>have not known my ways</a:t>
            </a:r>
            <a:r>
              <a:rPr lang="en-US" sz="2400" dirty="0" smtClean="0"/>
              <a:t>.’ </a:t>
            </a:r>
            <a:r>
              <a:rPr lang="en-US" sz="2400" baseline="30000" dirty="0" smtClean="0"/>
              <a:t>11 </a:t>
            </a:r>
            <a:r>
              <a:rPr lang="en-US" sz="2400" dirty="0"/>
              <a:t>As I swore in my wrath</a:t>
            </a:r>
            <a:r>
              <a:rPr lang="en-US" sz="2400" dirty="0" smtClean="0"/>
              <a:t>, ‘</a:t>
            </a:r>
            <a:r>
              <a:rPr lang="en-US" sz="2400" dirty="0"/>
              <a:t>They shall not enter my rest</a:t>
            </a:r>
            <a:r>
              <a:rPr lang="en-US" sz="2400" dirty="0" smtClean="0"/>
              <a:t>.’” </a:t>
            </a:r>
            <a:r>
              <a:rPr lang="en-US" sz="2400" baseline="30000" dirty="0" smtClean="0"/>
              <a:t>12 </a:t>
            </a:r>
            <a:r>
              <a:rPr lang="en-US" sz="2400" dirty="0"/>
              <a:t>Take care, brothers, lest there be in any of you an evil, unbelieving heart, leading you to fall away from the living God. </a:t>
            </a:r>
            <a:r>
              <a:rPr lang="en-US" sz="2400" baseline="30000" dirty="0"/>
              <a:t>13 </a:t>
            </a:r>
            <a:r>
              <a:rPr lang="en-US" sz="2400" dirty="0"/>
              <a:t>But exhort one another every day, as long as it is called “</a:t>
            </a:r>
            <a:r>
              <a:rPr lang="en-US" sz="2400" dirty="0">
                <a:latin typeface="Arial Black" panose="020B0A04020102020204" pitchFamily="34" charset="0"/>
              </a:rPr>
              <a:t>today</a:t>
            </a:r>
            <a:r>
              <a:rPr lang="en-US" sz="2400" dirty="0"/>
              <a:t>,” that none of you may be hardened by the deceitfulness of sin. </a:t>
            </a:r>
            <a:r>
              <a:rPr lang="en-US" sz="2400" baseline="30000" dirty="0"/>
              <a:t>14 </a:t>
            </a:r>
            <a:r>
              <a:rPr lang="en-US" sz="2400" dirty="0"/>
              <a:t>For we have come to share in Christ, if indeed we hold our original confidence firm to the end. </a:t>
            </a:r>
            <a:r>
              <a:rPr lang="en-US" sz="2400" baseline="30000" dirty="0"/>
              <a:t>15 </a:t>
            </a:r>
            <a:r>
              <a:rPr lang="en-US" sz="2400" dirty="0"/>
              <a:t>As it is said</a:t>
            </a:r>
            <a:r>
              <a:rPr lang="en-US" sz="2400" dirty="0" smtClean="0"/>
              <a:t>, “</a:t>
            </a:r>
            <a:r>
              <a:rPr lang="en-US" sz="2400" dirty="0">
                <a:latin typeface="Arial Black" panose="020B0A04020102020204" pitchFamily="34" charset="0"/>
              </a:rPr>
              <a:t>Today</a:t>
            </a:r>
            <a:r>
              <a:rPr lang="en-US" sz="2400" dirty="0"/>
              <a:t>, if you hear his </a:t>
            </a:r>
            <a:r>
              <a:rPr lang="en-US" sz="2400" dirty="0" smtClean="0"/>
              <a:t>voice, do </a:t>
            </a:r>
            <a:r>
              <a:rPr lang="en-US" sz="2400" dirty="0"/>
              <a:t>not harden your hearts as in the rebellion.”</a:t>
            </a:r>
          </a:p>
          <a:p>
            <a:pPr marL="18288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5791200"/>
            <a:ext cx="7711440" cy="990600"/>
          </a:xfrm>
        </p:spPr>
        <p:txBody>
          <a:bodyPr/>
          <a:lstStyle/>
          <a:p>
            <a:r>
              <a:rPr lang="en-US" sz="4000" dirty="0" smtClean="0"/>
              <a:t>Heb. 3:7-15; cf. Psa. 95:7-11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69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762000"/>
            <a:ext cx="6934200" cy="37337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baseline="30000" dirty="0"/>
              <a:t>13 </a:t>
            </a:r>
            <a:r>
              <a:rPr lang="en-US" sz="2400" baseline="30000" dirty="0" smtClean="0"/>
              <a:t> </a:t>
            </a:r>
            <a:r>
              <a:rPr lang="en-US" sz="2400" dirty="0"/>
              <a:t>“</a:t>
            </a:r>
            <a:r>
              <a:rPr lang="en-US" sz="2400" dirty="0" smtClean="0"/>
              <a:t>Come </a:t>
            </a:r>
            <a:r>
              <a:rPr lang="en-US" sz="2400" dirty="0"/>
              <a:t>now, you who say, “Today or tomorrow we will go into such and such a town and spend a year there and trade and make a profit”— </a:t>
            </a:r>
            <a:r>
              <a:rPr lang="en-US" sz="2400" baseline="30000" dirty="0"/>
              <a:t>14 </a:t>
            </a:r>
            <a:r>
              <a:rPr lang="en-US" sz="2400" b="1" dirty="0"/>
              <a:t>yet you do not know what tomorrow will bring</a:t>
            </a:r>
            <a:r>
              <a:rPr lang="en-US" sz="2400" dirty="0"/>
              <a:t>. What is your life? For you are a mist that appears for a little time and then vanishes. </a:t>
            </a:r>
            <a:r>
              <a:rPr lang="en-US" sz="2400" baseline="30000" dirty="0"/>
              <a:t>15 </a:t>
            </a:r>
            <a:r>
              <a:rPr lang="en-US" sz="2400" dirty="0"/>
              <a:t>Instead you ought to say, “If the Lord wills, we will live and do this or that.” </a:t>
            </a:r>
            <a:r>
              <a:rPr lang="en-US" sz="2400" baseline="30000" dirty="0"/>
              <a:t>16 </a:t>
            </a:r>
            <a:r>
              <a:rPr lang="en-US" sz="2400" dirty="0"/>
              <a:t>As it is, you boast in your arrogance. All such boasting is evil. </a:t>
            </a:r>
            <a:r>
              <a:rPr lang="en-US" sz="2400" baseline="30000" dirty="0"/>
              <a:t>17 </a:t>
            </a:r>
            <a:r>
              <a:rPr lang="en-US" sz="2400" dirty="0"/>
              <a:t>So whoever knows the right thing to do and fails to do it, for him it is sin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James 4:13-17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43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609600"/>
            <a:ext cx="6934200" cy="3657600"/>
          </a:xfrm>
        </p:spPr>
        <p:txBody>
          <a:bodyPr/>
          <a:lstStyle/>
          <a:p>
            <a:pPr marL="18288" indent="0">
              <a:buNone/>
            </a:pPr>
            <a:r>
              <a:rPr lang="en-US" baseline="30000" dirty="0" smtClean="0"/>
              <a:t>24  </a:t>
            </a:r>
            <a:r>
              <a:rPr lang="en-US" dirty="0"/>
              <a:t>“</a:t>
            </a:r>
            <a:r>
              <a:rPr lang="en-US" sz="2400" dirty="0"/>
              <a:t>After some days Felix came with his wife Drusilla, who was Jewish, and he sent for Paul and heard him speak about faith in Christ Jesus. </a:t>
            </a:r>
            <a:r>
              <a:rPr lang="en-US" sz="1400" dirty="0"/>
              <a:t>25 </a:t>
            </a:r>
            <a:r>
              <a:rPr lang="en-US" sz="2400" dirty="0" smtClean="0"/>
              <a:t>And </a:t>
            </a:r>
            <a:r>
              <a:rPr lang="en-US" sz="2400" dirty="0"/>
              <a:t>as he reasoned about righteousness and self-control and the coming judgment, Felix was alarmed and said, “Go away for the present. When I get an opportunity I will summon you.”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24:24-25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7" b="25017"/>
          <a:stretch>
            <a:fillRect/>
          </a:stretch>
        </p:blipFill>
        <p:spPr>
          <a:xfrm>
            <a:off x="928369" y="228600"/>
            <a:ext cx="7458711" cy="2667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743200" y="3352800"/>
            <a:ext cx="5791200" cy="821051"/>
          </a:xfrm>
        </p:spPr>
        <p:txBody>
          <a:bodyPr>
            <a:noAutofit/>
          </a:bodyPr>
          <a:lstStyle/>
          <a:p>
            <a:r>
              <a:rPr lang="en-US" sz="2000" dirty="0" smtClean="0"/>
              <a:t>Season 4, episode 4 – October 21, 1963</a:t>
            </a:r>
          </a:p>
          <a:p>
            <a:r>
              <a:rPr lang="en-US" sz="2000" dirty="0" smtClean="0"/>
              <a:t>From sermon by Dr. Harrison Everett Breen: “What’s the hurry? 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“Slow down, take it easy, relax”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63277"/>
            <a:ext cx="4300308" cy="2661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9032">
            <a:off x="1021327" y="1193045"/>
            <a:ext cx="6930371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NOW is the acceptable time</a:t>
            </a:r>
            <a:r>
              <a:rPr lang="en-US" sz="3600" b="1" dirty="0" smtClean="0"/>
              <a:t>!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99187" y="4723257"/>
            <a:ext cx="415966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Procrastination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2638" indent="-514350">
              <a:buFont typeface="+mj-lt"/>
              <a:buAutoNum type="arabicParenR"/>
            </a:pPr>
            <a:r>
              <a:rPr lang="en-US" sz="2800" dirty="0" smtClean="0"/>
              <a:t>Because by delaying there is a danger of a hardened heart.</a:t>
            </a:r>
          </a:p>
          <a:p>
            <a:pPr marL="532638" indent="-514350">
              <a:buFont typeface="+mj-lt"/>
              <a:buAutoNum type="arabicParenR"/>
            </a:pPr>
            <a:r>
              <a:rPr lang="en-US" sz="2800" dirty="0" smtClean="0"/>
              <a:t>Because of the imminence of Christ.</a:t>
            </a:r>
          </a:p>
          <a:p>
            <a:pPr marL="532638" indent="-514350">
              <a:buFont typeface="+mj-lt"/>
              <a:buAutoNum type="arabicParenR"/>
            </a:pPr>
            <a:r>
              <a:rPr lang="en-US" sz="2800" dirty="0" smtClean="0"/>
              <a:t>Because of the uncertainty of life (and the certainty of death).  </a:t>
            </a:r>
          </a:p>
          <a:p>
            <a:pPr marL="532638" indent="-514350">
              <a:buFont typeface="+mj-lt"/>
              <a:buAutoNum type="arabicParenR"/>
            </a:pPr>
            <a:r>
              <a:rPr lang="en-US" sz="2800" dirty="0" smtClean="0"/>
              <a:t>Because the wrath of God that is promised to those who  reject Him.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put it 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Image result for the clock is ticking images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 result for the clock is ticking images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1" y="1143000"/>
            <a:ext cx="860954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6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482840" cy="2152650"/>
          </a:xfrm>
        </p:spPr>
        <p:txBody>
          <a:bodyPr/>
          <a:lstStyle/>
          <a:p>
            <a:r>
              <a:rPr lang="en-US" b="1" dirty="0" smtClean="0"/>
              <a:t>What’s the Hurry?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0"/>
            <a:ext cx="6248400" cy="172991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“</a:t>
            </a:r>
            <a:r>
              <a:rPr lang="en-US" sz="2400" b="1" dirty="0" err="1" smtClean="0"/>
              <a:t>Dost</a:t>
            </a:r>
            <a:r>
              <a:rPr lang="en-US" sz="2400" b="1" dirty="0" smtClean="0"/>
              <a:t> thou love life? Then do not squander time, for that is the stuff life is made of</a:t>
            </a:r>
            <a:r>
              <a:rPr lang="en-US" sz="2400" dirty="0" smtClean="0"/>
              <a:t>”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          </a:t>
            </a:r>
            <a:r>
              <a:rPr lang="en-US" sz="2000" dirty="0" smtClean="0"/>
              <a:t>– Ben Franklin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33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28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 smtClean="0"/>
              <a:t>“13 </a:t>
            </a:r>
            <a:r>
              <a:rPr lang="en-US" sz="2400" dirty="0" smtClean="0"/>
              <a:t>Someone in the crowd said to him, “Teacher, tell my brother to divide the inheritance with me.” </a:t>
            </a:r>
            <a:r>
              <a:rPr lang="en-US" sz="2400" baseline="30000" dirty="0" smtClean="0"/>
              <a:t>14 </a:t>
            </a:r>
            <a:r>
              <a:rPr lang="en-US" sz="2400" dirty="0" smtClean="0"/>
              <a:t>But he said to him, “Man, who made me a judge or arbitrator over you?” </a:t>
            </a:r>
            <a:r>
              <a:rPr lang="en-US" sz="2400" baseline="30000" dirty="0" smtClean="0"/>
              <a:t>15 </a:t>
            </a:r>
            <a:r>
              <a:rPr lang="en-US" sz="2400" dirty="0" smtClean="0"/>
              <a:t>And he said to them, “Take care, and be on your guard against all covetousness, for one's life does not consist in the abundance of his possessions.” </a:t>
            </a:r>
            <a:r>
              <a:rPr lang="en-US" sz="2400" baseline="30000" dirty="0" smtClean="0"/>
              <a:t>16 </a:t>
            </a:r>
            <a:r>
              <a:rPr lang="en-US" sz="2400" dirty="0" smtClean="0"/>
              <a:t>And he told them a parable, saying, “The land of a rich man produced plentifully, </a:t>
            </a:r>
            <a:r>
              <a:rPr lang="en-US" sz="2400" baseline="30000" dirty="0" smtClean="0"/>
              <a:t>17 </a:t>
            </a:r>
            <a:r>
              <a:rPr lang="en-US" sz="2400" dirty="0" smtClean="0"/>
              <a:t>and he thought to himself, ‘What shall I do, for I have nowhere to store my crops?’ </a:t>
            </a:r>
            <a:r>
              <a:rPr lang="en-US" sz="2400" baseline="30000" dirty="0" smtClean="0"/>
              <a:t>18 </a:t>
            </a:r>
            <a:r>
              <a:rPr lang="en-US" sz="2400" dirty="0" smtClean="0"/>
              <a:t>And he said, ‘I will do this: I will tear down my barns and build larger ones, and there I will store all my grain and my goods. </a:t>
            </a:r>
            <a:r>
              <a:rPr lang="en-US" sz="2400" baseline="30000" dirty="0" smtClean="0"/>
              <a:t>19 </a:t>
            </a:r>
            <a:r>
              <a:rPr lang="en-US" sz="2400" dirty="0" smtClean="0"/>
              <a:t>And I will say to my soul, “Soul, you have ample goods laid up for many years; relax, eat, drink, be merry.”’ </a:t>
            </a:r>
            <a:r>
              <a:rPr lang="en-US" sz="2400" baseline="30000" dirty="0" smtClean="0"/>
              <a:t>20 </a:t>
            </a:r>
            <a:r>
              <a:rPr lang="en-US" sz="2400" dirty="0" smtClean="0"/>
              <a:t>But God said to him, ‘</a:t>
            </a:r>
            <a:r>
              <a:rPr lang="en-US" sz="2400" dirty="0" smtClean="0">
                <a:latin typeface="+mj-lt"/>
              </a:rPr>
              <a:t>Fool!</a:t>
            </a:r>
            <a:r>
              <a:rPr lang="en-US" sz="2400" dirty="0" smtClean="0"/>
              <a:t> This night your soul is required of you, and the things you have prepared, whose will they be?’ </a:t>
            </a:r>
            <a:r>
              <a:rPr lang="en-US" sz="2400" baseline="30000" dirty="0" smtClean="0"/>
              <a:t>21 </a:t>
            </a:r>
            <a:r>
              <a:rPr lang="en-US" sz="2400" dirty="0" smtClean="0"/>
              <a:t>So is the one who lays up treasure for himself and is not rich toward God”  --- Parable of the Rich Fool (Lk. 12:13-21)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8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096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aseline="30000" dirty="0" smtClean="0"/>
              <a:t>10 </a:t>
            </a:r>
            <a:r>
              <a:rPr lang="en-US" sz="2600" u="sng" dirty="0" smtClean="0"/>
              <a:t>And you shall eat and be full</a:t>
            </a:r>
            <a:r>
              <a:rPr lang="en-US" sz="2600" dirty="0" smtClean="0"/>
              <a:t>, and you shall bless the </a:t>
            </a:r>
            <a:r>
              <a:rPr lang="en-US" sz="2600" cap="small" dirty="0" smtClean="0">
                <a:effectLst/>
              </a:rPr>
              <a:t>Lord</a:t>
            </a:r>
            <a:r>
              <a:rPr lang="en-US" sz="2600" dirty="0" smtClean="0"/>
              <a:t> your God for the good land he has given you.</a:t>
            </a:r>
          </a:p>
          <a:p>
            <a:r>
              <a:rPr lang="en-US" sz="2600" baseline="30000" dirty="0" smtClean="0"/>
              <a:t>11 </a:t>
            </a:r>
            <a:r>
              <a:rPr lang="en-US" sz="2600" dirty="0" smtClean="0"/>
              <a:t>“</a:t>
            </a:r>
            <a:r>
              <a:rPr lang="en-US" sz="2600" b="1" dirty="0" smtClean="0"/>
              <a:t>Take care lest you forget </a:t>
            </a:r>
            <a:r>
              <a:rPr lang="en-US" sz="2600" dirty="0" smtClean="0"/>
              <a:t>the </a:t>
            </a:r>
            <a:r>
              <a:rPr lang="en-US" sz="2600" cap="small" dirty="0" smtClean="0">
                <a:effectLst/>
              </a:rPr>
              <a:t>Lord</a:t>
            </a:r>
            <a:r>
              <a:rPr lang="en-US" sz="2600" dirty="0" smtClean="0"/>
              <a:t> your God by not keeping his commandments and his rules and his statutes, which I command you today, </a:t>
            </a:r>
            <a:r>
              <a:rPr lang="en-US" sz="2600" baseline="30000" dirty="0" smtClean="0"/>
              <a:t>12 </a:t>
            </a:r>
            <a:r>
              <a:rPr lang="en-US" sz="2600" u="sng" dirty="0" smtClean="0"/>
              <a:t>lest, when you have eaten and are full and have built good houses and live in them</a:t>
            </a:r>
            <a:r>
              <a:rPr lang="en-US" sz="2600" dirty="0" smtClean="0"/>
              <a:t>, </a:t>
            </a:r>
            <a:r>
              <a:rPr lang="en-US" sz="2600" baseline="30000" dirty="0" smtClean="0"/>
              <a:t>13 </a:t>
            </a:r>
            <a:r>
              <a:rPr lang="en-US" sz="2600" dirty="0" smtClean="0"/>
              <a:t>and when your herds and flocks multiply and your silver and gold is multiplied and all that you have is multiplied, </a:t>
            </a:r>
            <a:r>
              <a:rPr lang="en-US" sz="2600" baseline="30000" dirty="0" smtClean="0"/>
              <a:t>14 </a:t>
            </a:r>
            <a:r>
              <a:rPr lang="en-US" sz="2600" dirty="0" smtClean="0"/>
              <a:t>then your heart be lifted up, and you forget the </a:t>
            </a:r>
            <a:r>
              <a:rPr lang="en-US" sz="2600" cap="small" dirty="0" smtClean="0">
                <a:effectLst/>
              </a:rPr>
              <a:t>Lord</a:t>
            </a:r>
            <a:r>
              <a:rPr lang="en-US" sz="2600" dirty="0" smtClean="0"/>
              <a:t> your God, who brought you out of the land of Egypt, out of the house of slavery” (Deut. 8:10-14)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806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28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 smtClean="0"/>
              <a:t>“13 </a:t>
            </a:r>
            <a:r>
              <a:rPr lang="en-US" sz="2400" dirty="0" smtClean="0"/>
              <a:t>Someone in the crowd said to him, “Teacher, tell my brother to divide the inheritance with me.” </a:t>
            </a:r>
            <a:r>
              <a:rPr lang="en-US" sz="2400" baseline="30000" dirty="0" smtClean="0"/>
              <a:t>14 </a:t>
            </a:r>
            <a:r>
              <a:rPr lang="en-US" sz="2400" dirty="0" smtClean="0"/>
              <a:t>But he said to him, “Man, who made me a judge or arbitrator over you?” </a:t>
            </a:r>
            <a:r>
              <a:rPr lang="en-US" sz="2400" baseline="30000" dirty="0" smtClean="0"/>
              <a:t>15 </a:t>
            </a:r>
            <a:r>
              <a:rPr lang="en-US" sz="2400" dirty="0" smtClean="0"/>
              <a:t>And he said to them, “Take care, and be on your guard against all covetousness, for one's life does not consist in the abundance of his possessions.” </a:t>
            </a:r>
            <a:r>
              <a:rPr lang="en-US" sz="2400" baseline="30000" dirty="0" smtClean="0"/>
              <a:t>16 </a:t>
            </a:r>
            <a:r>
              <a:rPr lang="en-US" sz="2400" dirty="0" smtClean="0"/>
              <a:t>And he told them a parable, saying, “The land of a rich man produced plentifully, </a:t>
            </a:r>
            <a:r>
              <a:rPr lang="en-US" sz="2400" baseline="30000" dirty="0" smtClean="0"/>
              <a:t>17 </a:t>
            </a:r>
            <a:r>
              <a:rPr lang="en-US" sz="2400" dirty="0" smtClean="0"/>
              <a:t>and he thought to himself, ‘What shall I do, for I have nowhere to store my crops?’ </a:t>
            </a:r>
            <a:r>
              <a:rPr lang="en-US" sz="2400" baseline="30000" dirty="0" smtClean="0"/>
              <a:t>18 </a:t>
            </a:r>
            <a:r>
              <a:rPr lang="en-US" sz="2400" dirty="0" smtClean="0"/>
              <a:t>And he said, ‘I will do this: I will tear down my barns and build larger ones, and there I will store all my grain and my goods. </a:t>
            </a:r>
            <a:r>
              <a:rPr lang="en-US" sz="2400" baseline="30000" dirty="0" smtClean="0"/>
              <a:t>19 </a:t>
            </a:r>
            <a:r>
              <a:rPr lang="en-US" sz="2400" dirty="0" smtClean="0"/>
              <a:t>And I will say to my soul, “Soul, you have ample goods laid up for many years; relax, eat, drink, be merry.”’ </a:t>
            </a:r>
            <a:r>
              <a:rPr lang="en-US" sz="2400" baseline="30000" dirty="0" smtClean="0"/>
              <a:t>20 </a:t>
            </a:r>
            <a:r>
              <a:rPr lang="en-US" sz="2400" dirty="0" smtClean="0"/>
              <a:t>But God said to him, ‘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Fool</a:t>
            </a:r>
            <a:r>
              <a:rPr lang="en-US" sz="2400" dirty="0" smtClean="0">
                <a:solidFill>
                  <a:srgbClr val="FFFF00"/>
                </a:solidFill>
              </a:rPr>
              <a:t>!</a:t>
            </a:r>
            <a:r>
              <a:rPr lang="en-US" sz="2400" dirty="0" smtClean="0"/>
              <a:t> This night your soul is required of you, and the things you have prepared, whose will they be?’ </a:t>
            </a:r>
            <a:r>
              <a:rPr lang="en-US" sz="2400" baseline="30000" dirty="0" smtClean="0"/>
              <a:t>21 </a:t>
            </a:r>
            <a:r>
              <a:rPr lang="en-US" sz="2400" dirty="0" smtClean="0"/>
              <a:t>So is the one who lays up treasure for himself and is not rich toward God”  --- Parable of the Rich Fool (Lk. 12:13-21)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71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077200" cy="3733800"/>
          </a:xfrm>
        </p:spPr>
        <p:txBody>
          <a:bodyPr>
            <a:normAutofit/>
          </a:bodyPr>
          <a:lstStyle/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dirty="0" smtClean="0"/>
              <a:t>The sin of misusing wealth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dirty="0" smtClean="0"/>
              <a:t>He thought possessions would bring pleasure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dirty="0" smtClean="0"/>
              <a:t>He forgot that he must leave his possessions to others 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dirty="0" smtClean="0"/>
              <a:t>He forgot that death might be near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19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077200" cy="3733800"/>
          </a:xfrm>
        </p:spPr>
        <p:txBody>
          <a:bodyPr>
            <a:normAutofit/>
          </a:bodyPr>
          <a:lstStyle/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b="1" dirty="0" smtClean="0"/>
              <a:t>The sin of misusing wealth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4114800"/>
            <a:ext cx="6400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“What shall I do?...So is the one who </a:t>
            </a:r>
            <a:r>
              <a:rPr lang="en-US" sz="2800" b="1" u="sng" dirty="0" smtClean="0"/>
              <a:t>lays up treasure for himself </a:t>
            </a:r>
            <a:r>
              <a:rPr lang="en-US" sz="2800" dirty="0" smtClean="0"/>
              <a:t>and is not rich toward God” (Lk. 12:17, 21)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20832150">
            <a:off x="1124848" y="1457506"/>
            <a:ext cx="6738365" cy="4031873"/>
          </a:xfrm>
          <a:prstGeom prst="rect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This </a:t>
            </a:r>
            <a:r>
              <a:rPr lang="en-US" sz="3200" dirty="0">
                <a:solidFill>
                  <a:schemeClr val="bg1"/>
                </a:solidFill>
              </a:rPr>
              <a:t>rich man ignored the fact that his </a:t>
            </a:r>
            <a:r>
              <a:rPr lang="en-US" sz="3200" dirty="0" smtClean="0">
                <a:solidFill>
                  <a:schemeClr val="bg1"/>
                </a:solidFill>
              </a:rPr>
              <a:t>wealth </a:t>
            </a:r>
            <a:r>
              <a:rPr lang="en-US" sz="3200" dirty="0">
                <a:solidFill>
                  <a:schemeClr val="bg1"/>
                </a:solidFill>
              </a:rPr>
              <a:t>was a stewardship from God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failed to consider that he must give account of how he used his wealth in God's service.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077200" cy="3733800"/>
          </a:xfrm>
        </p:spPr>
        <p:txBody>
          <a:bodyPr>
            <a:normAutofit/>
          </a:bodyPr>
          <a:lstStyle/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sin of misusing wealth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b="1" dirty="0" smtClean="0"/>
              <a:t>He thought possessions would bring pleasure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495800"/>
            <a:ext cx="7010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</a:t>
            </a:r>
            <a:r>
              <a:rPr lang="en-US" sz="2800" dirty="0" smtClean="0"/>
              <a:t>Soul, you have ample goods laid up for </a:t>
            </a:r>
            <a:r>
              <a:rPr lang="en-US" sz="2800" b="1" dirty="0" smtClean="0"/>
              <a:t>many years</a:t>
            </a:r>
            <a:r>
              <a:rPr lang="en-US" sz="2800" dirty="0" smtClean="0"/>
              <a:t>; </a:t>
            </a:r>
            <a:r>
              <a:rPr lang="en-US" sz="2800" u="sng" dirty="0" smtClean="0"/>
              <a:t>relax, eat, drink, be merry</a:t>
            </a:r>
            <a:r>
              <a:rPr lang="en-US" sz="2800" dirty="0" smtClean="0"/>
              <a:t>”</a:t>
            </a:r>
            <a:r>
              <a:rPr lang="en-US" sz="2600" dirty="0"/>
              <a:t> </a:t>
            </a:r>
            <a:r>
              <a:rPr lang="en-US" sz="2600" dirty="0" smtClean="0"/>
              <a:t>(12:19; cf. </a:t>
            </a:r>
            <a:r>
              <a:rPr lang="en-US" sz="2600" dirty="0" err="1" smtClean="0"/>
              <a:t>Ecc</a:t>
            </a:r>
            <a:r>
              <a:rPr lang="en-US" sz="2600" dirty="0" smtClean="0"/>
              <a:t>. 1:8; 2:24; 11:8)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 rot="20832150">
            <a:off x="855415" y="1990000"/>
            <a:ext cx="7208780" cy="2862322"/>
          </a:xfrm>
          <a:prstGeom prst="rect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We squander out health in search of wealth, we toil, we sweat, we save. Then we squander </a:t>
            </a:r>
            <a:r>
              <a:rPr lang="en-US" sz="3600" dirty="0" smtClean="0">
                <a:solidFill>
                  <a:schemeClr val="bg1"/>
                </a:solidFill>
              </a:rPr>
              <a:t>our </a:t>
            </a:r>
            <a:r>
              <a:rPr lang="en-US" sz="3600" dirty="0">
                <a:solidFill>
                  <a:schemeClr val="bg1"/>
                </a:solidFill>
              </a:rPr>
              <a:t>wealth in search of health and only find the grave</a:t>
            </a:r>
            <a:r>
              <a:rPr lang="en-US" sz="3600" dirty="0" smtClean="0">
                <a:solidFill>
                  <a:schemeClr val="bg1"/>
                </a:solidFill>
              </a:rPr>
              <a:t>.”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077200" cy="3733800"/>
          </a:xfrm>
        </p:spPr>
        <p:txBody>
          <a:bodyPr>
            <a:normAutofit/>
          </a:bodyPr>
          <a:lstStyle/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sin of misusing wealth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He thought possessions would bring pleasure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3200" b="1" dirty="0" smtClean="0"/>
              <a:t>He forgot that he must leave his possessions to others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1" y="480060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</a:rPr>
              <a:t>“Then whose shall those things be, which thou hast provided?” (Lk. 12:21)</a:t>
            </a:r>
          </a:p>
        </p:txBody>
      </p:sp>
      <p:sp>
        <p:nvSpPr>
          <p:cNvPr id="7" name="TextBox 6"/>
          <p:cNvSpPr txBox="1"/>
          <p:nvPr/>
        </p:nvSpPr>
        <p:spPr>
          <a:xfrm rot="20832150">
            <a:off x="855415" y="1405225"/>
            <a:ext cx="7208780" cy="4031873"/>
          </a:xfrm>
          <a:prstGeom prst="rect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“I hated all my toil in which I toil under the sun, seeing that I must leave it to the man who will come after me, 19 and who knows whether he will be wise or a fool? Yet he will be master of all for which I toiled and used my wisdom under the sun. This also is vanity” (</a:t>
            </a:r>
            <a:r>
              <a:rPr lang="en-US" sz="3200" dirty="0" err="1" smtClean="0">
                <a:solidFill>
                  <a:schemeClr val="bg1"/>
                </a:solidFill>
              </a:rPr>
              <a:t>Ecc</a:t>
            </a:r>
            <a:r>
              <a:rPr lang="en-US" sz="3200" dirty="0" smtClean="0">
                <a:solidFill>
                  <a:schemeClr val="bg1"/>
                </a:solidFill>
              </a:rPr>
              <a:t>. 2:18-19)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7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077200" cy="3733800"/>
          </a:xfrm>
        </p:spPr>
        <p:txBody>
          <a:bodyPr>
            <a:normAutofit/>
          </a:bodyPr>
          <a:lstStyle/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sin of misusing wealth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He thought possessions would bring pleasure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He forgot that he must leave his possessions to others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/>
              <a:t>He forgot that death might be near</a:t>
            </a: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endParaRPr lang="en-US" sz="2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532638" indent="-514350">
              <a:buClr>
                <a:srgbClr val="FFFF00"/>
              </a:buClr>
              <a:buSzPct val="68000"/>
              <a:buFont typeface="+mj-lt"/>
              <a:buAutoNum type="romanUcPeriod"/>
            </a:pPr>
            <a:endParaRPr lang="en-US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114800"/>
            <a:ext cx="6705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“Soul, thou hast much goods laid up for </a:t>
            </a:r>
            <a:r>
              <a:rPr lang="en-US" sz="2800" dirty="0" smtClean="0">
                <a:latin typeface="Arial Black" panose="020B0A04020102020204" pitchFamily="34" charset="0"/>
              </a:rPr>
              <a:t>many years</a:t>
            </a:r>
            <a:r>
              <a:rPr lang="en-US" sz="2800" dirty="0" smtClean="0"/>
              <a:t>, take thine ease, eat, drink, and be merry…thou fool, this night thy soul will be required of thee” (Lk. 12:19-20; Heb. 9:27)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20832150">
            <a:off x="1112842" y="1584390"/>
            <a:ext cx="6072807" cy="3170099"/>
          </a:xfrm>
          <a:prstGeom prst="rect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“yet you do not know what tomorrow will bring…” (James </a:t>
            </a:r>
            <a:r>
              <a:rPr lang="en-US" sz="4000" b="1" dirty="0" smtClean="0">
                <a:solidFill>
                  <a:schemeClr val="bg1"/>
                </a:solidFill>
              </a:rPr>
              <a:t>4:14a; cf. 2 Cor. 6:2; Heb. 3:7-15; Acts 24:25)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9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255</TotalTime>
  <Words>1699</Words>
  <Application>Microsoft Office PowerPoint</Application>
  <PresentationFormat>On-screen Show (4:3)</PresentationFormat>
  <Paragraphs>66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Elemental</vt:lpstr>
      <vt:lpstr>What’s the Hurry?</vt:lpstr>
      <vt:lpstr>PowerPoint Presentation</vt:lpstr>
      <vt:lpstr>PowerPoint Presentation</vt:lpstr>
      <vt:lpstr>PowerPoint Presentation</vt:lpstr>
      <vt:lpstr>Four points</vt:lpstr>
      <vt:lpstr>PowerPoint Presentation</vt:lpstr>
      <vt:lpstr>PowerPoint Presentation</vt:lpstr>
      <vt:lpstr>PowerPoint Presentation</vt:lpstr>
      <vt:lpstr>PowerPoint Presentation</vt:lpstr>
      <vt:lpstr>“Slow down, take it easy, relax”</vt:lpstr>
      <vt:lpstr>2 Cor. 6:2 </vt:lpstr>
      <vt:lpstr>Heb. 3:7-15; cf. Psa. 95:7-11</vt:lpstr>
      <vt:lpstr>James 4:13-17</vt:lpstr>
      <vt:lpstr>Acts 24:24-25</vt:lpstr>
      <vt:lpstr>“Slow down, take it easy, relax”</vt:lpstr>
      <vt:lpstr>Why not put it off?</vt:lpstr>
      <vt:lpstr>PowerPoint Presentation</vt:lpstr>
      <vt:lpstr>What’s the Hurry?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Hurry?</dc:title>
  <dc:creator>Ross C. Fink</dc:creator>
  <cp:lastModifiedBy>Ross C. Fink</cp:lastModifiedBy>
  <cp:revision>24</cp:revision>
  <cp:lastPrinted>2015-10-28T17:36:41Z</cp:lastPrinted>
  <dcterms:created xsi:type="dcterms:W3CDTF">2015-10-28T14:46:40Z</dcterms:created>
  <dcterms:modified xsi:type="dcterms:W3CDTF">2015-11-01T12:24:37Z</dcterms:modified>
</cp:coreProperties>
</file>