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5"/>
  </p:notesMasterIdLst>
  <p:handoutMasterIdLst>
    <p:handoutMasterId r:id="rId26"/>
  </p:handoutMasterIdLst>
  <p:sldIdLst>
    <p:sldId id="256" r:id="rId2"/>
    <p:sldId id="272" r:id="rId3"/>
    <p:sldId id="278" r:id="rId4"/>
    <p:sldId id="271" r:id="rId5"/>
    <p:sldId id="257" r:id="rId6"/>
    <p:sldId id="259" r:id="rId7"/>
    <p:sldId id="258" r:id="rId8"/>
    <p:sldId id="274" r:id="rId9"/>
    <p:sldId id="260" r:id="rId10"/>
    <p:sldId id="261" r:id="rId11"/>
    <p:sldId id="262" r:id="rId12"/>
    <p:sldId id="263" r:id="rId13"/>
    <p:sldId id="276" r:id="rId14"/>
    <p:sldId id="277" r:id="rId15"/>
    <p:sldId id="275" r:id="rId16"/>
    <p:sldId id="264" r:id="rId17"/>
    <p:sldId id="270" r:id="rId18"/>
    <p:sldId id="265" r:id="rId19"/>
    <p:sldId id="266" r:id="rId20"/>
    <p:sldId id="273" r:id="rId21"/>
    <p:sldId id="268" r:id="rId22"/>
    <p:sldId id="269" r:id="rId23"/>
    <p:sldId id="267"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730"/>
    <p:restoredTop sz="95921"/>
  </p:normalViewPr>
  <p:slideViewPr>
    <p:cSldViewPr snapToGrid="0" snapToObjects="1">
      <p:cViewPr>
        <p:scale>
          <a:sx n="126" d="100"/>
          <a:sy n="126" d="100"/>
        </p:scale>
        <p:origin x="128" y="-42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notesMaster" Target="notesMasters/notesMaster1.xml"/><Relationship Id="rId26" Type="http://schemas.openxmlformats.org/officeDocument/2006/relationships/handoutMaster" Target="handoutMasters/handoutMaster1.xml"/><Relationship Id="rId27" Type="http://schemas.openxmlformats.org/officeDocument/2006/relationships/presProps" Target="presProps.xml"/><Relationship Id="rId28" Type="http://schemas.openxmlformats.org/officeDocument/2006/relationships/viewProps" Target="viewProps.xml"/><Relationship Id="rId29" Type="http://schemas.openxmlformats.org/officeDocument/2006/relationships/theme" Target="theme/theme1.xml"/><Relationship Id="rId3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6C15A630-5933-4348-BE1F-2F24937A55F1}" type="datetimeFigureOut">
              <a:rPr lang="en-US" smtClean="0"/>
              <a:t>6/26/16</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AE5DC09-9900-1341-B2DF-65C43328A2D1}" type="slidenum">
              <a:rPr lang="en-US" smtClean="0"/>
              <a:t>‹#›</a:t>
            </a:fld>
            <a:endParaRPr lang="en-US"/>
          </a:p>
        </p:txBody>
      </p:sp>
    </p:spTree>
    <p:extLst>
      <p:ext uri="{BB962C8B-B14F-4D97-AF65-F5344CB8AC3E}">
        <p14:creationId xmlns:p14="http://schemas.microsoft.com/office/powerpoint/2010/main" val="165297230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AB04BBB-8E0F-C94E-B471-DF3BD5082068}" type="datetimeFigureOut">
              <a:rPr lang="en-US" smtClean="0"/>
              <a:t>6/26/16</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DCF284A-C739-E94E-AE49-D31D935B1893}" type="slidenum">
              <a:rPr lang="en-US" smtClean="0"/>
              <a:t>‹#›</a:t>
            </a:fld>
            <a:endParaRPr lang="en-US" dirty="0"/>
          </a:p>
        </p:txBody>
      </p:sp>
    </p:spTree>
    <p:extLst>
      <p:ext uri="{BB962C8B-B14F-4D97-AF65-F5344CB8AC3E}">
        <p14:creationId xmlns:p14="http://schemas.microsoft.com/office/powerpoint/2010/main" val="16745531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While most people</a:t>
            </a:r>
            <a:r>
              <a:rPr lang="en-US" baseline="0" dirty="0" smtClean="0"/>
              <a:t> in the religious world are not concerned with what the Bible has to say about polity, i.e. how the church is governed; the Bible is quite clear on the subject</a:t>
            </a:r>
            <a:r>
              <a:rPr lang="en-US" baseline="0" dirty="0" smtClean="0"/>
              <a:t>:</a:t>
            </a:r>
          </a:p>
          <a:p>
            <a:r>
              <a:rPr lang="en-US" baseline="0" dirty="0" smtClean="0"/>
              <a:t>Acts 14:23 – End of the first missionary trip which took about two years (AD 46-48) as recorded in Acts 13-15.  </a:t>
            </a:r>
            <a:endParaRPr lang="en-US" baseline="0" dirty="0" smtClean="0"/>
          </a:p>
          <a:p>
            <a:endParaRPr lang="en-US" baseline="0" dirty="0" smtClean="0"/>
          </a:p>
          <a:p>
            <a:r>
              <a:rPr lang="en-US" baseline="0" dirty="0" smtClean="0"/>
              <a:t>.   </a:t>
            </a:r>
            <a:endParaRPr lang="en-US" dirty="0"/>
          </a:p>
        </p:txBody>
      </p:sp>
      <p:sp>
        <p:nvSpPr>
          <p:cNvPr id="4" name="Slide Number Placeholder 3"/>
          <p:cNvSpPr>
            <a:spLocks noGrp="1"/>
          </p:cNvSpPr>
          <p:nvPr>
            <p:ph type="sldNum" sz="quarter" idx="10"/>
          </p:nvPr>
        </p:nvSpPr>
        <p:spPr/>
        <p:txBody>
          <a:bodyPr/>
          <a:lstStyle/>
          <a:p>
            <a:fld id="{2DCF284A-C739-E94E-AE49-D31D935B1893}" type="slidenum">
              <a:rPr lang="en-US" smtClean="0"/>
              <a:t>1</a:t>
            </a:fld>
            <a:endParaRPr lang="en-US" dirty="0"/>
          </a:p>
        </p:txBody>
      </p:sp>
    </p:spTree>
    <p:extLst>
      <p:ext uri="{BB962C8B-B14F-4D97-AF65-F5344CB8AC3E}">
        <p14:creationId xmlns:p14="http://schemas.microsoft.com/office/powerpoint/2010/main" val="179136254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0" lvl="1" indent="0">
              <a:buFont typeface="+mj-lt"/>
              <a:buNone/>
            </a:pPr>
            <a:r>
              <a:rPr lang="en-US" dirty="0" smtClean="0"/>
              <a:t>Yes,</a:t>
            </a:r>
            <a:r>
              <a:rPr lang="en-US" baseline="0" dirty="0" smtClean="0"/>
              <a:t> the elder is to oversee, shepherd, and to exercise rule over</a:t>
            </a:r>
            <a:r>
              <a:rPr lang="is-IS" baseline="0" dirty="0" smtClean="0"/>
              <a:t>…to do it joyfully.  But notice that the members of the church are to be ruled, be overseen, be shepherded, obey them that have the rule, and submit ot them.  </a:t>
            </a:r>
          </a:p>
          <a:p>
            <a:pPr marL="457200" lvl="1" indent="0">
              <a:buFont typeface="+mj-lt"/>
              <a:buNone/>
            </a:pPr>
            <a:endParaRPr lang="is-IS" baseline="0" dirty="0" smtClean="0"/>
          </a:p>
          <a:p>
            <a:pPr marL="457200" lvl="1" indent="0">
              <a:buFont typeface="+mj-lt"/>
              <a:buNone/>
            </a:pPr>
            <a:endParaRPr lang="en-US" dirty="0"/>
          </a:p>
        </p:txBody>
      </p:sp>
      <p:sp>
        <p:nvSpPr>
          <p:cNvPr id="4" name="Slide Number Placeholder 3"/>
          <p:cNvSpPr>
            <a:spLocks noGrp="1"/>
          </p:cNvSpPr>
          <p:nvPr>
            <p:ph type="sldNum" sz="quarter" idx="10"/>
          </p:nvPr>
        </p:nvSpPr>
        <p:spPr/>
        <p:txBody>
          <a:bodyPr/>
          <a:lstStyle/>
          <a:p>
            <a:fld id="{2DCF284A-C739-E94E-AE49-D31D935B1893}" type="slidenum">
              <a:rPr lang="en-US" smtClean="0"/>
              <a:t>10</a:t>
            </a:fld>
            <a:endParaRPr lang="en-US"/>
          </a:p>
        </p:txBody>
      </p:sp>
    </p:spTree>
    <p:extLst>
      <p:ext uri="{BB962C8B-B14F-4D97-AF65-F5344CB8AC3E}">
        <p14:creationId xmlns:p14="http://schemas.microsoft.com/office/powerpoint/2010/main" val="156976411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How will</a:t>
            </a:r>
            <a:r>
              <a:rPr lang="en-US" baseline="0" dirty="0" smtClean="0"/>
              <a:t> we do when they make decisions we do not like? Will we follow them when disciplining is necessary?  </a:t>
            </a:r>
            <a:endParaRPr lang="en-US" dirty="0"/>
          </a:p>
        </p:txBody>
      </p:sp>
      <p:sp>
        <p:nvSpPr>
          <p:cNvPr id="4" name="Slide Number Placeholder 3"/>
          <p:cNvSpPr>
            <a:spLocks noGrp="1"/>
          </p:cNvSpPr>
          <p:nvPr>
            <p:ph type="sldNum" sz="quarter" idx="10"/>
          </p:nvPr>
        </p:nvSpPr>
        <p:spPr/>
        <p:txBody>
          <a:bodyPr/>
          <a:lstStyle/>
          <a:p>
            <a:fld id="{2DCF284A-C739-E94E-AE49-D31D935B1893}" type="slidenum">
              <a:rPr lang="en-US" smtClean="0"/>
              <a:t>11</a:t>
            </a:fld>
            <a:endParaRPr lang="en-US"/>
          </a:p>
        </p:txBody>
      </p:sp>
    </p:spTree>
    <p:extLst>
      <p:ext uri="{BB962C8B-B14F-4D97-AF65-F5344CB8AC3E}">
        <p14:creationId xmlns:p14="http://schemas.microsoft.com/office/powerpoint/2010/main" val="172642499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DCF284A-C739-E94E-AE49-D31D935B1893}" type="slidenum">
              <a:rPr lang="en-US" smtClean="0"/>
              <a:t>12</a:t>
            </a:fld>
            <a:endParaRPr lang="en-US" dirty="0"/>
          </a:p>
        </p:txBody>
      </p:sp>
    </p:spTree>
    <p:extLst>
      <p:ext uri="{BB962C8B-B14F-4D97-AF65-F5344CB8AC3E}">
        <p14:creationId xmlns:p14="http://schemas.microsoft.com/office/powerpoint/2010/main" val="185708013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DCF284A-C739-E94E-AE49-D31D935B1893}" type="slidenum">
              <a:rPr lang="en-US" smtClean="0"/>
              <a:t>13</a:t>
            </a:fld>
            <a:endParaRPr lang="en-US" dirty="0"/>
          </a:p>
        </p:txBody>
      </p:sp>
    </p:spTree>
    <p:extLst>
      <p:ext uri="{BB962C8B-B14F-4D97-AF65-F5344CB8AC3E}">
        <p14:creationId xmlns:p14="http://schemas.microsoft.com/office/powerpoint/2010/main" val="78688756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DCF284A-C739-E94E-AE49-D31D935B1893}" type="slidenum">
              <a:rPr lang="en-US" smtClean="0"/>
              <a:t>14</a:t>
            </a:fld>
            <a:endParaRPr lang="en-US" dirty="0"/>
          </a:p>
        </p:txBody>
      </p:sp>
    </p:spTree>
    <p:extLst>
      <p:ext uri="{BB962C8B-B14F-4D97-AF65-F5344CB8AC3E}">
        <p14:creationId xmlns:p14="http://schemas.microsoft.com/office/powerpoint/2010/main" val="101498992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How will</a:t>
            </a:r>
            <a:r>
              <a:rPr lang="en-US" baseline="0" dirty="0" smtClean="0"/>
              <a:t> we do when they make decisions we do not like? Will we follow them when disciplining is necessary?  </a:t>
            </a:r>
            <a:endParaRPr lang="en-US" dirty="0"/>
          </a:p>
        </p:txBody>
      </p:sp>
      <p:sp>
        <p:nvSpPr>
          <p:cNvPr id="4" name="Slide Number Placeholder 3"/>
          <p:cNvSpPr>
            <a:spLocks noGrp="1"/>
          </p:cNvSpPr>
          <p:nvPr>
            <p:ph type="sldNum" sz="quarter" idx="10"/>
          </p:nvPr>
        </p:nvSpPr>
        <p:spPr/>
        <p:txBody>
          <a:bodyPr/>
          <a:lstStyle/>
          <a:p>
            <a:fld id="{2DCF284A-C739-E94E-AE49-D31D935B1893}" type="slidenum">
              <a:rPr lang="en-US" smtClean="0"/>
              <a:t>15</a:t>
            </a:fld>
            <a:endParaRPr lang="en-US"/>
          </a:p>
        </p:txBody>
      </p:sp>
    </p:spTree>
    <p:extLst>
      <p:ext uri="{BB962C8B-B14F-4D97-AF65-F5344CB8AC3E}">
        <p14:creationId xmlns:p14="http://schemas.microsoft.com/office/powerpoint/2010/main" val="176602898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What does this mean?</a:t>
            </a:r>
          </a:p>
          <a:p>
            <a:endParaRPr lang="en-US" dirty="0" smtClean="0"/>
          </a:p>
          <a:p>
            <a:r>
              <a:rPr lang="en-US" dirty="0" smtClean="0"/>
              <a:t>It</a:t>
            </a:r>
            <a:r>
              <a:rPr lang="en-US" baseline="0" dirty="0" smtClean="0"/>
              <a:t> means in matters of judgment we will not whine about the decisions they make; </a:t>
            </a:r>
            <a:r>
              <a:rPr lang="en-US" baseline="0" dirty="0" err="1" smtClean="0"/>
              <a:t>i.e</a:t>
            </a:r>
            <a:r>
              <a:rPr lang="en-US" baseline="0" dirty="0" smtClean="0"/>
              <a:t>, class material, preacher choice, attendance times, gospel meetings</a:t>
            </a:r>
            <a:endParaRPr lang="en-US" dirty="0"/>
          </a:p>
        </p:txBody>
      </p:sp>
      <p:sp>
        <p:nvSpPr>
          <p:cNvPr id="4" name="Slide Number Placeholder 3"/>
          <p:cNvSpPr>
            <a:spLocks noGrp="1"/>
          </p:cNvSpPr>
          <p:nvPr>
            <p:ph type="sldNum" sz="quarter" idx="10"/>
          </p:nvPr>
        </p:nvSpPr>
        <p:spPr/>
        <p:txBody>
          <a:bodyPr/>
          <a:lstStyle/>
          <a:p>
            <a:fld id="{2DCF284A-C739-E94E-AE49-D31D935B1893}" type="slidenum">
              <a:rPr lang="en-US" smtClean="0"/>
              <a:t>16</a:t>
            </a:fld>
            <a:endParaRPr lang="en-US"/>
          </a:p>
        </p:txBody>
      </p:sp>
    </p:spTree>
    <p:extLst>
      <p:ext uri="{BB962C8B-B14F-4D97-AF65-F5344CB8AC3E}">
        <p14:creationId xmlns:p14="http://schemas.microsoft.com/office/powerpoint/2010/main" val="96850006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DCF284A-C739-E94E-AE49-D31D935B1893}" type="slidenum">
              <a:rPr lang="en-US" smtClean="0"/>
              <a:t>17</a:t>
            </a:fld>
            <a:endParaRPr lang="en-US" dirty="0"/>
          </a:p>
        </p:txBody>
      </p:sp>
    </p:spTree>
    <p:extLst>
      <p:ext uri="{BB962C8B-B14F-4D97-AF65-F5344CB8AC3E}">
        <p14:creationId xmlns:p14="http://schemas.microsoft.com/office/powerpoint/2010/main" val="41852025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DCF284A-C739-E94E-AE49-D31D935B1893}" type="slidenum">
              <a:rPr lang="en-US" smtClean="0"/>
              <a:t>18</a:t>
            </a:fld>
            <a:endParaRPr lang="en-US" dirty="0"/>
          </a:p>
        </p:txBody>
      </p:sp>
    </p:spTree>
    <p:extLst>
      <p:ext uri="{BB962C8B-B14F-4D97-AF65-F5344CB8AC3E}">
        <p14:creationId xmlns:p14="http://schemas.microsoft.com/office/powerpoint/2010/main" val="106096505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DCF284A-C739-E94E-AE49-D31D935B1893}" type="slidenum">
              <a:rPr lang="en-US" smtClean="0"/>
              <a:t>19</a:t>
            </a:fld>
            <a:endParaRPr lang="en-US" dirty="0"/>
          </a:p>
        </p:txBody>
      </p:sp>
    </p:spTree>
    <p:extLst>
      <p:ext uri="{BB962C8B-B14F-4D97-AF65-F5344CB8AC3E}">
        <p14:creationId xmlns:p14="http://schemas.microsoft.com/office/powerpoint/2010/main" val="10829247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DCF284A-C739-E94E-AE49-D31D935B1893}" type="slidenum">
              <a:rPr lang="en-US" smtClean="0"/>
              <a:t>2</a:t>
            </a:fld>
            <a:endParaRPr lang="en-US" dirty="0"/>
          </a:p>
        </p:txBody>
      </p:sp>
    </p:spTree>
    <p:extLst>
      <p:ext uri="{BB962C8B-B14F-4D97-AF65-F5344CB8AC3E}">
        <p14:creationId xmlns:p14="http://schemas.microsoft.com/office/powerpoint/2010/main" val="100475976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DCF284A-C739-E94E-AE49-D31D935B1893}" type="slidenum">
              <a:rPr lang="en-US" smtClean="0"/>
              <a:t>20</a:t>
            </a:fld>
            <a:endParaRPr lang="en-US" dirty="0"/>
          </a:p>
        </p:txBody>
      </p:sp>
    </p:spTree>
    <p:extLst>
      <p:ext uri="{BB962C8B-B14F-4D97-AF65-F5344CB8AC3E}">
        <p14:creationId xmlns:p14="http://schemas.microsoft.com/office/powerpoint/2010/main" val="174855710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Front</a:t>
            </a:r>
          </a:p>
          <a:p>
            <a:endParaRPr lang="en-US" dirty="0" smtClean="0"/>
          </a:p>
          <a:p>
            <a:pPr marL="228600" indent="-228600">
              <a:buFont typeface="Arial" charset="0"/>
              <a:buChar char="•"/>
            </a:pPr>
            <a:r>
              <a:rPr lang="en-US" dirty="0" smtClean="0"/>
              <a:t>Need your name</a:t>
            </a:r>
          </a:p>
          <a:p>
            <a:pPr marL="228600" indent="-228600">
              <a:buFont typeface="+mj-lt"/>
              <a:buAutoNum type="alphaUcPeriod"/>
            </a:pPr>
            <a:r>
              <a:rPr lang="en-US" dirty="0" smtClean="0"/>
              <a:t>Who is ready to serve now?</a:t>
            </a:r>
          </a:p>
          <a:p>
            <a:pPr marL="228600" indent="-228600">
              <a:buAutoNum type="alphaUcPeriod"/>
            </a:pPr>
            <a:r>
              <a:rPr lang="en-US" dirty="0" smtClean="0"/>
              <a:t>This gives room for the fact that you are new or unsure</a:t>
            </a:r>
            <a:r>
              <a:rPr lang="en-US" baseline="0" dirty="0" smtClean="0"/>
              <a:t> of but to whom you would have no problem submitting.</a:t>
            </a:r>
          </a:p>
          <a:p>
            <a:pPr marL="228600" indent="-228600">
              <a:buAutoNum type="alphaUcPeriod"/>
            </a:pPr>
            <a:r>
              <a:rPr lang="en-US" baseline="0" dirty="0" smtClean="0"/>
              <a:t>Are there any that you think have the potential but are not yet ready? Are very close but </a:t>
            </a:r>
            <a:r>
              <a:rPr lang="en-US" baseline="0" dirty="0" err="1" smtClean="0"/>
              <a:t>stilltoo</a:t>
            </a:r>
            <a:r>
              <a:rPr lang="en-US" baseline="0" dirty="0" smtClean="0"/>
              <a:t> young, not believing children, not yet apt to teach, etc.)</a:t>
            </a:r>
          </a:p>
          <a:p>
            <a:pPr marL="228600" indent="-228600">
              <a:buAutoNum type="alphaUcPeriod"/>
            </a:pPr>
            <a:r>
              <a:rPr lang="en-US" dirty="0" smtClean="0"/>
              <a:t>As</a:t>
            </a:r>
            <a:r>
              <a:rPr lang="en-US" baseline="0" dirty="0" smtClean="0"/>
              <a:t> #C – this time list their names and the things in that individuals life that need to change before they could serve. Note: This is meant to be helpful to the individual so please do not hold back.  David and I (or the future elders) will use this to help this individual improve.  </a:t>
            </a:r>
          </a:p>
          <a:p>
            <a:pPr marL="685800" lvl="1" indent="-228600">
              <a:buFont typeface="Arial" charset="0"/>
              <a:buChar char="•"/>
            </a:pPr>
            <a:r>
              <a:rPr lang="en-US" baseline="0" dirty="0" smtClean="0"/>
              <a:t>Example – Not hospitable. Not approachable.  Not good with discipline with children.  Not consistent with attendance.  </a:t>
            </a:r>
            <a:endParaRPr lang="en-US" dirty="0" smtClean="0"/>
          </a:p>
        </p:txBody>
      </p:sp>
      <p:sp>
        <p:nvSpPr>
          <p:cNvPr id="4" name="Slide Number Placeholder 3"/>
          <p:cNvSpPr>
            <a:spLocks noGrp="1"/>
          </p:cNvSpPr>
          <p:nvPr>
            <p:ph type="sldNum" sz="quarter" idx="10"/>
          </p:nvPr>
        </p:nvSpPr>
        <p:spPr/>
        <p:txBody>
          <a:bodyPr/>
          <a:lstStyle/>
          <a:p>
            <a:fld id="{2DCF284A-C739-E94E-AE49-D31D935B1893}" type="slidenum">
              <a:rPr lang="en-US" smtClean="0"/>
              <a:t>21</a:t>
            </a:fld>
            <a:endParaRPr lang="en-US" dirty="0"/>
          </a:p>
        </p:txBody>
      </p:sp>
    </p:spTree>
    <p:extLst>
      <p:ext uri="{BB962C8B-B14F-4D97-AF65-F5344CB8AC3E}">
        <p14:creationId xmlns:p14="http://schemas.microsoft.com/office/powerpoint/2010/main" val="37843856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Read the passages.  Go over</a:t>
            </a:r>
            <a:r>
              <a:rPr lang="en-US" baseline="0" dirty="0" smtClean="0"/>
              <a:t> the qualifications.  Be reasonable but remember that these will be responsible for your souls – so be careful.  Perfection can only be found in one place but the expectations should be high for these individuals.  </a:t>
            </a:r>
            <a:endParaRPr lang="en-US" dirty="0" smtClean="0"/>
          </a:p>
          <a:p>
            <a:endParaRPr lang="en-US" dirty="0" smtClean="0"/>
          </a:p>
          <a:p>
            <a:r>
              <a:rPr lang="en-US" dirty="0" smtClean="0"/>
              <a:t>In</a:t>
            </a:r>
            <a:r>
              <a:rPr lang="en-US" baseline="0" dirty="0" smtClean="0"/>
              <a:t> Paul’s closing admonition to the church at Thessalonica he reminds them to appreciate the elders there and includes this passage: “</a:t>
            </a:r>
            <a:r>
              <a:rPr lang="en-US" b="1" baseline="0" dirty="0" smtClean="0"/>
              <a:t>Pray without ceasing.  Give thanks in all circumstances; for this is the will of God in Christ Jesus for you” </a:t>
            </a:r>
            <a:r>
              <a:rPr lang="en-US" baseline="0" dirty="0" smtClean="0"/>
              <a:t>(1 Th. 5:12, 17-18)</a:t>
            </a:r>
          </a:p>
          <a:p>
            <a:endParaRPr lang="en-US" baseline="0" dirty="0" smtClean="0"/>
          </a:p>
          <a:p>
            <a:r>
              <a:rPr lang="en-US" baseline="0" dirty="0" smtClean="0"/>
              <a:t>After we complete the process with the elders then they will lead us in the process of naming deacons.    </a:t>
            </a:r>
            <a:endParaRPr lang="en-US" dirty="0"/>
          </a:p>
        </p:txBody>
      </p:sp>
      <p:sp>
        <p:nvSpPr>
          <p:cNvPr id="4" name="Slide Number Placeholder 3"/>
          <p:cNvSpPr>
            <a:spLocks noGrp="1"/>
          </p:cNvSpPr>
          <p:nvPr>
            <p:ph type="sldNum" sz="quarter" idx="10"/>
          </p:nvPr>
        </p:nvSpPr>
        <p:spPr/>
        <p:txBody>
          <a:bodyPr/>
          <a:lstStyle/>
          <a:p>
            <a:fld id="{2DCF284A-C739-E94E-AE49-D31D935B1893}" type="slidenum">
              <a:rPr lang="en-US" smtClean="0"/>
              <a:t>22</a:t>
            </a:fld>
            <a:endParaRPr lang="en-US" dirty="0"/>
          </a:p>
        </p:txBody>
      </p:sp>
    </p:spTree>
    <p:extLst>
      <p:ext uri="{BB962C8B-B14F-4D97-AF65-F5344CB8AC3E}">
        <p14:creationId xmlns:p14="http://schemas.microsoft.com/office/powerpoint/2010/main" val="24058963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DCF284A-C739-E94E-AE49-D31D935B1893}" type="slidenum">
              <a:rPr lang="en-US" smtClean="0"/>
              <a:t>23</a:t>
            </a:fld>
            <a:endParaRPr lang="en-US" dirty="0"/>
          </a:p>
        </p:txBody>
      </p:sp>
    </p:spTree>
    <p:extLst>
      <p:ext uri="{BB962C8B-B14F-4D97-AF65-F5344CB8AC3E}">
        <p14:creationId xmlns:p14="http://schemas.microsoft.com/office/powerpoint/2010/main" val="7920287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DCF284A-C739-E94E-AE49-D31D935B1893}" type="slidenum">
              <a:rPr lang="en-US" smtClean="0"/>
              <a:t>3</a:t>
            </a:fld>
            <a:endParaRPr lang="en-US" dirty="0"/>
          </a:p>
        </p:txBody>
      </p:sp>
    </p:spTree>
    <p:extLst>
      <p:ext uri="{BB962C8B-B14F-4D97-AF65-F5344CB8AC3E}">
        <p14:creationId xmlns:p14="http://schemas.microsoft.com/office/powerpoint/2010/main" val="13334876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Bible is silent about</a:t>
            </a:r>
            <a:r>
              <a:rPr lang="en-US" baseline="0" dirty="0" smtClean="0"/>
              <a:t> any other form of hierarchy or governing arrangement.= outside of the local church.  Elders have responsibilities that are limited to the local church where they are a member – they have no right to oversee more than one church.  Since the Bible specifies overseers within each congregation and is silent concerning any other arrangement we conclude that God has limited church government to be local in nature and scope.  </a:t>
            </a:r>
            <a:endParaRPr lang="en-US" dirty="0"/>
          </a:p>
        </p:txBody>
      </p:sp>
      <p:sp>
        <p:nvSpPr>
          <p:cNvPr id="4" name="Slide Number Placeholder 3"/>
          <p:cNvSpPr>
            <a:spLocks noGrp="1"/>
          </p:cNvSpPr>
          <p:nvPr>
            <p:ph type="sldNum" sz="quarter" idx="10"/>
          </p:nvPr>
        </p:nvSpPr>
        <p:spPr/>
        <p:txBody>
          <a:bodyPr/>
          <a:lstStyle/>
          <a:p>
            <a:fld id="{2DCF284A-C739-E94E-AE49-D31D935B1893}" type="slidenum">
              <a:rPr lang="en-US" smtClean="0"/>
              <a:t>4</a:t>
            </a:fld>
            <a:endParaRPr lang="en-US" dirty="0"/>
          </a:p>
        </p:txBody>
      </p:sp>
    </p:spTree>
    <p:extLst>
      <p:ext uri="{BB962C8B-B14F-4D97-AF65-F5344CB8AC3E}">
        <p14:creationId xmlns:p14="http://schemas.microsoft.com/office/powerpoint/2010/main" val="10766344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charset="0"/>
              <a:buChar char="•"/>
            </a:pPr>
            <a:r>
              <a:rPr lang="en-US" sz="1100" dirty="0" smtClean="0"/>
              <a:t>Thus our elders should be</a:t>
            </a:r>
            <a:r>
              <a:rPr lang="en-US" sz="1100" baseline="0" dirty="0" smtClean="0"/>
              <a:t> mature overseers who shepherd the flock.  </a:t>
            </a:r>
          </a:p>
          <a:p>
            <a:pPr marL="171450" indent="-171450">
              <a:buFont typeface="Arial" charset="0"/>
              <a:buChar char="•"/>
            </a:pPr>
            <a:r>
              <a:rPr lang="en-US" sz="1100" baseline="0" dirty="0" smtClean="0"/>
              <a:t>Occasionally, these words are used interchangeably: </a:t>
            </a:r>
          </a:p>
          <a:p>
            <a:pPr marL="685800" lvl="1" indent="-228600">
              <a:buFont typeface="+mj-lt"/>
              <a:buAutoNum type="arabicPeriod"/>
            </a:pPr>
            <a:r>
              <a:rPr lang="en-US" sz="1100" dirty="0" smtClean="0"/>
              <a:t>Acts 20:17, 28: “</a:t>
            </a:r>
            <a:r>
              <a:rPr lang="en-US" sz="1100" b="0" i="0" kern="1200" dirty="0" smtClean="0">
                <a:solidFill>
                  <a:schemeClr val="tx1"/>
                </a:solidFill>
                <a:effectLst/>
                <a:latin typeface="+mn-lt"/>
                <a:ea typeface="+mn-ea"/>
                <a:cs typeface="+mn-cs"/>
              </a:rPr>
              <a:t>Now from Miletus he sent to Ephesus and called </a:t>
            </a:r>
            <a:r>
              <a:rPr lang="en-US" sz="1100" b="0" i="0" kern="1200" baseline="0" dirty="0" smtClean="0">
                <a:solidFill>
                  <a:schemeClr val="tx1"/>
                </a:solidFill>
                <a:effectLst/>
                <a:latin typeface="+mn-lt"/>
                <a:ea typeface="+mn-ea"/>
                <a:cs typeface="+mn-cs"/>
              </a:rPr>
              <a:t>t</a:t>
            </a:r>
            <a:r>
              <a:rPr lang="en-US" sz="1100" b="0" i="0" kern="1200" dirty="0" smtClean="0">
                <a:solidFill>
                  <a:schemeClr val="tx1"/>
                </a:solidFill>
                <a:effectLst/>
                <a:latin typeface="+mn-lt"/>
                <a:ea typeface="+mn-ea"/>
                <a:cs typeface="+mn-cs"/>
              </a:rPr>
              <a:t>he </a:t>
            </a:r>
            <a:r>
              <a:rPr lang="en-US" sz="1100" b="1" i="0" kern="1200" dirty="0" smtClean="0">
                <a:solidFill>
                  <a:schemeClr val="tx1"/>
                </a:solidFill>
                <a:effectLst/>
                <a:latin typeface="+mn-lt"/>
                <a:ea typeface="+mn-ea"/>
                <a:cs typeface="+mn-cs"/>
              </a:rPr>
              <a:t>elders </a:t>
            </a:r>
            <a:r>
              <a:rPr lang="en-US" sz="1100" b="0" i="0" kern="1200" dirty="0" smtClean="0">
                <a:solidFill>
                  <a:schemeClr val="tx1"/>
                </a:solidFill>
                <a:effectLst/>
                <a:latin typeface="+mn-lt"/>
                <a:ea typeface="+mn-ea"/>
                <a:cs typeface="+mn-cs"/>
              </a:rPr>
              <a:t>of the church to come to him” (20:17)</a:t>
            </a:r>
          </a:p>
          <a:p>
            <a:pPr marL="685800" lvl="1" indent="-228600">
              <a:buFont typeface="+mj-lt"/>
              <a:buAutoNum type="arabicPeriod"/>
            </a:pPr>
            <a:r>
              <a:rPr lang="en-US" sz="1100" b="0" i="0" kern="1200" dirty="0" smtClean="0">
                <a:solidFill>
                  <a:schemeClr val="tx1"/>
                </a:solidFill>
                <a:effectLst/>
                <a:latin typeface="+mn-lt"/>
                <a:ea typeface="+mn-ea"/>
                <a:cs typeface="+mn-cs"/>
              </a:rPr>
              <a:t>“Pay careful attention to yourselves and to all the flock, in which the Holy Spirit has made you </a:t>
            </a:r>
            <a:r>
              <a:rPr lang="en-US" sz="1100" b="1" i="0" kern="1200" dirty="0" smtClean="0">
                <a:solidFill>
                  <a:schemeClr val="tx1"/>
                </a:solidFill>
                <a:effectLst/>
                <a:latin typeface="+mn-lt"/>
                <a:ea typeface="+mn-ea"/>
                <a:cs typeface="+mn-cs"/>
              </a:rPr>
              <a:t>overseers</a:t>
            </a:r>
            <a:r>
              <a:rPr lang="en-US" sz="1100" b="0" i="0" kern="1200" dirty="0" smtClean="0">
                <a:solidFill>
                  <a:schemeClr val="tx1"/>
                </a:solidFill>
                <a:effectLst/>
                <a:latin typeface="+mn-lt"/>
                <a:ea typeface="+mn-ea"/>
                <a:cs typeface="+mn-cs"/>
              </a:rPr>
              <a:t>, to care for the church of God, which he obtained with his own blood” (20:28, ESV, KJV, NKJV, NASV).  The ASV translates</a:t>
            </a:r>
            <a:r>
              <a:rPr lang="en-US" sz="1100" b="0" i="0" kern="1200" baseline="0" dirty="0" smtClean="0">
                <a:solidFill>
                  <a:schemeClr val="tx1"/>
                </a:solidFill>
                <a:effectLst/>
                <a:latin typeface="+mn-lt"/>
                <a:ea typeface="+mn-ea"/>
                <a:cs typeface="+mn-cs"/>
              </a:rPr>
              <a:t> it </a:t>
            </a:r>
            <a:r>
              <a:rPr lang="en-US" sz="1100" b="1" i="0" kern="1200" baseline="0" dirty="0" smtClean="0">
                <a:solidFill>
                  <a:schemeClr val="tx1"/>
                </a:solidFill>
                <a:effectLst/>
                <a:latin typeface="+mn-lt"/>
                <a:ea typeface="+mn-ea"/>
                <a:cs typeface="+mn-cs"/>
              </a:rPr>
              <a:t>bishop</a:t>
            </a:r>
            <a:r>
              <a:rPr lang="en-US" sz="1100" b="0" i="0" kern="1200" baseline="0" dirty="0" smtClean="0">
                <a:solidFill>
                  <a:schemeClr val="tx1"/>
                </a:solidFill>
                <a:effectLst/>
                <a:latin typeface="+mn-lt"/>
                <a:ea typeface="+mn-ea"/>
                <a:cs typeface="+mn-cs"/>
              </a:rPr>
              <a:t>.</a:t>
            </a:r>
          </a:p>
          <a:p>
            <a:pPr marL="685800" lvl="1" indent="-228600">
              <a:buFont typeface="+mj-lt"/>
              <a:buAutoNum type="arabicPeriod"/>
            </a:pPr>
            <a:r>
              <a:rPr lang="en-US" sz="1100" b="0" i="0" kern="1200" baseline="0" dirty="0" smtClean="0">
                <a:solidFill>
                  <a:schemeClr val="tx1"/>
                </a:solidFill>
                <a:effectLst/>
                <a:latin typeface="+mn-lt"/>
                <a:ea typeface="+mn-ea"/>
                <a:cs typeface="+mn-cs"/>
              </a:rPr>
              <a:t>Tit. 1:5, 7: “</a:t>
            </a:r>
            <a:r>
              <a:rPr lang="en-US" sz="1200" b="0" i="0" kern="1200" dirty="0" smtClean="0">
                <a:solidFill>
                  <a:schemeClr val="tx1"/>
                </a:solidFill>
                <a:effectLst/>
                <a:latin typeface="+mn-lt"/>
                <a:ea typeface="+mn-ea"/>
                <a:cs typeface="+mn-cs"/>
              </a:rPr>
              <a:t>This is why I left you in Crete, so that you might put what remained into order, and appoint </a:t>
            </a:r>
            <a:r>
              <a:rPr lang="en-US" sz="1200" b="1" i="0" kern="1200" dirty="0" smtClean="0">
                <a:solidFill>
                  <a:schemeClr val="tx1"/>
                </a:solidFill>
                <a:effectLst/>
                <a:latin typeface="+mn-lt"/>
                <a:ea typeface="+mn-ea"/>
                <a:cs typeface="+mn-cs"/>
              </a:rPr>
              <a:t>elders</a:t>
            </a:r>
            <a:r>
              <a:rPr lang="en-US" sz="1200" b="0" i="0" kern="1200" dirty="0" smtClean="0">
                <a:solidFill>
                  <a:schemeClr val="tx1"/>
                </a:solidFill>
                <a:effectLst/>
                <a:latin typeface="+mn-lt"/>
                <a:ea typeface="+mn-ea"/>
                <a:cs typeface="+mn-cs"/>
              </a:rPr>
              <a:t> in every town as I directed you</a:t>
            </a:r>
            <a:r>
              <a:rPr lang="is-IS" sz="1200" b="0" i="0" kern="1200" dirty="0" smtClean="0">
                <a:solidFill>
                  <a:schemeClr val="tx1"/>
                </a:solidFill>
                <a:effectLst/>
                <a:latin typeface="+mn-lt"/>
                <a:ea typeface="+mn-ea"/>
                <a:cs typeface="+mn-cs"/>
              </a:rPr>
              <a:t>…</a:t>
            </a:r>
            <a:r>
              <a:rPr lang="en-US" sz="1200" b="0" i="0" kern="1200" dirty="0" smtClean="0">
                <a:solidFill>
                  <a:schemeClr val="tx1"/>
                </a:solidFill>
                <a:effectLst/>
                <a:latin typeface="+mn-lt"/>
                <a:ea typeface="+mn-ea"/>
                <a:cs typeface="+mn-cs"/>
              </a:rPr>
              <a:t>For an </a:t>
            </a:r>
            <a:r>
              <a:rPr lang="en-US" sz="1200" b="1" i="0" kern="1200" dirty="0" smtClean="0">
                <a:solidFill>
                  <a:schemeClr val="tx1"/>
                </a:solidFill>
                <a:effectLst/>
                <a:latin typeface="+mn-lt"/>
                <a:ea typeface="+mn-ea"/>
                <a:cs typeface="+mn-cs"/>
              </a:rPr>
              <a:t>over</a:t>
            </a:r>
            <a:r>
              <a:rPr lang="en-US" sz="1200" b="0" i="0" kern="1200" dirty="0" smtClean="0">
                <a:solidFill>
                  <a:schemeClr val="tx1"/>
                </a:solidFill>
                <a:effectLst/>
                <a:latin typeface="+mn-lt"/>
                <a:ea typeface="+mn-ea"/>
                <a:cs typeface="+mn-cs"/>
              </a:rPr>
              <a:t>seer, as God's steward, must be above reproach</a:t>
            </a:r>
            <a:r>
              <a:rPr lang="is-IS" sz="1200" b="0" i="0" kern="1200" dirty="0" smtClean="0">
                <a:solidFill>
                  <a:schemeClr val="tx1"/>
                </a:solidFill>
                <a:effectLst/>
                <a:latin typeface="+mn-lt"/>
                <a:ea typeface="+mn-ea"/>
                <a:cs typeface="+mn-cs"/>
              </a:rPr>
              <a:t>…”.</a:t>
            </a:r>
            <a:r>
              <a:rPr lang="is-IS" sz="1200" b="0" i="0" kern="1200" baseline="0" dirty="0" smtClean="0">
                <a:solidFill>
                  <a:schemeClr val="tx1"/>
                </a:solidFill>
                <a:effectLst/>
                <a:latin typeface="+mn-lt"/>
                <a:ea typeface="+mn-ea"/>
                <a:cs typeface="+mn-cs"/>
              </a:rPr>
              <a:t>  </a:t>
            </a:r>
            <a:r>
              <a:rPr lang="en-US" sz="1200" b="0" i="0" kern="1200" dirty="0" smtClean="0">
                <a:solidFill>
                  <a:schemeClr val="tx1"/>
                </a:solidFill>
                <a:effectLst/>
                <a:latin typeface="+mn-lt"/>
                <a:ea typeface="+mn-ea"/>
                <a:cs typeface="+mn-cs"/>
              </a:rPr>
              <a:t> </a:t>
            </a:r>
            <a:endParaRPr lang="en-US" sz="1100" b="0" i="0" kern="1200" baseline="0" dirty="0" smtClean="0">
              <a:solidFill>
                <a:schemeClr val="tx1"/>
              </a:solidFill>
              <a:effectLst/>
              <a:latin typeface="+mn-lt"/>
              <a:ea typeface="+mn-ea"/>
              <a:cs typeface="+mn-cs"/>
            </a:endParaRPr>
          </a:p>
          <a:p>
            <a:pPr marL="1143000" lvl="2" indent="-228600">
              <a:buFont typeface="Wingdings" charset="2"/>
              <a:buChar char="Ø"/>
            </a:pPr>
            <a:endParaRPr lang="en-US" sz="1100" b="0" i="0" kern="1200" baseline="0" dirty="0" smtClean="0">
              <a:solidFill>
                <a:schemeClr val="tx1"/>
              </a:solidFill>
              <a:effectLst/>
              <a:latin typeface="+mn-lt"/>
              <a:ea typeface="+mn-ea"/>
              <a:cs typeface="+mn-cs"/>
            </a:endParaRPr>
          </a:p>
          <a:p>
            <a:pPr marL="1143000" lvl="2" indent="-228600">
              <a:buFont typeface="Wingdings" charset="2"/>
              <a:buChar char="Ø"/>
            </a:pPr>
            <a:endParaRPr lang="en-US" dirty="0"/>
          </a:p>
        </p:txBody>
      </p:sp>
      <p:sp>
        <p:nvSpPr>
          <p:cNvPr id="4" name="Slide Number Placeholder 3"/>
          <p:cNvSpPr>
            <a:spLocks noGrp="1"/>
          </p:cNvSpPr>
          <p:nvPr>
            <p:ph type="sldNum" sz="quarter" idx="10"/>
          </p:nvPr>
        </p:nvSpPr>
        <p:spPr/>
        <p:txBody>
          <a:bodyPr/>
          <a:lstStyle/>
          <a:p>
            <a:fld id="{2DCF284A-C739-E94E-AE49-D31D935B1893}" type="slidenum">
              <a:rPr lang="en-US" smtClean="0"/>
              <a:t>5</a:t>
            </a:fld>
            <a:endParaRPr lang="en-US"/>
          </a:p>
        </p:txBody>
      </p:sp>
    </p:spTree>
    <p:extLst>
      <p:ext uri="{BB962C8B-B14F-4D97-AF65-F5344CB8AC3E}">
        <p14:creationId xmlns:p14="http://schemas.microsoft.com/office/powerpoint/2010/main" val="14410770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685800" lvl="1" indent="-228600">
              <a:buFont typeface="+mj-lt"/>
              <a:buAutoNum type="arabicPeriod"/>
            </a:pPr>
            <a:r>
              <a:rPr lang="en-US" sz="1100" b="0" i="0" kern="1200" baseline="0" dirty="0" smtClean="0">
                <a:solidFill>
                  <a:schemeClr val="tx1"/>
                </a:solidFill>
                <a:effectLst/>
                <a:latin typeface="+mn-lt"/>
                <a:ea typeface="+mn-ea"/>
                <a:cs typeface="+mn-cs"/>
              </a:rPr>
              <a:t>What they are to do? Acts 20:28</a:t>
            </a:r>
          </a:p>
          <a:p>
            <a:pPr marL="1143000" lvl="2" indent="-228600">
              <a:buFont typeface="Wingdings" charset="2"/>
              <a:buChar char="Ø"/>
            </a:pPr>
            <a:r>
              <a:rPr lang="en-US" sz="1100" b="0" i="0" kern="1200" baseline="0" dirty="0" smtClean="0">
                <a:solidFill>
                  <a:schemeClr val="tx1"/>
                </a:solidFill>
                <a:effectLst/>
                <a:latin typeface="+mn-lt"/>
                <a:ea typeface="+mn-ea"/>
                <a:cs typeface="+mn-cs"/>
              </a:rPr>
              <a:t>“To care for the church” – ESV</a:t>
            </a:r>
          </a:p>
          <a:p>
            <a:pPr marL="1143000" lvl="2" indent="-228600">
              <a:buFont typeface="Wingdings" charset="2"/>
              <a:buChar char="Ø"/>
            </a:pPr>
            <a:r>
              <a:rPr lang="en-US" sz="1100" b="0" i="0" kern="1200" baseline="0" dirty="0" smtClean="0">
                <a:solidFill>
                  <a:schemeClr val="tx1"/>
                </a:solidFill>
                <a:effectLst/>
                <a:latin typeface="+mn-lt"/>
                <a:ea typeface="+mn-ea"/>
                <a:cs typeface="+mn-cs"/>
              </a:rPr>
              <a:t>“To feed the church” – KJV, ASV</a:t>
            </a:r>
          </a:p>
          <a:p>
            <a:pPr marL="1143000" lvl="2" indent="-228600">
              <a:buFont typeface="Wingdings" charset="2"/>
              <a:buChar char="Ø"/>
            </a:pPr>
            <a:r>
              <a:rPr lang="en-US" sz="1100" b="0" i="0" kern="1200" baseline="0" dirty="0" smtClean="0">
                <a:solidFill>
                  <a:schemeClr val="tx1"/>
                </a:solidFill>
                <a:effectLst/>
                <a:latin typeface="+mn-lt"/>
                <a:ea typeface="+mn-ea"/>
                <a:cs typeface="+mn-cs"/>
              </a:rPr>
              <a:t>“To shepherd the church” – NKJV, NASV, NIV</a:t>
            </a:r>
            <a:endParaRPr lang="en-US" dirty="0"/>
          </a:p>
        </p:txBody>
      </p:sp>
      <p:sp>
        <p:nvSpPr>
          <p:cNvPr id="4" name="Slide Number Placeholder 3"/>
          <p:cNvSpPr>
            <a:spLocks noGrp="1"/>
          </p:cNvSpPr>
          <p:nvPr>
            <p:ph type="sldNum" sz="quarter" idx="10"/>
          </p:nvPr>
        </p:nvSpPr>
        <p:spPr/>
        <p:txBody>
          <a:bodyPr/>
          <a:lstStyle/>
          <a:p>
            <a:fld id="{2DCF284A-C739-E94E-AE49-D31D935B1893}" type="slidenum">
              <a:rPr lang="en-US" smtClean="0"/>
              <a:t>6</a:t>
            </a:fld>
            <a:endParaRPr lang="en-US"/>
          </a:p>
        </p:txBody>
      </p:sp>
    </p:spTree>
    <p:extLst>
      <p:ext uri="{BB962C8B-B14F-4D97-AF65-F5344CB8AC3E}">
        <p14:creationId xmlns:p14="http://schemas.microsoft.com/office/powerpoint/2010/main" val="77725641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685800" lvl="1" indent="-228600">
              <a:buFont typeface="+mj-lt"/>
              <a:buAutoNum type="arabicPeriod"/>
            </a:pPr>
            <a:endParaRPr lang="en-US" sz="1100" b="0" i="0" kern="1200" baseline="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2DCF284A-C739-E94E-AE49-D31D935B1893}" type="slidenum">
              <a:rPr lang="en-US" smtClean="0"/>
              <a:t>7</a:t>
            </a:fld>
            <a:endParaRPr lang="en-US"/>
          </a:p>
        </p:txBody>
      </p:sp>
    </p:spTree>
    <p:extLst>
      <p:ext uri="{BB962C8B-B14F-4D97-AF65-F5344CB8AC3E}">
        <p14:creationId xmlns:p14="http://schemas.microsoft.com/office/powerpoint/2010/main" val="71330924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685800" lvl="1" indent="-228600">
              <a:buFont typeface="+mj-lt"/>
              <a:buAutoNum type="arabicPeriod"/>
            </a:pPr>
            <a:endParaRPr lang="en-US" sz="1100" b="0" i="0" kern="1200" baseline="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2DCF284A-C739-E94E-AE49-D31D935B1893}" type="slidenum">
              <a:rPr lang="en-US" smtClean="0"/>
              <a:t>8</a:t>
            </a:fld>
            <a:endParaRPr lang="en-US"/>
          </a:p>
        </p:txBody>
      </p:sp>
    </p:spTree>
    <p:extLst>
      <p:ext uri="{BB962C8B-B14F-4D97-AF65-F5344CB8AC3E}">
        <p14:creationId xmlns:p14="http://schemas.microsoft.com/office/powerpoint/2010/main" val="11137554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685800" lvl="1" indent="-228600">
              <a:buFont typeface="+mj-lt"/>
              <a:buAutoNum type="arabicPeriod"/>
            </a:pPr>
            <a:r>
              <a:rPr lang="en-US" sz="1100" b="0" i="0" kern="1200" baseline="0" dirty="0" smtClean="0">
                <a:solidFill>
                  <a:schemeClr val="tx1"/>
                </a:solidFill>
                <a:effectLst/>
                <a:latin typeface="+mn-lt"/>
                <a:ea typeface="+mn-ea"/>
                <a:cs typeface="+mn-cs"/>
              </a:rPr>
              <a:t>What they are to do? Acts 20:28</a:t>
            </a:r>
          </a:p>
          <a:p>
            <a:pPr marL="1143000" lvl="2" indent="-228600">
              <a:buFont typeface="+mj-lt"/>
              <a:buAutoNum type="arabicPeriod"/>
            </a:pPr>
            <a:r>
              <a:rPr lang="en-US" sz="1100" b="0" i="0" kern="1200" baseline="0" dirty="0" smtClean="0">
                <a:solidFill>
                  <a:schemeClr val="tx1"/>
                </a:solidFill>
                <a:effectLst/>
                <a:latin typeface="+mn-lt"/>
                <a:ea typeface="+mn-ea"/>
                <a:cs typeface="+mn-cs"/>
              </a:rPr>
              <a:t>“To care for the church” – ESV</a:t>
            </a:r>
          </a:p>
          <a:p>
            <a:pPr marL="1143000" lvl="2" indent="-228600">
              <a:buFont typeface="+mj-lt"/>
              <a:buAutoNum type="arabicPeriod"/>
            </a:pPr>
            <a:r>
              <a:rPr lang="en-US" sz="1100" b="0" i="0" kern="1200" baseline="0" dirty="0" smtClean="0">
                <a:solidFill>
                  <a:schemeClr val="tx1"/>
                </a:solidFill>
                <a:effectLst/>
                <a:latin typeface="+mn-lt"/>
                <a:ea typeface="+mn-ea"/>
                <a:cs typeface="+mn-cs"/>
              </a:rPr>
              <a:t>“To feed the church” – KJV, ASV</a:t>
            </a:r>
          </a:p>
          <a:p>
            <a:pPr marL="1143000" lvl="2" indent="-228600">
              <a:buFont typeface="+mj-lt"/>
              <a:buAutoNum type="arabicPeriod"/>
            </a:pPr>
            <a:r>
              <a:rPr lang="en-US" sz="1100" b="0" i="0" kern="1200" baseline="0" dirty="0" smtClean="0">
                <a:solidFill>
                  <a:schemeClr val="tx1"/>
                </a:solidFill>
                <a:effectLst/>
                <a:latin typeface="+mn-lt"/>
                <a:ea typeface="+mn-ea"/>
                <a:cs typeface="+mn-cs"/>
              </a:rPr>
              <a:t>“To shepherd the church” – NKJV, NASV, NIV</a:t>
            </a:r>
            <a:endParaRPr lang="en-US" dirty="0"/>
          </a:p>
        </p:txBody>
      </p:sp>
      <p:sp>
        <p:nvSpPr>
          <p:cNvPr id="4" name="Slide Number Placeholder 3"/>
          <p:cNvSpPr>
            <a:spLocks noGrp="1"/>
          </p:cNvSpPr>
          <p:nvPr>
            <p:ph type="sldNum" sz="quarter" idx="10"/>
          </p:nvPr>
        </p:nvSpPr>
        <p:spPr/>
        <p:txBody>
          <a:bodyPr/>
          <a:lstStyle/>
          <a:p>
            <a:fld id="{2DCF284A-C739-E94E-AE49-D31D935B1893}" type="slidenum">
              <a:rPr lang="en-US" smtClean="0"/>
              <a:t>9</a:t>
            </a:fld>
            <a:endParaRPr lang="en-US"/>
          </a:p>
        </p:txBody>
      </p:sp>
    </p:spTree>
    <p:extLst>
      <p:ext uri="{BB962C8B-B14F-4D97-AF65-F5344CB8AC3E}">
        <p14:creationId xmlns:p14="http://schemas.microsoft.com/office/powerpoint/2010/main" val="11022565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dirty="0" smtClean="0"/>
              <a:t>6/26/16</a:t>
            </a:r>
            <a:endParaRPr lang="en-US" dirty="0"/>
          </a:p>
        </p:txBody>
      </p:sp>
      <p:sp>
        <p:nvSpPr>
          <p:cNvPr id="5" name="Footer Placeholder 4"/>
          <p:cNvSpPr>
            <a:spLocks noGrp="1"/>
          </p:cNvSpPr>
          <p:nvPr>
            <p:ph type="ftr" sz="quarter" idx="11"/>
          </p:nvPr>
        </p:nvSpPr>
        <p:spPr/>
        <p:txBody>
          <a:bodyPr/>
          <a:lstStyle/>
          <a:p>
            <a:r>
              <a:rPr lang="en-US" dirty="0" smtClean="0"/>
              <a:t>Elders/Members Role --- Fink</a:t>
            </a:r>
            <a:endParaRPr lang="en-US" dirty="0"/>
          </a:p>
        </p:txBody>
      </p:sp>
      <p:sp>
        <p:nvSpPr>
          <p:cNvPr id="6" name="Slide Number Placeholder 5"/>
          <p:cNvSpPr>
            <a:spLocks noGrp="1"/>
          </p:cNvSpPr>
          <p:nvPr>
            <p:ph type="sldNum" sz="quarter" idx="12"/>
          </p:nvPr>
        </p:nvSpPr>
        <p:spPr/>
        <p:txBody>
          <a:bodyPr/>
          <a:lstStyle/>
          <a:p>
            <a:fld id="{CF6EE11D-F156-6C49-ACF6-03E1F4F3E8CB}" type="slidenum">
              <a:rPr lang="en-US" smtClean="0"/>
              <a:t>‹#›</a:t>
            </a:fld>
            <a:endParaRPr lang="en-US" dirty="0"/>
          </a:p>
        </p:txBody>
      </p:sp>
    </p:spTree>
    <p:extLst>
      <p:ext uri="{BB962C8B-B14F-4D97-AF65-F5344CB8AC3E}">
        <p14:creationId xmlns:p14="http://schemas.microsoft.com/office/powerpoint/2010/main" val="11500974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dirty="0" smtClean="0"/>
              <a:t>6/26/16</a:t>
            </a:r>
            <a:endParaRPr lang="en-US" dirty="0"/>
          </a:p>
        </p:txBody>
      </p:sp>
      <p:sp>
        <p:nvSpPr>
          <p:cNvPr id="5" name="Footer Placeholder 4"/>
          <p:cNvSpPr>
            <a:spLocks noGrp="1"/>
          </p:cNvSpPr>
          <p:nvPr>
            <p:ph type="ftr" sz="quarter" idx="11"/>
          </p:nvPr>
        </p:nvSpPr>
        <p:spPr/>
        <p:txBody>
          <a:bodyPr/>
          <a:lstStyle/>
          <a:p>
            <a:r>
              <a:rPr lang="en-US" dirty="0" smtClean="0"/>
              <a:t>Elders/Members Role --- Fink</a:t>
            </a:r>
            <a:endParaRPr lang="en-US" dirty="0"/>
          </a:p>
        </p:txBody>
      </p:sp>
      <p:sp>
        <p:nvSpPr>
          <p:cNvPr id="6" name="Slide Number Placeholder 5"/>
          <p:cNvSpPr>
            <a:spLocks noGrp="1"/>
          </p:cNvSpPr>
          <p:nvPr>
            <p:ph type="sldNum" sz="quarter" idx="12"/>
          </p:nvPr>
        </p:nvSpPr>
        <p:spPr/>
        <p:txBody>
          <a:bodyPr/>
          <a:lstStyle/>
          <a:p>
            <a:fld id="{CF6EE11D-F156-6C49-ACF6-03E1F4F3E8CB}" type="slidenum">
              <a:rPr lang="en-US" smtClean="0"/>
              <a:t>‹#›</a:t>
            </a:fld>
            <a:endParaRPr lang="en-US" dirty="0"/>
          </a:p>
        </p:txBody>
      </p:sp>
    </p:spTree>
    <p:extLst>
      <p:ext uri="{BB962C8B-B14F-4D97-AF65-F5344CB8AC3E}">
        <p14:creationId xmlns:p14="http://schemas.microsoft.com/office/powerpoint/2010/main" val="11379796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dirty="0" smtClean="0"/>
              <a:t>6/26/16</a:t>
            </a:r>
            <a:endParaRPr lang="en-US" dirty="0"/>
          </a:p>
        </p:txBody>
      </p:sp>
      <p:sp>
        <p:nvSpPr>
          <p:cNvPr id="5" name="Footer Placeholder 4"/>
          <p:cNvSpPr>
            <a:spLocks noGrp="1"/>
          </p:cNvSpPr>
          <p:nvPr>
            <p:ph type="ftr" sz="quarter" idx="11"/>
          </p:nvPr>
        </p:nvSpPr>
        <p:spPr/>
        <p:txBody>
          <a:bodyPr/>
          <a:lstStyle/>
          <a:p>
            <a:r>
              <a:rPr lang="en-US" dirty="0" smtClean="0"/>
              <a:t>Elders/Members Role --- Fink</a:t>
            </a:r>
            <a:endParaRPr lang="en-US" dirty="0"/>
          </a:p>
        </p:txBody>
      </p:sp>
      <p:sp>
        <p:nvSpPr>
          <p:cNvPr id="6" name="Slide Number Placeholder 5"/>
          <p:cNvSpPr>
            <a:spLocks noGrp="1"/>
          </p:cNvSpPr>
          <p:nvPr>
            <p:ph type="sldNum" sz="quarter" idx="12"/>
          </p:nvPr>
        </p:nvSpPr>
        <p:spPr/>
        <p:txBody>
          <a:bodyPr/>
          <a:lstStyle/>
          <a:p>
            <a:fld id="{CF6EE11D-F156-6C49-ACF6-03E1F4F3E8CB}" type="slidenum">
              <a:rPr lang="en-US" smtClean="0"/>
              <a:t>‹#›</a:t>
            </a:fld>
            <a:endParaRPr lang="en-US" dirty="0"/>
          </a:p>
        </p:txBody>
      </p:sp>
    </p:spTree>
    <p:extLst>
      <p:ext uri="{BB962C8B-B14F-4D97-AF65-F5344CB8AC3E}">
        <p14:creationId xmlns:p14="http://schemas.microsoft.com/office/powerpoint/2010/main" val="5340123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dirty="0" smtClean="0"/>
              <a:t>6/26/16</a:t>
            </a:r>
            <a:endParaRPr lang="en-US" dirty="0"/>
          </a:p>
        </p:txBody>
      </p:sp>
      <p:sp>
        <p:nvSpPr>
          <p:cNvPr id="5" name="Footer Placeholder 4"/>
          <p:cNvSpPr>
            <a:spLocks noGrp="1"/>
          </p:cNvSpPr>
          <p:nvPr>
            <p:ph type="ftr" sz="quarter" idx="11"/>
          </p:nvPr>
        </p:nvSpPr>
        <p:spPr/>
        <p:txBody>
          <a:bodyPr/>
          <a:lstStyle/>
          <a:p>
            <a:r>
              <a:rPr lang="en-US" dirty="0" smtClean="0"/>
              <a:t>Elders/Members Role --- Fink</a:t>
            </a:r>
            <a:endParaRPr lang="en-US" dirty="0"/>
          </a:p>
        </p:txBody>
      </p:sp>
      <p:sp>
        <p:nvSpPr>
          <p:cNvPr id="6" name="Slide Number Placeholder 5"/>
          <p:cNvSpPr>
            <a:spLocks noGrp="1"/>
          </p:cNvSpPr>
          <p:nvPr>
            <p:ph type="sldNum" sz="quarter" idx="12"/>
          </p:nvPr>
        </p:nvSpPr>
        <p:spPr/>
        <p:txBody>
          <a:bodyPr/>
          <a:lstStyle/>
          <a:p>
            <a:fld id="{CF6EE11D-F156-6C49-ACF6-03E1F4F3E8CB}" type="slidenum">
              <a:rPr lang="en-US" smtClean="0"/>
              <a:t>‹#›</a:t>
            </a:fld>
            <a:endParaRPr lang="en-US" dirty="0"/>
          </a:p>
        </p:txBody>
      </p:sp>
    </p:spTree>
    <p:extLst>
      <p:ext uri="{BB962C8B-B14F-4D97-AF65-F5344CB8AC3E}">
        <p14:creationId xmlns:p14="http://schemas.microsoft.com/office/powerpoint/2010/main" val="5063338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dirty="0" smtClean="0"/>
              <a:t>6/26/16</a:t>
            </a:r>
            <a:endParaRPr lang="en-US" dirty="0"/>
          </a:p>
        </p:txBody>
      </p:sp>
      <p:sp>
        <p:nvSpPr>
          <p:cNvPr id="5" name="Footer Placeholder 4"/>
          <p:cNvSpPr>
            <a:spLocks noGrp="1"/>
          </p:cNvSpPr>
          <p:nvPr>
            <p:ph type="ftr" sz="quarter" idx="11"/>
          </p:nvPr>
        </p:nvSpPr>
        <p:spPr/>
        <p:txBody>
          <a:bodyPr/>
          <a:lstStyle/>
          <a:p>
            <a:r>
              <a:rPr lang="en-US" dirty="0" smtClean="0"/>
              <a:t>Elders/Members Role --- Fink</a:t>
            </a:r>
            <a:endParaRPr lang="en-US" dirty="0"/>
          </a:p>
        </p:txBody>
      </p:sp>
      <p:sp>
        <p:nvSpPr>
          <p:cNvPr id="6" name="Slide Number Placeholder 5"/>
          <p:cNvSpPr>
            <a:spLocks noGrp="1"/>
          </p:cNvSpPr>
          <p:nvPr>
            <p:ph type="sldNum" sz="quarter" idx="12"/>
          </p:nvPr>
        </p:nvSpPr>
        <p:spPr/>
        <p:txBody>
          <a:bodyPr/>
          <a:lstStyle/>
          <a:p>
            <a:fld id="{CF6EE11D-F156-6C49-ACF6-03E1F4F3E8CB}" type="slidenum">
              <a:rPr lang="en-US" smtClean="0"/>
              <a:t>‹#›</a:t>
            </a:fld>
            <a:endParaRPr lang="en-US" dirty="0"/>
          </a:p>
        </p:txBody>
      </p:sp>
    </p:spTree>
    <p:extLst>
      <p:ext uri="{BB962C8B-B14F-4D97-AF65-F5344CB8AC3E}">
        <p14:creationId xmlns:p14="http://schemas.microsoft.com/office/powerpoint/2010/main" val="16220848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dirty="0" smtClean="0"/>
              <a:t>6/26/16</a:t>
            </a:r>
            <a:endParaRPr lang="en-US" dirty="0"/>
          </a:p>
        </p:txBody>
      </p:sp>
      <p:sp>
        <p:nvSpPr>
          <p:cNvPr id="6" name="Footer Placeholder 5"/>
          <p:cNvSpPr>
            <a:spLocks noGrp="1"/>
          </p:cNvSpPr>
          <p:nvPr>
            <p:ph type="ftr" sz="quarter" idx="11"/>
          </p:nvPr>
        </p:nvSpPr>
        <p:spPr/>
        <p:txBody>
          <a:bodyPr/>
          <a:lstStyle/>
          <a:p>
            <a:r>
              <a:rPr lang="en-US" dirty="0" smtClean="0"/>
              <a:t>Elders/Members Role --- Fink</a:t>
            </a:r>
            <a:endParaRPr lang="en-US" dirty="0"/>
          </a:p>
        </p:txBody>
      </p:sp>
      <p:sp>
        <p:nvSpPr>
          <p:cNvPr id="7" name="Slide Number Placeholder 6"/>
          <p:cNvSpPr>
            <a:spLocks noGrp="1"/>
          </p:cNvSpPr>
          <p:nvPr>
            <p:ph type="sldNum" sz="quarter" idx="12"/>
          </p:nvPr>
        </p:nvSpPr>
        <p:spPr/>
        <p:txBody>
          <a:bodyPr/>
          <a:lstStyle/>
          <a:p>
            <a:fld id="{CF6EE11D-F156-6C49-ACF6-03E1F4F3E8CB}" type="slidenum">
              <a:rPr lang="en-US" smtClean="0"/>
              <a:t>‹#›</a:t>
            </a:fld>
            <a:endParaRPr lang="en-US" dirty="0"/>
          </a:p>
        </p:txBody>
      </p:sp>
    </p:spTree>
    <p:extLst>
      <p:ext uri="{BB962C8B-B14F-4D97-AF65-F5344CB8AC3E}">
        <p14:creationId xmlns:p14="http://schemas.microsoft.com/office/powerpoint/2010/main" val="749231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dirty="0" smtClean="0"/>
              <a:t>6/26/16</a:t>
            </a:r>
            <a:endParaRPr lang="en-US" dirty="0"/>
          </a:p>
        </p:txBody>
      </p:sp>
      <p:sp>
        <p:nvSpPr>
          <p:cNvPr id="8" name="Footer Placeholder 7"/>
          <p:cNvSpPr>
            <a:spLocks noGrp="1"/>
          </p:cNvSpPr>
          <p:nvPr>
            <p:ph type="ftr" sz="quarter" idx="11"/>
          </p:nvPr>
        </p:nvSpPr>
        <p:spPr/>
        <p:txBody>
          <a:bodyPr/>
          <a:lstStyle/>
          <a:p>
            <a:r>
              <a:rPr lang="en-US" dirty="0" smtClean="0"/>
              <a:t>Elders/Members Role --- Fink</a:t>
            </a:r>
            <a:endParaRPr lang="en-US" dirty="0"/>
          </a:p>
        </p:txBody>
      </p:sp>
      <p:sp>
        <p:nvSpPr>
          <p:cNvPr id="9" name="Slide Number Placeholder 8"/>
          <p:cNvSpPr>
            <a:spLocks noGrp="1"/>
          </p:cNvSpPr>
          <p:nvPr>
            <p:ph type="sldNum" sz="quarter" idx="12"/>
          </p:nvPr>
        </p:nvSpPr>
        <p:spPr/>
        <p:txBody>
          <a:bodyPr/>
          <a:lstStyle/>
          <a:p>
            <a:fld id="{CF6EE11D-F156-6C49-ACF6-03E1F4F3E8CB}" type="slidenum">
              <a:rPr lang="en-US" smtClean="0"/>
              <a:t>‹#›</a:t>
            </a:fld>
            <a:endParaRPr lang="en-US" dirty="0"/>
          </a:p>
        </p:txBody>
      </p:sp>
    </p:spTree>
    <p:extLst>
      <p:ext uri="{BB962C8B-B14F-4D97-AF65-F5344CB8AC3E}">
        <p14:creationId xmlns:p14="http://schemas.microsoft.com/office/powerpoint/2010/main" val="8084691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dirty="0" smtClean="0"/>
              <a:t>6/26/16</a:t>
            </a:r>
            <a:endParaRPr lang="en-US" dirty="0"/>
          </a:p>
        </p:txBody>
      </p:sp>
      <p:sp>
        <p:nvSpPr>
          <p:cNvPr id="4" name="Footer Placeholder 3"/>
          <p:cNvSpPr>
            <a:spLocks noGrp="1"/>
          </p:cNvSpPr>
          <p:nvPr>
            <p:ph type="ftr" sz="quarter" idx="11"/>
          </p:nvPr>
        </p:nvSpPr>
        <p:spPr/>
        <p:txBody>
          <a:bodyPr/>
          <a:lstStyle/>
          <a:p>
            <a:r>
              <a:rPr lang="en-US" dirty="0" smtClean="0"/>
              <a:t>Elders/Members Role --- Fink</a:t>
            </a:r>
            <a:endParaRPr lang="en-US" dirty="0"/>
          </a:p>
        </p:txBody>
      </p:sp>
      <p:sp>
        <p:nvSpPr>
          <p:cNvPr id="5" name="Slide Number Placeholder 4"/>
          <p:cNvSpPr>
            <a:spLocks noGrp="1"/>
          </p:cNvSpPr>
          <p:nvPr>
            <p:ph type="sldNum" sz="quarter" idx="12"/>
          </p:nvPr>
        </p:nvSpPr>
        <p:spPr/>
        <p:txBody>
          <a:bodyPr/>
          <a:lstStyle/>
          <a:p>
            <a:fld id="{CF6EE11D-F156-6C49-ACF6-03E1F4F3E8CB}" type="slidenum">
              <a:rPr lang="en-US" smtClean="0"/>
              <a:t>‹#›</a:t>
            </a:fld>
            <a:endParaRPr lang="en-US" dirty="0"/>
          </a:p>
        </p:txBody>
      </p:sp>
    </p:spTree>
    <p:extLst>
      <p:ext uri="{BB962C8B-B14F-4D97-AF65-F5344CB8AC3E}">
        <p14:creationId xmlns:p14="http://schemas.microsoft.com/office/powerpoint/2010/main" val="8114316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dirty="0" smtClean="0"/>
              <a:t>6/26/16</a:t>
            </a:r>
            <a:endParaRPr lang="en-US" dirty="0"/>
          </a:p>
        </p:txBody>
      </p:sp>
      <p:sp>
        <p:nvSpPr>
          <p:cNvPr id="3" name="Footer Placeholder 2"/>
          <p:cNvSpPr>
            <a:spLocks noGrp="1"/>
          </p:cNvSpPr>
          <p:nvPr>
            <p:ph type="ftr" sz="quarter" idx="11"/>
          </p:nvPr>
        </p:nvSpPr>
        <p:spPr/>
        <p:txBody>
          <a:bodyPr/>
          <a:lstStyle/>
          <a:p>
            <a:r>
              <a:rPr lang="en-US" dirty="0" smtClean="0"/>
              <a:t>Elders/Members Role --- Fink</a:t>
            </a:r>
            <a:endParaRPr lang="en-US" dirty="0"/>
          </a:p>
        </p:txBody>
      </p:sp>
      <p:sp>
        <p:nvSpPr>
          <p:cNvPr id="4" name="Slide Number Placeholder 3"/>
          <p:cNvSpPr>
            <a:spLocks noGrp="1"/>
          </p:cNvSpPr>
          <p:nvPr>
            <p:ph type="sldNum" sz="quarter" idx="12"/>
          </p:nvPr>
        </p:nvSpPr>
        <p:spPr/>
        <p:txBody>
          <a:bodyPr/>
          <a:lstStyle/>
          <a:p>
            <a:fld id="{CF6EE11D-F156-6C49-ACF6-03E1F4F3E8CB}" type="slidenum">
              <a:rPr lang="en-US" smtClean="0"/>
              <a:t>‹#›</a:t>
            </a:fld>
            <a:endParaRPr lang="en-US" dirty="0"/>
          </a:p>
        </p:txBody>
      </p:sp>
    </p:spTree>
    <p:extLst>
      <p:ext uri="{BB962C8B-B14F-4D97-AF65-F5344CB8AC3E}">
        <p14:creationId xmlns:p14="http://schemas.microsoft.com/office/powerpoint/2010/main" val="12107007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dirty="0" smtClean="0"/>
              <a:t>6/26/16</a:t>
            </a:r>
            <a:endParaRPr lang="en-US" dirty="0"/>
          </a:p>
        </p:txBody>
      </p:sp>
      <p:sp>
        <p:nvSpPr>
          <p:cNvPr id="6" name="Footer Placeholder 5"/>
          <p:cNvSpPr>
            <a:spLocks noGrp="1"/>
          </p:cNvSpPr>
          <p:nvPr>
            <p:ph type="ftr" sz="quarter" idx="11"/>
          </p:nvPr>
        </p:nvSpPr>
        <p:spPr/>
        <p:txBody>
          <a:bodyPr/>
          <a:lstStyle/>
          <a:p>
            <a:r>
              <a:rPr lang="en-US" dirty="0" smtClean="0"/>
              <a:t>Elders/Members Role --- Fink</a:t>
            </a:r>
            <a:endParaRPr lang="en-US" dirty="0"/>
          </a:p>
        </p:txBody>
      </p:sp>
      <p:sp>
        <p:nvSpPr>
          <p:cNvPr id="7" name="Slide Number Placeholder 6"/>
          <p:cNvSpPr>
            <a:spLocks noGrp="1"/>
          </p:cNvSpPr>
          <p:nvPr>
            <p:ph type="sldNum" sz="quarter" idx="12"/>
          </p:nvPr>
        </p:nvSpPr>
        <p:spPr/>
        <p:txBody>
          <a:bodyPr/>
          <a:lstStyle/>
          <a:p>
            <a:fld id="{CF6EE11D-F156-6C49-ACF6-03E1F4F3E8CB}" type="slidenum">
              <a:rPr lang="en-US" smtClean="0"/>
              <a:t>‹#›</a:t>
            </a:fld>
            <a:endParaRPr lang="en-US" dirty="0"/>
          </a:p>
        </p:txBody>
      </p:sp>
    </p:spTree>
    <p:extLst>
      <p:ext uri="{BB962C8B-B14F-4D97-AF65-F5344CB8AC3E}">
        <p14:creationId xmlns:p14="http://schemas.microsoft.com/office/powerpoint/2010/main" val="8399331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dirty="0" smtClean="0"/>
              <a:t>6/26/16</a:t>
            </a:r>
            <a:endParaRPr lang="en-US" dirty="0"/>
          </a:p>
        </p:txBody>
      </p:sp>
      <p:sp>
        <p:nvSpPr>
          <p:cNvPr id="6" name="Footer Placeholder 5"/>
          <p:cNvSpPr>
            <a:spLocks noGrp="1"/>
          </p:cNvSpPr>
          <p:nvPr>
            <p:ph type="ftr" sz="quarter" idx="11"/>
          </p:nvPr>
        </p:nvSpPr>
        <p:spPr/>
        <p:txBody>
          <a:bodyPr/>
          <a:lstStyle/>
          <a:p>
            <a:r>
              <a:rPr lang="en-US" dirty="0" smtClean="0"/>
              <a:t>Elders/Members Role --- Fink</a:t>
            </a:r>
            <a:endParaRPr lang="en-US" dirty="0"/>
          </a:p>
        </p:txBody>
      </p:sp>
      <p:sp>
        <p:nvSpPr>
          <p:cNvPr id="7" name="Slide Number Placeholder 6"/>
          <p:cNvSpPr>
            <a:spLocks noGrp="1"/>
          </p:cNvSpPr>
          <p:nvPr>
            <p:ph type="sldNum" sz="quarter" idx="12"/>
          </p:nvPr>
        </p:nvSpPr>
        <p:spPr/>
        <p:txBody>
          <a:bodyPr/>
          <a:lstStyle/>
          <a:p>
            <a:fld id="{CF6EE11D-F156-6C49-ACF6-03E1F4F3E8CB}" type="slidenum">
              <a:rPr lang="en-US" smtClean="0"/>
              <a:t>‹#›</a:t>
            </a:fld>
            <a:endParaRPr lang="en-US" dirty="0"/>
          </a:p>
        </p:txBody>
      </p:sp>
    </p:spTree>
    <p:extLst>
      <p:ext uri="{BB962C8B-B14F-4D97-AF65-F5344CB8AC3E}">
        <p14:creationId xmlns:p14="http://schemas.microsoft.com/office/powerpoint/2010/main" val="1345902495"/>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smtClean="0"/>
              <a:t>6/26/16</a:t>
            </a:r>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Elders/Members Role --- Fink</a:t>
            </a:r>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6EE11D-F156-6C49-ACF6-03E1F4F3E8CB}" type="slidenum">
              <a:rPr lang="en-US" smtClean="0"/>
              <a:t>‹#›</a:t>
            </a:fld>
            <a:endParaRPr lang="en-US" dirty="0"/>
          </a:p>
        </p:txBody>
      </p:sp>
    </p:spTree>
    <p:extLst>
      <p:ext uri="{BB962C8B-B14F-4D97-AF65-F5344CB8AC3E}">
        <p14:creationId xmlns:p14="http://schemas.microsoft.com/office/powerpoint/2010/main" val="13769520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 Id="rId3" Type="http://schemas.openxmlformats.org/officeDocument/2006/relationships/image" Target="../media/image1.emf"/></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 Id="rId3" Type="http://schemas.openxmlformats.org/officeDocument/2006/relationships/image" Target="../media/image2.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71488" y="522287"/>
            <a:ext cx="11144250" cy="1383470"/>
          </a:xfrm>
          <a:solidFill>
            <a:schemeClr val="bg2"/>
          </a:solidFill>
          <a:ln>
            <a:solidFill>
              <a:srgbClr val="002060"/>
            </a:solidFill>
          </a:ln>
        </p:spPr>
        <p:txBody>
          <a:bodyPr>
            <a:normAutofit/>
          </a:bodyPr>
          <a:lstStyle/>
          <a:p>
            <a:r>
              <a:rPr lang="en-US" sz="4800" dirty="0" smtClean="0">
                <a:latin typeface="Abadi MT Condensed Extra Bold" charset="0"/>
                <a:ea typeface="Abadi MT Condensed Extra Bold" charset="0"/>
                <a:cs typeface="Abadi MT Condensed Extra Bold" charset="0"/>
              </a:rPr>
              <a:t>God’s Organization?</a:t>
            </a:r>
            <a:endParaRPr lang="en-US" sz="4800" dirty="0">
              <a:latin typeface="Abadi MT Condensed Extra Bold" charset="0"/>
              <a:ea typeface="Abadi MT Condensed Extra Bold" charset="0"/>
              <a:cs typeface="Abadi MT Condensed Extra Bold" charset="0"/>
            </a:endParaRPr>
          </a:p>
        </p:txBody>
      </p:sp>
      <p:sp>
        <p:nvSpPr>
          <p:cNvPr id="3" name="Subtitle 2"/>
          <p:cNvSpPr>
            <a:spLocks noGrp="1"/>
          </p:cNvSpPr>
          <p:nvPr>
            <p:ph type="subTitle" idx="1"/>
          </p:nvPr>
        </p:nvSpPr>
        <p:spPr>
          <a:xfrm>
            <a:off x="471488" y="2123440"/>
            <a:ext cx="11144250" cy="4104639"/>
          </a:xfrm>
          <a:solidFill>
            <a:schemeClr val="bg1"/>
          </a:solidFill>
          <a:ln w="76200">
            <a:solidFill>
              <a:schemeClr val="bg2">
                <a:lumMod val="90000"/>
              </a:schemeClr>
            </a:solidFill>
          </a:ln>
        </p:spPr>
        <p:txBody>
          <a:bodyPr>
            <a:normAutofit fontScale="25000" lnSpcReduction="20000"/>
          </a:bodyPr>
          <a:lstStyle/>
          <a:p>
            <a:pPr algn="l"/>
            <a:r>
              <a:rPr lang="en-US" sz="11200" dirty="0" smtClean="0">
                <a:solidFill>
                  <a:schemeClr val="bg2">
                    <a:lumMod val="50000"/>
                  </a:schemeClr>
                </a:solidFill>
              </a:rPr>
              <a:t>“</a:t>
            </a:r>
            <a:r>
              <a:rPr lang="en-US" sz="11200" dirty="0" smtClean="0"/>
              <a:t>And </a:t>
            </a:r>
            <a:r>
              <a:rPr lang="en-US" sz="11200" dirty="0"/>
              <a:t>when they had appointed elders for them in </a:t>
            </a:r>
            <a:r>
              <a:rPr lang="en-US" sz="11200" b="1" dirty="0"/>
              <a:t>every church</a:t>
            </a:r>
            <a:r>
              <a:rPr lang="en-US" sz="11200" dirty="0"/>
              <a:t>, with prayer and fasting they committed them to the Lord in whom they had </a:t>
            </a:r>
            <a:r>
              <a:rPr lang="en-US" sz="11200" dirty="0" smtClean="0"/>
              <a:t>believed” (Acts 14:23).</a:t>
            </a:r>
          </a:p>
          <a:p>
            <a:endParaRPr lang="en-US" sz="11200" dirty="0"/>
          </a:p>
          <a:p>
            <a:pPr algn="l"/>
            <a:r>
              <a:rPr lang="en-US" sz="11200" dirty="0" smtClean="0"/>
              <a:t>“This </a:t>
            </a:r>
            <a:r>
              <a:rPr lang="en-US" sz="11200" dirty="0"/>
              <a:t>is why I left you in Crete, so that you might put what remained into order, and appoint elders in </a:t>
            </a:r>
            <a:r>
              <a:rPr lang="en-US" sz="11200" b="1" dirty="0"/>
              <a:t>every</a:t>
            </a:r>
            <a:r>
              <a:rPr lang="en-US" sz="11200" dirty="0"/>
              <a:t> town as I directed </a:t>
            </a:r>
            <a:r>
              <a:rPr lang="en-US" sz="11200" dirty="0" smtClean="0"/>
              <a:t>you” (Tit. 1:5).</a:t>
            </a:r>
          </a:p>
          <a:p>
            <a:endParaRPr lang="en-US" sz="11200" dirty="0" smtClean="0"/>
          </a:p>
          <a:p>
            <a:pPr algn="l"/>
            <a:r>
              <a:rPr lang="en-US" sz="11200" dirty="0" smtClean="0"/>
              <a:t>“Paul </a:t>
            </a:r>
            <a:r>
              <a:rPr lang="en-US" sz="11200" dirty="0"/>
              <a:t>and Timothy, servants of Christ </a:t>
            </a:r>
            <a:r>
              <a:rPr lang="en-US" sz="11200" dirty="0" smtClean="0"/>
              <a:t>Jesus, to </a:t>
            </a:r>
            <a:r>
              <a:rPr lang="en-US" sz="11200" b="1" baseline="30000" dirty="0" smtClean="0">
                <a:solidFill>
                  <a:srgbClr val="FF0000"/>
                </a:solidFill>
              </a:rPr>
              <a:t>1</a:t>
            </a:r>
            <a:r>
              <a:rPr lang="en-US" sz="11200" dirty="0" smtClean="0"/>
              <a:t>all </a:t>
            </a:r>
            <a:r>
              <a:rPr lang="en-US" sz="11200" dirty="0"/>
              <a:t>the saints in Christ Jesus who are </a:t>
            </a:r>
            <a:r>
              <a:rPr lang="en-US" sz="11200" b="1" baseline="30000" dirty="0">
                <a:solidFill>
                  <a:srgbClr val="FF0000"/>
                </a:solidFill>
              </a:rPr>
              <a:t>2</a:t>
            </a:r>
            <a:r>
              <a:rPr lang="en-US" sz="11200" dirty="0" smtClean="0"/>
              <a:t>at </a:t>
            </a:r>
            <a:r>
              <a:rPr lang="en-US" sz="11200" dirty="0"/>
              <a:t>Philippi, with the </a:t>
            </a:r>
            <a:r>
              <a:rPr lang="en-US" sz="11200" b="1" baseline="30000" dirty="0" smtClean="0">
                <a:solidFill>
                  <a:srgbClr val="FF0000"/>
                </a:solidFill>
              </a:rPr>
              <a:t>3</a:t>
            </a:r>
            <a:r>
              <a:rPr lang="en-US" sz="11200" dirty="0" smtClean="0"/>
              <a:t>overseers</a:t>
            </a:r>
            <a:r>
              <a:rPr lang="en-US" sz="11200" dirty="0"/>
              <a:t> </a:t>
            </a:r>
            <a:r>
              <a:rPr lang="en-US" sz="11200" dirty="0" smtClean="0"/>
              <a:t>and </a:t>
            </a:r>
            <a:r>
              <a:rPr lang="en-US" sz="11200" b="1" baseline="30000" dirty="0" smtClean="0">
                <a:solidFill>
                  <a:srgbClr val="FF0000"/>
                </a:solidFill>
              </a:rPr>
              <a:t>4</a:t>
            </a:r>
            <a:r>
              <a:rPr lang="en-US" sz="11200" dirty="0" smtClean="0"/>
              <a:t>deacons” (Phil. 1:1)</a:t>
            </a:r>
            <a:endParaRPr lang="en-US" sz="11200" dirty="0"/>
          </a:p>
          <a:p>
            <a:pPr algn="l"/>
            <a:endParaRPr lang="en-US" sz="8600" dirty="0"/>
          </a:p>
          <a:p>
            <a:endParaRPr lang="en-US" sz="8600" dirty="0"/>
          </a:p>
          <a:p>
            <a:r>
              <a:rPr lang="en-US" dirty="0" smtClean="0"/>
              <a:t/>
            </a:r>
            <a:br>
              <a:rPr lang="en-US" dirty="0" smtClean="0"/>
            </a:br>
            <a:endParaRPr lang="en-US" dirty="0"/>
          </a:p>
        </p:txBody>
      </p:sp>
      <p:sp>
        <p:nvSpPr>
          <p:cNvPr id="4" name="Date Placeholder 3"/>
          <p:cNvSpPr>
            <a:spLocks noGrp="1"/>
          </p:cNvSpPr>
          <p:nvPr>
            <p:ph type="dt" sz="half" idx="10"/>
          </p:nvPr>
        </p:nvSpPr>
        <p:spPr/>
        <p:txBody>
          <a:bodyPr/>
          <a:lstStyle/>
          <a:p>
            <a:r>
              <a:rPr lang="en-US" dirty="0" smtClean="0"/>
              <a:t>6/26/16</a:t>
            </a:r>
            <a:endParaRPr lang="en-US" dirty="0"/>
          </a:p>
        </p:txBody>
      </p:sp>
      <p:sp>
        <p:nvSpPr>
          <p:cNvPr id="5" name="Footer Placeholder 4"/>
          <p:cNvSpPr>
            <a:spLocks noGrp="1"/>
          </p:cNvSpPr>
          <p:nvPr>
            <p:ph type="ftr" sz="quarter" idx="11"/>
          </p:nvPr>
        </p:nvSpPr>
        <p:spPr/>
        <p:txBody>
          <a:bodyPr/>
          <a:lstStyle/>
          <a:p>
            <a:r>
              <a:rPr lang="en-US" dirty="0" smtClean="0"/>
              <a:t>Elders/Members Role --- Fink</a:t>
            </a:r>
            <a:endParaRPr lang="en-US" dirty="0"/>
          </a:p>
        </p:txBody>
      </p:sp>
      <p:sp>
        <p:nvSpPr>
          <p:cNvPr id="6" name="Slide Number Placeholder 5"/>
          <p:cNvSpPr>
            <a:spLocks noGrp="1"/>
          </p:cNvSpPr>
          <p:nvPr>
            <p:ph type="sldNum" sz="quarter" idx="12"/>
          </p:nvPr>
        </p:nvSpPr>
        <p:spPr/>
        <p:txBody>
          <a:bodyPr/>
          <a:lstStyle/>
          <a:p>
            <a:fld id="{CF6EE11D-F156-6C49-ACF6-03E1F4F3E8CB}" type="slidenum">
              <a:rPr lang="en-US" smtClean="0"/>
              <a:t>1</a:t>
            </a:fld>
            <a:endParaRPr lang="en-US" dirty="0"/>
          </a:p>
        </p:txBody>
      </p:sp>
    </p:spTree>
    <p:extLst>
      <p:ext uri="{BB962C8B-B14F-4D97-AF65-F5344CB8AC3E}">
        <p14:creationId xmlns:p14="http://schemas.microsoft.com/office/powerpoint/2010/main" val="1866951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24762" y="151096"/>
            <a:ext cx="9243237" cy="935665"/>
          </a:xfrm>
          <a:solidFill>
            <a:schemeClr val="bg2"/>
          </a:solidFill>
        </p:spPr>
        <p:txBody>
          <a:bodyPr>
            <a:normAutofit fontScale="90000"/>
          </a:bodyPr>
          <a:lstStyle/>
          <a:p>
            <a:r>
              <a:rPr lang="en-US" sz="3200" dirty="0" smtClean="0">
                <a:latin typeface="Abadi MT Condensed Extra Bold" charset="0"/>
                <a:ea typeface="Abadi MT Condensed Extra Bold" charset="0"/>
                <a:cs typeface="Abadi MT Condensed Extra Bold" charset="0"/>
              </a:rPr>
              <a:t>WHAT AUTHORITY MAY SCRIPTURALLY QUALIFIED ELDERS EXERCISE OVER  A CONGREGATION?</a:t>
            </a:r>
            <a:endParaRPr lang="en-US" sz="3200" dirty="0">
              <a:latin typeface="Abadi MT Condensed Extra Bold" charset="0"/>
              <a:ea typeface="Abadi MT Condensed Extra Bold" charset="0"/>
              <a:cs typeface="Abadi MT Condensed Extra Bold" charset="0"/>
            </a:endParaRPr>
          </a:p>
        </p:txBody>
      </p:sp>
      <p:sp>
        <p:nvSpPr>
          <p:cNvPr id="3" name="Subtitle 2"/>
          <p:cNvSpPr>
            <a:spLocks noGrp="1"/>
          </p:cNvSpPr>
          <p:nvPr>
            <p:ph type="subTitle" idx="1"/>
          </p:nvPr>
        </p:nvSpPr>
        <p:spPr>
          <a:xfrm>
            <a:off x="251638" y="1086761"/>
            <a:ext cx="11447719" cy="5518298"/>
          </a:xfrm>
          <a:solidFill>
            <a:srgbClr val="002060"/>
          </a:solidFill>
          <a:ln w="76200">
            <a:solidFill>
              <a:schemeClr val="bg1"/>
            </a:solidFill>
          </a:ln>
        </p:spPr>
        <p:txBody>
          <a:bodyPr>
            <a:normAutofit/>
          </a:bodyPr>
          <a:lstStyle/>
          <a:p>
            <a:pPr algn="l"/>
            <a:r>
              <a:rPr lang="en-US" sz="2800" dirty="0" smtClean="0">
                <a:solidFill>
                  <a:schemeClr val="bg1"/>
                </a:solidFill>
              </a:rPr>
              <a:t>Pastors </a:t>
            </a:r>
          </a:p>
          <a:p>
            <a:pPr algn="l"/>
            <a:endParaRPr lang="en-US" sz="2800" dirty="0">
              <a:solidFill>
                <a:schemeClr val="bg1"/>
              </a:solidFill>
            </a:endParaRPr>
          </a:p>
          <a:p>
            <a:pPr algn="l"/>
            <a:endParaRPr lang="en-US" sz="2800" dirty="0" smtClean="0">
              <a:solidFill>
                <a:schemeClr val="bg1"/>
              </a:solidFill>
            </a:endParaRPr>
          </a:p>
          <a:p>
            <a:pPr algn="l"/>
            <a:r>
              <a:rPr lang="en-US" sz="2800" dirty="0" smtClean="0">
                <a:solidFill>
                  <a:schemeClr val="bg1"/>
                </a:solidFill>
              </a:rPr>
              <a:t>The ones having the rule over you</a:t>
            </a:r>
          </a:p>
        </p:txBody>
      </p:sp>
      <p:sp>
        <p:nvSpPr>
          <p:cNvPr id="4" name="TextBox 3"/>
          <p:cNvSpPr txBox="1"/>
          <p:nvPr/>
        </p:nvSpPr>
        <p:spPr>
          <a:xfrm>
            <a:off x="838200" y="1544320"/>
            <a:ext cx="10283456" cy="954107"/>
          </a:xfrm>
          <a:prstGeom prst="rect">
            <a:avLst/>
          </a:prstGeom>
          <a:solidFill>
            <a:schemeClr val="bg1"/>
          </a:solidFill>
        </p:spPr>
        <p:txBody>
          <a:bodyPr wrap="square" rtlCol="0">
            <a:spAutoFit/>
          </a:bodyPr>
          <a:lstStyle/>
          <a:p>
            <a:r>
              <a:rPr lang="en-US" sz="2800" dirty="0" smtClean="0">
                <a:solidFill>
                  <a:srgbClr val="002060"/>
                </a:solidFill>
              </a:rPr>
              <a:t>“</a:t>
            </a:r>
            <a:r>
              <a:rPr lang="en-US" sz="2800" dirty="0"/>
              <a:t>And he gave </a:t>
            </a:r>
            <a:r>
              <a:rPr lang="en-US" sz="2800" dirty="0" smtClean="0"/>
              <a:t>the apostles</a:t>
            </a:r>
            <a:r>
              <a:rPr lang="en-US" sz="2800" dirty="0"/>
              <a:t>, the prophets, </a:t>
            </a:r>
            <a:r>
              <a:rPr lang="en-US" sz="2800" dirty="0" smtClean="0"/>
              <a:t>the evangelists</a:t>
            </a:r>
            <a:r>
              <a:rPr lang="en-US" sz="2800" dirty="0"/>
              <a:t>, </a:t>
            </a:r>
            <a:r>
              <a:rPr lang="en-US" sz="2800" dirty="0" smtClean="0"/>
              <a:t>the </a:t>
            </a:r>
            <a:r>
              <a:rPr lang="en-US" sz="2800" b="1" dirty="0" smtClean="0"/>
              <a:t>shepherds</a:t>
            </a:r>
            <a:r>
              <a:rPr lang="en-US" sz="2800" b="1" dirty="0"/>
              <a:t> </a:t>
            </a:r>
            <a:r>
              <a:rPr lang="en-US" sz="2800" dirty="0"/>
              <a:t>and </a:t>
            </a:r>
            <a:r>
              <a:rPr lang="en-US" sz="2800" b="1" dirty="0" smtClean="0"/>
              <a:t>teachers</a:t>
            </a:r>
            <a:r>
              <a:rPr lang="en-US" sz="2800" dirty="0" smtClean="0"/>
              <a:t>” (</a:t>
            </a:r>
            <a:r>
              <a:rPr lang="en-US" sz="2800" dirty="0" smtClean="0">
                <a:solidFill>
                  <a:srgbClr val="002060"/>
                </a:solidFill>
              </a:rPr>
              <a:t>Eph. 4:11)</a:t>
            </a:r>
            <a:endParaRPr lang="en-US" sz="2800" dirty="0">
              <a:solidFill>
                <a:srgbClr val="002060"/>
              </a:solidFill>
            </a:endParaRPr>
          </a:p>
        </p:txBody>
      </p:sp>
      <p:sp>
        <p:nvSpPr>
          <p:cNvPr id="5" name="TextBox 4"/>
          <p:cNvSpPr txBox="1"/>
          <p:nvPr/>
        </p:nvSpPr>
        <p:spPr>
          <a:xfrm flipH="1">
            <a:off x="914400" y="3088560"/>
            <a:ext cx="10122194" cy="2677656"/>
          </a:xfrm>
          <a:prstGeom prst="rect">
            <a:avLst/>
          </a:prstGeom>
          <a:solidFill>
            <a:schemeClr val="bg1"/>
          </a:solidFill>
        </p:spPr>
        <p:txBody>
          <a:bodyPr wrap="square" rtlCol="0">
            <a:spAutoFit/>
          </a:bodyPr>
          <a:lstStyle/>
          <a:p>
            <a:r>
              <a:rPr lang="en-US" sz="2800" dirty="0" smtClean="0">
                <a:solidFill>
                  <a:srgbClr val="002060"/>
                </a:solidFill>
              </a:rPr>
              <a:t>“</a:t>
            </a:r>
            <a:r>
              <a:rPr lang="en-US" sz="2800" dirty="0" smtClean="0"/>
              <a:t>Remember your </a:t>
            </a:r>
            <a:r>
              <a:rPr lang="en-US" sz="2800" b="1" dirty="0" smtClean="0"/>
              <a:t>leaders</a:t>
            </a:r>
            <a:r>
              <a:rPr lang="en-US" sz="2800" dirty="0" smtClean="0"/>
              <a:t>, those who spoke to you the word of God. Consider the outcome of their way of life, and imitate their faith</a:t>
            </a:r>
            <a:r>
              <a:rPr lang="is-IS" sz="2800" dirty="0" smtClean="0"/>
              <a:t>…</a:t>
            </a:r>
            <a:r>
              <a:rPr lang="en-US" sz="2800" dirty="0"/>
              <a:t> Obey your leaders and </a:t>
            </a:r>
            <a:r>
              <a:rPr lang="en-US" sz="2800" b="1" dirty="0"/>
              <a:t>submit to them</a:t>
            </a:r>
            <a:r>
              <a:rPr lang="en-US" sz="2800" dirty="0" smtClean="0"/>
              <a:t>, for </a:t>
            </a:r>
            <a:r>
              <a:rPr lang="en-US" sz="2800" dirty="0"/>
              <a:t>they are keeping watch over your souls, as those who will have to give an account</a:t>
            </a:r>
            <a:r>
              <a:rPr lang="en-US" sz="2800" dirty="0" smtClean="0"/>
              <a:t>. Let </a:t>
            </a:r>
            <a:r>
              <a:rPr lang="en-US" sz="2800" dirty="0"/>
              <a:t>them do this with joy and not with groaning, for that would be of no advantage to you.</a:t>
            </a:r>
            <a:r>
              <a:rPr lang="en-US" sz="2800" dirty="0" smtClean="0"/>
              <a:t>”</a:t>
            </a:r>
            <a:r>
              <a:rPr lang="en-US" sz="2800" dirty="0" smtClean="0">
                <a:solidFill>
                  <a:srgbClr val="002060"/>
                </a:solidFill>
              </a:rPr>
              <a:t> (Heb. 13:7, 17).  </a:t>
            </a:r>
            <a:endParaRPr lang="en-US" sz="2800" dirty="0">
              <a:solidFill>
                <a:srgbClr val="002060"/>
              </a:solidFill>
            </a:endParaRPr>
          </a:p>
        </p:txBody>
      </p:sp>
      <p:sp>
        <p:nvSpPr>
          <p:cNvPr id="6" name="Date Placeholder 5"/>
          <p:cNvSpPr>
            <a:spLocks noGrp="1"/>
          </p:cNvSpPr>
          <p:nvPr>
            <p:ph type="dt" sz="half" idx="10"/>
          </p:nvPr>
        </p:nvSpPr>
        <p:spPr/>
        <p:txBody>
          <a:bodyPr/>
          <a:lstStyle/>
          <a:p>
            <a:r>
              <a:rPr lang="en-US" smtClean="0"/>
              <a:t>6/26/16</a:t>
            </a:r>
            <a:endParaRPr lang="en-US"/>
          </a:p>
        </p:txBody>
      </p:sp>
      <p:sp>
        <p:nvSpPr>
          <p:cNvPr id="9" name="Footer Placeholder 8"/>
          <p:cNvSpPr>
            <a:spLocks noGrp="1"/>
          </p:cNvSpPr>
          <p:nvPr>
            <p:ph type="ftr" sz="quarter" idx="11"/>
          </p:nvPr>
        </p:nvSpPr>
        <p:spPr/>
        <p:txBody>
          <a:bodyPr/>
          <a:lstStyle/>
          <a:p>
            <a:r>
              <a:rPr lang="en-US" smtClean="0"/>
              <a:t>Elders/Members Role --- Fink</a:t>
            </a:r>
            <a:endParaRPr lang="en-US"/>
          </a:p>
        </p:txBody>
      </p:sp>
      <p:sp>
        <p:nvSpPr>
          <p:cNvPr id="10" name="Slide Number Placeholder 9"/>
          <p:cNvSpPr>
            <a:spLocks noGrp="1"/>
          </p:cNvSpPr>
          <p:nvPr>
            <p:ph type="sldNum" sz="quarter" idx="12"/>
          </p:nvPr>
        </p:nvSpPr>
        <p:spPr/>
        <p:txBody>
          <a:bodyPr/>
          <a:lstStyle/>
          <a:p>
            <a:fld id="{CF6EE11D-F156-6C49-ACF6-03E1F4F3E8CB}" type="slidenum">
              <a:rPr lang="en-US" smtClean="0"/>
              <a:t>10</a:t>
            </a:fld>
            <a:endParaRPr lang="en-US"/>
          </a:p>
        </p:txBody>
      </p:sp>
    </p:spTree>
    <p:extLst>
      <p:ext uri="{BB962C8B-B14F-4D97-AF65-F5344CB8AC3E}">
        <p14:creationId xmlns:p14="http://schemas.microsoft.com/office/powerpoint/2010/main" val="10939594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2" presetClass="entr" presetSubtype="4" fill="hold" nodeType="clickEffect">
                                  <p:stCondLst>
                                    <p:cond delay="0"/>
                                  </p:stCondLst>
                                  <p:childTnLst>
                                    <p:set>
                                      <p:cBhvr>
                                        <p:cTn id="18" dur="1" fill="hold">
                                          <p:stCondLst>
                                            <p:cond delay="0"/>
                                          </p:stCondLst>
                                        </p:cTn>
                                        <p:tgtEl>
                                          <p:spTgt spid="4">
                                            <p:txEl>
                                              <p:pRg st="0" end="0"/>
                                            </p:txEl>
                                          </p:spTgt>
                                        </p:tgtEl>
                                        <p:attrNameLst>
                                          <p:attrName>style.visibility</p:attrName>
                                        </p:attrNameLst>
                                      </p:cBhvr>
                                      <p:to>
                                        <p:strVal val="visible"/>
                                      </p:to>
                                    </p:set>
                                    <p:anim calcmode="lin" valueType="num">
                                      <p:cBhvr additive="base">
                                        <p:cTn id="19" dur="500"/>
                                        <p:tgtEl>
                                          <p:spTgt spid="4">
                                            <p:txEl>
                                              <p:pRg st="0" end="0"/>
                                            </p:txEl>
                                          </p:spTgt>
                                        </p:tgtEl>
                                        <p:attrNameLst>
                                          <p:attrName>ppt_y</p:attrName>
                                        </p:attrNameLst>
                                      </p:cBhvr>
                                      <p:tavLst>
                                        <p:tav tm="0">
                                          <p:val>
                                            <p:strVal val="#ppt_y+#ppt_h*1.125000"/>
                                          </p:val>
                                        </p:tav>
                                        <p:tav tm="100000">
                                          <p:val>
                                            <p:strVal val="#ppt_y"/>
                                          </p:val>
                                        </p:tav>
                                      </p:tavLst>
                                    </p:anim>
                                    <p:animEffect transition="in" filter="wipe(up)">
                                      <p:cBhvr>
                                        <p:cTn id="20" dur="500"/>
                                        <p:tgtEl>
                                          <p:spTgt spid="4">
                                            <p:txEl>
                                              <p:pRg st="0" end="0"/>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5"/>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2" presetClass="entr" presetSubtype="4" fill="hold" nodeType="clickEffect">
                                  <p:stCondLst>
                                    <p:cond delay="0"/>
                                  </p:stCondLst>
                                  <p:childTnLst>
                                    <p:set>
                                      <p:cBhvr>
                                        <p:cTn id="32" dur="1" fill="hold">
                                          <p:stCondLst>
                                            <p:cond delay="0"/>
                                          </p:stCondLst>
                                        </p:cTn>
                                        <p:tgtEl>
                                          <p:spTgt spid="5">
                                            <p:txEl>
                                              <p:pRg st="0" end="0"/>
                                            </p:txEl>
                                          </p:spTgt>
                                        </p:tgtEl>
                                        <p:attrNameLst>
                                          <p:attrName>style.visibility</p:attrName>
                                        </p:attrNameLst>
                                      </p:cBhvr>
                                      <p:to>
                                        <p:strVal val="visible"/>
                                      </p:to>
                                    </p:set>
                                    <p:anim calcmode="lin" valueType="num">
                                      <p:cBhvr additive="base">
                                        <p:cTn id="33" dur="500"/>
                                        <p:tgtEl>
                                          <p:spTgt spid="5">
                                            <p:txEl>
                                              <p:pRg st="0" end="0"/>
                                            </p:txEl>
                                          </p:spTgt>
                                        </p:tgtEl>
                                        <p:attrNameLst>
                                          <p:attrName>ppt_y</p:attrName>
                                        </p:attrNameLst>
                                      </p:cBhvr>
                                      <p:tavLst>
                                        <p:tav tm="0">
                                          <p:val>
                                            <p:strVal val="#ppt_y+#ppt_h*1.125000"/>
                                          </p:val>
                                        </p:tav>
                                        <p:tav tm="100000">
                                          <p:val>
                                            <p:strVal val="#ppt_y"/>
                                          </p:val>
                                        </p:tav>
                                      </p:tavLst>
                                    </p:anim>
                                    <p:animEffect transition="in" filter="wipe(up)">
                                      <p:cBhvr>
                                        <p:cTn id="34"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P spid="4" grpId="0" animBg="1"/>
      <p:bldP spid="5"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0363" y="382772"/>
            <a:ext cx="10843437" cy="1307916"/>
          </a:xfrm>
          <a:solidFill>
            <a:schemeClr val="bg2"/>
          </a:solidFill>
        </p:spPr>
        <p:txBody>
          <a:bodyPr>
            <a:normAutofit/>
          </a:bodyPr>
          <a:lstStyle/>
          <a:p>
            <a:r>
              <a:rPr lang="en-US" sz="3600" dirty="0" smtClean="0">
                <a:latin typeface="Abadi MT Condensed Extra Bold" charset="0"/>
                <a:ea typeface="Abadi MT Condensed Extra Bold" charset="0"/>
                <a:cs typeface="Abadi MT Condensed Extra Bold" charset="0"/>
              </a:rPr>
              <a:t>What is the charge of the congregation toward its elders?</a:t>
            </a:r>
            <a:endParaRPr lang="en-US" sz="3600" dirty="0">
              <a:latin typeface="Abadi MT Condensed Extra Bold" charset="0"/>
              <a:ea typeface="Abadi MT Condensed Extra Bold" charset="0"/>
              <a:cs typeface="Abadi MT Condensed Extra Bold" charset="0"/>
            </a:endParaRPr>
          </a:p>
        </p:txBody>
      </p:sp>
      <p:sp>
        <p:nvSpPr>
          <p:cNvPr id="3" name="Content Placeholder 2"/>
          <p:cNvSpPr>
            <a:spLocks noGrp="1"/>
          </p:cNvSpPr>
          <p:nvPr>
            <p:ph idx="1"/>
          </p:nvPr>
        </p:nvSpPr>
        <p:spPr>
          <a:xfrm>
            <a:off x="510363" y="1953216"/>
            <a:ext cx="10843437" cy="4351338"/>
          </a:xfrm>
          <a:ln w="76200">
            <a:solidFill>
              <a:schemeClr val="bg2">
                <a:lumMod val="90000"/>
              </a:schemeClr>
            </a:solidFill>
          </a:ln>
        </p:spPr>
        <p:txBody>
          <a:bodyPr>
            <a:normAutofit lnSpcReduction="10000"/>
          </a:bodyPr>
          <a:lstStyle/>
          <a:p>
            <a:pPr marL="228600" lvl="1">
              <a:spcBef>
                <a:spcPts val="1000"/>
              </a:spcBef>
            </a:pPr>
            <a:r>
              <a:rPr lang="en-US" sz="2800" b="1" dirty="0"/>
              <a:t>To appreciate and respect them </a:t>
            </a:r>
            <a:r>
              <a:rPr lang="en-US" sz="2800" dirty="0"/>
              <a:t>(1 Thess. 5:12-13)</a:t>
            </a:r>
            <a:r>
              <a:rPr lang="en-US" sz="2800" b="1" dirty="0"/>
              <a:t>. </a:t>
            </a:r>
            <a:endParaRPr lang="en-US" sz="2800" b="1" dirty="0" smtClean="0"/>
          </a:p>
          <a:p>
            <a:pPr marL="228600" lvl="1">
              <a:spcBef>
                <a:spcPts val="1000"/>
              </a:spcBef>
            </a:pPr>
            <a:r>
              <a:rPr lang="en-US" sz="2800" b="1" dirty="0" smtClean="0"/>
              <a:t>To </a:t>
            </a:r>
            <a:r>
              <a:rPr lang="en-US" sz="2800" b="1" dirty="0"/>
              <a:t>esteem them </a:t>
            </a:r>
            <a:r>
              <a:rPr lang="en-US" sz="2800" dirty="0"/>
              <a:t>(1 Thess. 5:12-13). </a:t>
            </a:r>
            <a:r>
              <a:rPr lang="en-US" sz="2800" b="1" dirty="0"/>
              <a:t> </a:t>
            </a:r>
            <a:endParaRPr lang="en-US" sz="2800" b="1" dirty="0" smtClean="0"/>
          </a:p>
          <a:p>
            <a:pPr marL="228600" lvl="1">
              <a:spcBef>
                <a:spcPts val="1000"/>
              </a:spcBef>
            </a:pPr>
            <a:r>
              <a:rPr lang="en-US" sz="2800" b="1" dirty="0"/>
              <a:t>To obey them </a:t>
            </a:r>
            <a:r>
              <a:rPr lang="en-US" sz="2800" dirty="0"/>
              <a:t>(Heb. 13:17). </a:t>
            </a:r>
          </a:p>
          <a:p>
            <a:pPr marL="228600" lvl="1">
              <a:spcBef>
                <a:spcPts val="1000"/>
              </a:spcBef>
            </a:pPr>
            <a:r>
              <a:rPr lang="en-US" sz="2800" b="1" dirty="0"/>
              <a:t>To submit to them </a:t>
            </a:r>
            <a:r>
              <a:rPr lang="en-US" sz="2800" dirty="0"/>
              <a:t>(Heb. 13:17).</a:t>
            </a:r>
            <a:r>
              <a:rPr lang="en-US" sz="2800" b="1" dirty="0"/>
              <a:t> </a:t>
            </a:r>
            <a:endParaRPr lang="en-US" sz="2800" b="1" dirty="0" smtClean="0"/>
          </a:p>
          <a:p>
            <a:pPr marL="228600" lvl="1">
              <a:spcBef>
                <a:spcPts val="1000"/>
              </a:spcBef>
            </a:pPr>
            <a:r>
              <a:rPr lang="en-US" sz="2800" b="1" dirty="0"/>
              <a:t>To support them </a:t>
            </a:r>
            <a:r>
              <a:rPr lang="en-US" sz="2800" dirty="0"/>
              <a:t>(1 </a:t>
            </a:r>
            <a:r>
              <a:rPr lang="en-US" sz="2800" dirty="0" err="1"/>
              <a:t>Ti</a:t>
            </a:r>
            <a:r>
              <a:rPr lang="en-US" sz="2800" dirty="0"/>
              <a:t>. 5:17-18</a:t>
            </a:r>
            <a:r>
              <a:rPr lang="en-US" sz="2800" dirty="0" smtClean="0"/>
              <a:t>)</a:t>
            </a:r>
            <a:endParaRPr lang="en-US" sz="2800" b="1" dirty="0"/>
          </a:p>
          <a:p>
            <a:pPr marL="228600" lvl="1">
              <a:spcBef>
                <a:spcPts val="1000"/>
              </a:spcBef>
            </a:pPr>
            <a:r>
              <a:rPr lang="en-US" sz="2800" b="1" dirty="0"/>
              <a:t>To discipline or correct them </a:t>
            </a:r>
            <a:r>
              <a:rPr lang="en-US" sz="2800" dirty="0"/>
              <a:t>(1 </a:t>
            </a:r>
            <a:r>
              <a:rPr lang="en-US" sz="2800" dirty="0" err="1"/>
              <a:t>Ti</a:t>
            </a:r>
            <a:r>
              <a:rPr lang="en-US" sz="2800" dirty="0"/>
              <a:t>. 5:19-20</a:t>
            </a:r>
            <a:r>
              <a:rPr lang="en-US" sz="2800" dirty="0" smtClean="0"/>
              <a:t>)</a:t>
            </a:r>
          </a:p>
          <a:p>
            <a:pPr marL="228600" lvl="1">
              <a:spcBef>
                <a:spcPts val="1000"/>
              </a:spcBef>
            </a:pPr>
            <a:r>
              <a:rPr lang="en-US" sz="2800" b="1" dirty="0"/>
              <a:t>To remember them </a:t>
            </a:r>
            <a:r>
              <a:rPr lang="en-US" sz="2800" dirty="0"/>
              <a:t>(Heb. 13:7)</a:t>
            </a:r>
          </a:p>
          <a:p>
            <a:pPr marL="228600" lvl="1">
              <a:spcBef>
                <a:spcPts val="1000"/>
              </a:spcBef>
            </a:pPr>
            <a:r>
              <a:rPr lang="en-US" sz="2800" b="1" dirty="0"/>
              <a:t>To mimic them </a:t>
            </a:r>
            <a:r>
              <a:rPr lang="en-US" sz="2800" dirty="0"/>
              <a:t>(</a:t>
            </a:r>
            <a:r>
              <a:rPr lang="en-US" sz="2800" dirty="0" err="1"/>
              <a:t>Heb</a:t>
            </a:r>
            <a:r>
              <a:rPr lang="en-US" sz="2800" dirty="0"/>
              <a:t> 13:7</a:t>
            </a:r>
            <a:r>
              <a:rPr lang="en-US" sz="2800" dirty="0" smtClean="0"/>
              <a:t>)</a:t>
            </a:r>
            <a:r>
              <a:rPr lang="en-US" sz="2800" dirty="0"/>
              <a:t/>
            </a:r>
            <a:br>
              <a:rPr lang="en-US" sz="2800" dirty="0"/>
            </a:br>
            <a:endParaRPr lang="en-US" sz="2800" dirty="0"/>
          </a:p>
          <a:p>
            <a:pPr marL="0" lvl="1" indent="0">
              <a:spcBef>
                <a:spcPts val="1000"/>
              </a:spcBef>
              <a:buNone/>
            </a:pPr>
            <a:endParaRPr lang="en-US" dirty="0"/>
          </a:p>
          <a:p>
            <a:pPr marL="228600" lvl="1">
              <a:spcBef>
                <a:spcPts val="1000"/>
              </a:spcBef>
            </a:pPr>
            <a:endParaRPr lang="en-US" dirty="0"/>
          </a:p>
        </p:txBody>
      </p:sp>
      <p:sp>
        <p:nvSpPr>
          <p:cNvPr id="4" name="Date Placeholder 3"/>
          <p:cNvSpPr>
            <a:spLocks noGrp="1"/>
          </p:cNvSpPr>
          <p:nvPr>
            <p:ph type="dt" sz="half" idx="10"/>
          </p:nvPr>
        </p:nvSpPr>
        <p:spPr/>
        <p:txBody>
          <a:bodyPr/>
          <a:lstStyle/>
          <a:p>
            <a:r>
              <a:rPr lang="en-US" smtClean="0"/>
              <a:t>6/26/16</a:t>
            </a:r>
            <a:endParaRPr lang="en-US"/>
          </a:p>
        </p:txBody>
      </p:sp>
      <p:sp>
        <p:nvSpPr>
          <p:cNvPr id="5" name="Footer Placeholder 4"/>
          <p:cNvSpPr>
            <a:spLocks noGrp="1"/>
          </p:cNvSpPr>
          <p:nvPr>
            <p:ph type="ftr" sz="quarter" idx="11"/>
          </p:nvPr>
        </p:nvSpPr>
        <p:spPr/>
        <p:txBody>
          <a:bodyPr/>
          <a:lstStyle/>
          <a:p>
            <a:r>
              <a:rPr lang="en-US" smtClean="0"/>
              <a:t>Elders/Members Role --- Fink</a:t>
            </a:r>
            <a:endParaRPr lang="en-US"/>
          </a:p>
        </p:txBody>
      </p:sp>
      <p:sp>
        <p:nvSpPr>
          <p:cNvPr id="6" name="Slide Number Placeholder 5"/>
          <p:cNvSpPr>
            <a:spLocks noGrp="1"/>
          </p:cNvSpPr>
          <p:nvPr>
            <p:ph type="sldNum" sz="quarter" idx="12"/>
          </p:nvPr>
        </p:nvSpPr>
        <p:spPr/>
        <p:txBody>
          <a:bodyPr/>
          <a:lstStyle/>
          <a:p>
            <a:fld id="{CF6EE11D-F156-6C49-ACF6-03E1F4F3E8CB}" type="slidenum">
              <a:rPr lang="en-US" smtClean="0"/>
              <a:t>11</a:t>
            </a:fld>
            <a:endParaRPr lang="en-US"/>
          </a:p>
        </p:txBody>
      </p:sp>
      <p:sp>
        <p:nvSpPr>
          <p:cNvPr id="7" name="TextBox 6"/>
          <p:cNvSpPr txBox="1"/>
          <p:nvPr/>
        </p:nvSpPr>
        <p:spPr>
          <a:xfrm>
            <a:off x="6197600" y="2293325"/>
            <a:ext cx="5029200" cy="2677656"/>
          </a:xfrm>
          <a:prstGeom prst="rect">
            <a:avLst/>
          </a:prstGeom>
          <a:solidFill>
            <a:srgbClr val="002060"/>
          </a:solidFill>
          <a:ln w="76200">
            <a:solidFill>
              <a:schemeClr val="bg1"/>
            </a:solidFill>
          </a:ln>
        </p:spPr>
        <p:txBody>
          <a:bodyPr wrap="square" rtlCol="0">
            <a:spAutoFit/>
          </a:bodyPr>
          <a:lstStyle/>
          <a:p>
            <a:r>
              <a:rPr lang="en-US" sz="2400" dirty="0" smtClean="0">
                <a:solidFill>
                  <a:schemeClr val="bg1"/>
                </a:solidFill>
              </a:rPr>
              <a:t>“We </a:t>
            </a:r>
            <a:r>
              <a:rPr lang="en-US" sz="2400" dirty="0">
                <a:solidFill>
                  <a:schemeClr val="bg1"/>
                </a:solidFill>
              </a:rPr>
              <a:t>ask you, brothers, to </a:t>
            </a:r>
            <a:r>
              <a:rPr lang="en-US" sz="2400" b="1" dirty="0">
                <a:solidFill>
                  <a:schemeClr val="bg1"/>
                </a:solidFill>
              </a:rPr>
              <a:t>respect</a:t>
            </a:r>
            <a:r>
              <a:rPr lang="en-US" sz="2400" dirty="0">
                <a:solidFill>
                  <a:schemeClr val="bg1"/>
                </a:solidFill>
              </a:rPr>
              <a:t> </a:t>
            </a:r>
            <a:r>
              <a:rPr lang="en-US" sz="2400" dirty="0" smtClean="0">
                <a:solidFill>
                  <a:schemeClr val="bg1"/>
                </a:solidFill>
              </a:rPr>
              <a:t>(appreciate, NASV) those </a:t>
            </a:r>
            <a:r>
              <a:rPr lang="en-US" sz="2400" dirty="0">
                <a:solidFill>
                  <a:schemeClr val="bg1"/>
                </a:solidFill>
              </a:rPr>
              <a:t>who labor among you and are over you in the Lord and admonish you,</a:t>
            </a:r>
            <a:r>
              <a:rPr lang="en-US" sz="2400" b="1" baseline="30000" dirty="0">
                <a:solidFill>
                  <a:schemeClr val="bg1"/>
                </a:solidFill>
              </a:rPr>
              <a:t>13 </a:t>
            </a:r>
            <a:r>
              <a:rPr lang="en-US" sz="2400" dirty="0">
                <a:solidFill>
                  <a:schemeClr val="bg1"/>
                </a:solidFill>
              </a:rPr>
              <a:t>and to </a:t>
            </a:r>
            <a:r>
              <a:rPr lang="en-US" sz="2400" b="1" dirty="0">
                <a:solidFill>
                  <a:srgbClr val="FFFF00"/>
                </a:solidFill>
              </a:rPr>
              <a:t>esteem them very highly </a:t>
            </a:r>
            <a:r>
              <a:rPr lang="en-US" sz="2400" dirty="0">
                <a:solidFill>
                  <a:schemeClr val="bg1"/>
                </a:solidFill>
              </a:rPr>
              <a:t>in love because of their work</a:t>
            </a:r>
            <a:r>
              <a:rPr lang="en-US" sz="2400" dirty="0" smtClean="0">
                <a:solidFill>
                  <a:schemeClr val="bg1"/>
                </a:solidFill>
              </a:rPr>
              <a:t>. Be </a:t>
            </a:r>
            <a:r>
              <a:rPr lang="en-US" sz="2400" dirty="0">
                <a:solidFill>
                  <a:schemeClr val="bg1"/>
                </a:solidFill>
              </a:rPr>
              <a:t>at peace among </a:t>
            </a:r>
            <a:r>
              <a:rPr lang="en-US" sz="2400" dirty="0" smtClean="0">
                <a:solidFill>
                  <a:schemeClr val="bg1"/>
                </a:solidFill>
              </a:rPr>
              <a:t>yourselves“ (1 Th. 5:12-13)</a:t>
            </a:r>
            <a:endParaRPr lang="en-US" sz="2400" dirty="0">
              <a:solidFill>
                <a:schemeClr val="bg1"/>
              </a:solidFill>
            </a:endParaRPr>
          </a:p>
        </p:txBody>
      </p:sp>
    </p:spTree>
    <p:extLst>
      <p:ext uri="{BB962C8B-B14F-4D97-AF65-F5344CB8AC3E}">
        <p14:creationId xmlns:p14="http://schemas.microsoft.com/office/powerpoint/2010/main" val="19958796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0" end="0"/>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7"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6688" y="365125"/>
            <a:ext cx="11121656" cy="1187228"/>
          </a:xfrm>
          <a:solidFill>
            <a:schemeClr val="bg2"/>
          </a:solidFill>
        </p:spPr>
        <p:txBody>
          <a:bodyPr>
            <a:normAutofit/>
          </a:bodyPr>
          <a:lstStyle/>
          <a:p>
            <a:r>
              <a:rPr lang="en-US" sz="3200" dirty="0" smtClean="0">
                <a:latin typeface="Abadi MT Condensed Extra Bold" charset="0"/>
                <a:ea typeface="Abadi MT Condensed Extra Bold" charset="0"/>
                <a:cs typeface="Abadi MT Condensed Extra Bold" charset="0"/>
              </a:rPr>
              <a:t>What does it mean to “obey them that have the rule over you?” (Heb. 13:17)</a:t>
            </a:r>
            <a:endParaRPr lang="en-US" sz="3200" dirty="0">
              <a:latin typeface="Abadi MT Condensed Extra Bold" charset="0"/>
              <a:ea typeface="Abadi MT Condensed Extra Bold" charset="0"/>
              <a:cs typeface="Abadi MT Condensed Extra Bold" charset="0"/>
            </a:endParaRPr>
          </a:p>
        </p:txBody>
      </p:sp>
      <p:sp>
        <p:nvSpPr>
          <p:cNvPr id="3" name="Content Placeholder 2"/>
          <p:cNvSpPr>
            <a:spLocks noGrp="1"/>
          </p:cNvSpPr>
          <p:nvPr>
            <p:ph idx="1"/>
          </p:nvPr>
        </p:nvSpPr>
        <p:spPr>
          <a:xfrm>
            <a:off x="616688" y="1935125"/>
            <a:ext cx="11121656" cy="4241837"/>
          </a:xfrm>
          <a:ln w="76200">
            <a:solidFill>
              <a:schemeClr val="bg2">
                <a:lumMod val="90000"/>
              </a:schemeClr>
            </a:solidFill>
          </a:ln>
        </p:spPr>
        <p:txBody>
          <a:bodyPr/>
          <a:lstStyle/>
          <a:p>
            <a:r>
              <a:rPr lang="en-US" dirty="0" smtClean="0"/>
              <a:t>The Greek</a:t>
            </a:r>
            <a:r>
              <a:rPr lang="en-US" i="1" dirty="0"/>
              <a:t> </a:t>
            </a:r>
            <a:r>
              <a:rPr lang="en-US" dirty="0" smtClean="0"/>
              <a:t>is</a:t>
            </a:r>
            <a:r>
              <a:rPr lang="en-US" i="1" dirty="0" smtClean="0"/>
              <a:t> </a:t>
            </a:r>
            <a:r>
              <a:rPr lang="en-US" i="1" dirty="0" err="1" smtClean="0"/>
              <a:t>peitho</a:t>
            </a:r>
            <a:r>
              <a:rPr lang="en-US" i="1" dirty="0" smtClean="0"/>
              <a:t> – “</a:t>
            </a:r>
            <a:r>
              <a:rPr lang="en-US" dirty="0" smtClean="0"/>
              <a:t>to suffer one’s self to be persuaded. To </a:t>
            </a:r>
            <a:r>
              <a:rPr lang="en-US" b="1" dirty="0" smtClean="0"/>
              <a:t>listen</a:t>
            </a:r>
            <a:r>
              <a:rPr lang="en-US" dirty="0" smtClean="0"/>
              <a:t> to, to </a:t>
            </a:r>
            <a:r>
              <a:rPr lang="en-US" b="1" dirty="0" smtClean="0"/>
              <a:t>obey</a:t>
            </a:r>
            <a:r>
              <a:rPr lang="en-US" dirty="0" smtClean="0"/>
              <a:t>, </a:t>
            </a:r>
            <a:r>
              <a:rPr lang="en-US" dirty="0"/>
              <a:t>t</a:t>
            </a:r>
            <a:r>
              <a:rPr lang="en-US" dirty="0" smtClean="0"/>
              <a:t>o </a:t>
            </a:r>
            <a:r>
              <a:rPr lang="en-US" b="1" dirty="0" smtClean="0"/>
              <a:t>yield to</a:t>
            </a:r>
            <a:r>
              <a:rPr lang="en-US" dirty="0" smtClean="0"/>
              <a:t>, to obey, to follow</a:t>
            </a:r>
            <a:r>
              <a:rPr lang="en-US" dirty="0" smtClean="0"/>
              <a:t>,</a:t>
            </a:r>
            <a:r>
              <a:rPr lang="is-IS" dirty="0" smtClean="0"/>
              <a:t>…</a:t>
            </a:r>
            <a:r>
              <a:rPr lang="en-US" dirty="0" smtClean="0"/>
              <a:t>” </a:t>
            </a:r>
            <a:r>
              <a:rPr lang="en-US" dirty="0" smtClean="0"/>
              <a:t>(Thayer).  </a:t>
            </a:r>
          </a:p>
          <a:p>
            <a:r>
              <a:rPr lang="en-US" dirty="0" smtClean="0"/>
              <a:t>The Greek for the above statement means literally, “the ones having the rule over you” (Heb. 13:17).  </a:t>
            </a:r>
          </a:p>
          <a:p>
            <a:r>
              <a:rPr lang="en-US" dirty="0" smtClean="0"/>
              <a:t>The term need not be minimized or ignored.  </a:t>
            </a:r>
            <a:r>
              <a:rPr lang="en-US" b="1" dirty="0" smtClean="0"/>
              <a:t>Apart from erroneous teaching elders should simply be obeyed in matters of judgment</a:t>
            </a:r>
            <a:r>
              <a:rPr lang="en-US" dirty="0" smtClean="0"/>
              <a:t>. That is the force of the statement being made.   </a:t>
            </a:r>
          </a:p>
        </p:txBody>
      </p:sp>
      <p:sp>
        <p:nvSpPr>
          <p:cNvPr id="4" name="Date Placeholder 3"/>
          <p:cNvSpPr>
            <a:spLocks noGrp="1"/>
          </p:cNvSpPr>
          <p:nvPr>
            <p:ph type="dt" sz="half" idx="10"/>
          </p:nvPr>
        </p:nvSpPr>
        <p:spPr/>
        <p:txBody>
          <a:bodyPr/>
          <a:lstStyle/>
          <a:p>
            <a:r>
              <a:rPr lang="en-US" smtClean="0"/>
              <a:t>6/26/16</a:t>
            </a:r>
            <a:endParaRPr lang="en-US"/>
          </a:p>
        </p:txBody>
      </p:sp>
      <p:sp>
        <p:nvSpPr>
          <p:cNvPr id="5" name="Footer Placeholder 4"/>
          <p:cNvSpPr>
            <a:spLocks noGrp="1"/>
          </p:cNvSpPr>
          <p:nvPr>
            <p:ph type="ftr" sz="quarter" idx="11"/>
          </p:nvPr>
        </p:nvSpPr>
        <p:spPr/>
        <p:txBody>
          <a:bodyPr/>
          <a:lstStyle/>
          <a:p>
            <a:r>
              <a:rPr lang="en-US" smtClean="0"/>
              <a:t>Elders/Members Role --- Fink</a:t>
            </a:r>
            <a:endParaRPr lang="en-US"/>
          </a:p>
        </p:txBody>
      </p:sp>
      <p:sp>
        <p:nvSpPr>
          <p:cNvPr id="6" name="Slide Number Placeholder 5"/>
          <p:cNvSpPr>
            <a:spLocks noGrp="1"/>
          </p:cNvSpPr>
          <p:nvPr>
            <p:ph type="sldNum" sz="quarter" idx="12"/>
          </p:nvPr>
        </p:nvSpPr>
        <p:spPr/>
        <p:txBody>
          <a:bodyPr/>
          <a:lstStyle/>
          <a:p>
            <a:fld id="{CF6EE11D-F156-6C49-ACF6-03E1F4F3E8CB}" type="slidenum">
              <a:rPr lang="en-US" smtClean="0"/>
              <a:t>12</a:t>
            </a:fld>
            <a:endParaRPr lang="en-US"/>
          </a:p>
        </p:txBody>
      </p:sp>
    </p:spTree>
    <p:extLst>
      <p:ext uri="{BB962C8B-B14F-4D97-AF65-F5344CB8AC3E}">
        <p14:creationId xmlns:p14="http://schemas.microsoft.com/office/powerpoint/2010/main" val="1458096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39800" y="344805"/>
            <a:ext cx="10515600" cy="1325563"/>
          </a:xfrm>
          <a:solidFill>
            <a:schemeClr val="bg2"/>
          </a:solidFill>
        </p:spPr>
        <p:txBody>
          <a:bodyPr>
            <a:normAutofit fontScale="90000"/>
          </a:bodyPr>
          <a:lstStyle/>
          <a:p>
            <a:r>
              <a:rPr lang="en-US" sz="3600" dirty="0" smtClean="0">
                <a:latin typeface="Abadi MT Condensed Extra Bold" charset="0"/>
                <a:ea typeface="Abadi MT Condensed Extra Bold" charset="0"/>
                <a:cs typeface="Abadi MT Condensed Extra Bold" charset="0"/>
              </a:rPr>
              <a:t>What the congregation can do to help</a:t>
            </a:r>
            <a:r>
              <a:rPr lang="is-IS" sz="3600" dirty="0" smtClean="0">
                <a:latin typeface="Abadi MT Condensed Extra Bold" charset="0"/>
                <a:ea typeface="Abadi MT Condensed Extra Bold" charset="0"/>
                <a:cs typeface="Abadi MT Condensed Extra Bold" charset="0"/>
              </a:rPr>
              <a:t>…</a:t>
            </a:r>
            <a:br>
              <a:rPr lang="is-IS" sz="3600" dirty="0" smtClean="0">
                <a:latin typeface="Abadi MT Condensed Extra Bold" charset="0"/>
                <a:ea typeface="Abadi MT Condensed Extra Bold" charset="0"/>
                <a:cs typeface="Abadi MT Condensed Extra Bold" charset="0"/>
              </a:rPr>
            </a:br>
            <a:r>
              <a:rPr lang="is-IS" sz="3600" dirty="0" smtClean="0">
                <a:latin typeface="Abadi MT Condensed Extra Bold" charset="0"/>
                <a:ea typeface="Abadi MT Condensed Extra Bold" charset="0"/>
                <a:cs typeface="Abadi MT Condensed Extra Bold" charset="0"/>
              </a:rPr>
              <a:t>			</a:t>
            </a:r>
            <a:r>
              <a:rPr lang="is-IS" sz="3100" dirty="0" smtClean="0">
                <a:solidFill>
                  <a:schemeClr val="bg2">
                    <a:lumMod val="50000"/>
                  </a:schemeClr>
                </a:solidFill>
                <a:latin typeface="+mn-lt"/>
                <a:ea typeface="Abadi MT Condensed Extra Bold" charset="0"/>
                <a:cs typeface="Abadi MT Condensed Extra Bold" charset="0"/>
              </a:rPr>
              <a:t>(Taken from elders/deacons class – J</a:t>
            </a:r>
            <a:r>
              <a:rPr lang="en-US" sz="3100" dirty="0" smtClean="0">
                <a:solidFill>
                  <a:schemeClr val="bg2">
                    <a:lumMod val="50000"/>
                  </a:schemeClr>
                </a:solidFill>
                <a:latin typeface="+mn-lt"/>
                <a:ea typeface="Abadi MT Condensed Extra Bold" charset="0"/>
                <a:cs typeface="Abadi MT Condensed Extra Bold" charset="0"/>
              </a:rPr>
              <a:t>u</a:t>
            </a:r>
            <a:r>
              <a:rPr lang="is-IS" sz="3100" dirty="0" smtClean="0">
                <a:solidFill>
                  <a:schemeClr val="bg2">
                    <a:lumMod val="50000"/>
                  </a:schemeClr>
                </a:solidFill>
                <a:latin typeface="+mn-lt"/>
                <a:ea typeface="Abadi MT Condensed Extra Bold" charset="0"/>
                <a:cs typeface="Abadi MT Condensed Extra Bold" charset="0"/>
              </a:rPr>
              <a:t>ne 6, 2016)</a:t>
            </a:r>
            <a:endParaRPr lang="en-US" sz="3100" dirty="0">
              <a:solidFill>
                <a:schemeClr val="bg2">
                  <a:lumMod val="50000"/>
                </a:schemeClr>
              </a:solidFill>
              <a:latin typeface="Abadi MT Condensed Extra Bold" charset="0"/>
              <a:ea typeface="Abadi MT Condensed Extra Bold" charset="0"/>
              <a:cs typeface="Abadi MT Condensed Extra Bold" charset="0"/>
            </a:endParaRPr>
          </a:p>
        </p:txBody>
      </p:sp>
      <p:sp>
        <p:nvSpPr>
          <p:cNvPr id="3" name="Content Placeholder 2"/>
          <p:cNvSpPr>
            <a:spLocks noGrp="1"/>
          </p:cNvSpPr>
          <p:nvPr>
            <p:ph idx="1"/>
          </p:nvPr>
        </p:nvSpPr>
        <p:spPr>
          <a:xfrm>
            <a:off x="751840" y="1825624"/>
            <a:ext cx="10601960" cy="4605655"/>
          </a:xfrm>
        </p:spPr>
        <p:txBody>
          <a:bodyPr>
            <a:normAutofit fontScale="77500" lnSpcReduction="20000"/>
          </a:bodyPr>
          <a:lstStyle/>
          <a:p>
            <a:pPr lvl="0"/>
            <a:r>
              <a:rPr lang="en-US" sz="3100" dirty="0"/>
              <a:t>Submitting to elders should come naturally since we should be submitting to one another anyway. </a:t>
            </a:r>
          </a:p>
          <a:p>
            <a:pPr lvl="0"/>
            <a:r>
              <a:rPr lang="en-US" sz="3100" dirty="0"/>
              <a:t>Be joyfully supportive – even when disagreement occurs.  </a:t>
            </a:r>
          </a:p>
          <a:p>
            <a:pPr lvl="0"/>
            <a:r>
              <a:rPr lang="en-US" sz="3100" dirty="0"/>
              <a:t>Do not try and isolate the elders (create division among them).  </a:t>
            </a:r>
          </a:p>
          <a:p>
            <a:pPr lvl="0"/>
            <a:r>
              <a:rPr lang="en-US" sz="3100" dirty="0"/>
              <a:t>Become better listeners and support them with personal thankfulness – show appreciation.  </a:t>
            </a:r>
          </a:p>
          <a:p>
            <a:pPr lvl="0"/>
            <a:r>
              <a:rPr lang="en-US" sz="3100" dirty="0"/>
              <a:t>Respect them…honor them.  It’s like a parent telling you to go and wash the dishes – we might obey but not honor them.  Elders need to be obeyed and honored.  </a:t>
            </a:r>
          </a:p>
          <a:p>
            <a:pPr lvl="0"/>
            <a:r>
              <a:rPr lang="en-US" sz="3100" dirty="0"/>
              <a:t>Encourage/build one another up – 1 Th. 5:11. (Do not take for granted).  </a:t>
            </a:r>
          </a:p>
          <a:p>
            <a:pPr lvl="0"/>
            <a:r>
              <a:rPr lang="en-US" sz="3100" dirty="0"/>
              <a:t>Never be quarrelsome with an elder - 2 </a:t>
            </a:r>
            <a:r>
              <a:rPr lang="en-US" sz="3100" dirty="0" err="1"/>
              <a:t>Ti</a:t>
            </a:r>
            <a:r>
              <a:rPr lang="en-US" sz="3100" dirty="0"/>
              <a:t>. 2:23-24.  </a:t>
            </a:r>
          </a:p>
          <a:p>
            <a:pPr lvl="0"/>
            <a:r>
              <a:rPr lang="en-US" sz="3100" dirty="0"/>
              <a:t>Build them up. Be complimentary of them.  </a:t>
            </a:r>
          </a:p>
          <a:p>
            <a:pPr lvl="0"/>
            <a:r>
              <a:rPr lang="en-US" sz="3100" dirty="0"/>
              <a:t>Acquiesce to their judgment...joyfully. </a:t>
            </a:r>
          </a:p>
          <a:p>
            <a:pPr marL="0" indent="0">
              <a:buNone/>
            </a:pPr>
            <a:endParaRPr lang="en-US" dirty="0"/>
          </a:p>
        </p:txBody>
      </p:sp>
      <p:sp>
        <p:nvSpPr>
          <p:cNvPr id="4" name="Date Placeholder 3"/>
          <p:cNvSpPr>
            <a:spLocks noGrp="1"/>
          </p:cNvSpPr>
          <p:nvPr>
            <p:ph type="dt" sz="half" idx="10"/>
          </p:nvPr>
        </p:nvSpPr>
        <p:spPr/>
        <p:txBody>
          <a:bodyPr/>
          <a:lstStyle/>
          <a:p>
            <a:r>
              <a:rPr lang="en-US" smtClean="0"/>
              <a:t>6/26/16</a:t>
            </a:r>
            <a:endParaRPr lang="en-US" dirty="0"/>
          </a:p>
        </p:txBody>
      </p:sp>
      <p:sp>
        <p:nvSpPr>
          <p:cNvPr id="5" name="Footer Placeholder 4"/>
          <p:cNvSpPr>
            <a:spLocks noGrp="1"/>
          </p:cNvSpPr>
          <p:nvPr>
            <p:ph type="ftr" sz="quarter" idx="11"/>
          </p:nvPr>
        </p:nvSpPr>
        <p:spPr/>
        <p:txBody>
          <a:bodyPr/>
          <a:lstStyle/>
          <a:p>
            <a:r>
              <a:rPr lang="en-US" smtClean="0"/>
              <a:t>Elders/Members Role --- Fink</a:t>
            </a:r>
            <a:endParaRPr lang="en-US" dirty="0"/>
          </a:p>
        </p:txBody>
      </p:sp>
      <p:sp>
        <p:nvSpPr>
          <p:cNvPr id="6" name="Slide Number Placeholder 5"/>
          <p:cNvSpPr>
            <a:spLocks noGrp="1"/>
          </p:cNvSpPr>
          <p:nvPr>
            <p:ph type="sldNum" sz="quarter" idx="12"/>
          </p:nvPr>
        </p:nvSpPr>
        <p:spPr/>
        <p:txBody>
          <a:bodyPr/>
          <a:lstStyle/>
          <a:p>
            <a:fld id="{CF6EE11D-F156-6C49-ACF6-03E1F4F3E8CB}" type="slidenum">
              <a:rPr lang="en-US" smtClean="0"/>
              <a:t>13</a:t>
            </a:fld>
            <a:endParaRPr lang="en-US" dirty="0"/>
          </a:p>
        </p:txBody>
      </p:sp>
    </p:spTree>
    <p:extLst>
      <p:ext uri="{BB962C8B-B14F-4D97-AF65-F5344CB8AC3E}">
        <p14:creationId xmlns:p14="http://schemas.microsoft.com/office/powerpoint/2010/main" val="160965354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39800" y="344805"/>
            <a:ext cx="10515600" cy="1325563"/>
          </a:xfrm>
          <a:solidFill>
            <a:schemeClr val="bg2"/>
          </a:solidFill>
        </p:spPr>
        <p:txBody>
          <a:bodyPr>
            <a:normAutofit fontScale="90000"/>
          </a:bodyPr>
          <a:lstStyle/>
          <a:p>
            <a:r>
              <a:rPr lang="en-US" sz="3600" dirty="0" smtClean="0">
                <a:latin typeface="Abadi MT Condensed Extra Bold" charset="0"/>
                <a:ea typeface="Abadi MT Condensed Extra Bold" charset="0"/>
                <a:cs typeface="Abadi MT Condensed Extra Bold" charset="0"/>
              </a:rPr>
              <a:t>What the congregation can do to help</a:t>
            </a:r>
            <a:r>
              <a:rPr lang="is-IS" sz="3600" dirty="0" smtClean="0">
                <a:latin typeface="Abadi MT Condensed Extra Bold" charset="0"/>
                <a:ea typeface="Abadi MT Condensed Extra Bold" charset="0"/>
                <a:cs typeface="Abadi MT Condensed Extra Bold" charset="0"/>
              </a:rPr>
              <a:t>…</a:t>
            </a:r>
            <a:br>
              <a:rPr lang="is-IS" sz="3600" dirty="0" smtClean="0">
                <a:latin typeface="Abadi MT Condensed Extra Bold" charset="0"/>
                <a:ea typeface="Abadi MT Condensed Extra Bold" charset="0"/>
                <a:cs typeface="Abadi MT Condensed Extra Bold" charset="0"/>
              </a:rPr>
            </a:br>
            <a:r>
              <a:rPr lang="is-IS" sz="3600" dirty="0" smtClean="0">
                <a:latin typeface="Abadi MT Condensed Extra Bold" charset="0"/>
                <a:ea typeface="Abadi MT Condensed Extra Bold" charset="0"/>
                <a:cs typeface="Abadi MT Condensed Extra Bold" charset="0"/>
              </a:rPr>
              <a:t>			</a:t>
            </a:r>
            <a:r>
              <a:rPr lang="is-IS" sz="3100" dirty="0" smtClean="0">
                <a:solidFill>
                  <a:schemeClr val="bg2">
                    <a:lumMod val="50000"/>
                  </a:schemeClr>
                </a:solidFill>
                <a:latin typeface="+mn-lt"/>
                <a:ea typeface="Abadi MT Condensed Extra Bold" charset="0"/>
                <a:cs typeface="Abadi MT Condensed Extra Bold" charset="0"/>
              </a:rPr>
              <a:t>(Taken from elders/deacons class – J</a:t>
            </a:r>
            <a:r>
              <a:rPr lang="en-US" sz="3100" dirty="0" smtClean="0">
                <a:solidFill>
                  <a:schemeClr val="bg2">
                    <a:lumMod val="50000"/>
                  </a:schemeClr>
                </a:solidFill>
                <a:latin typeface="+mn-lt"/>
                <a:ea typeface="Abadi MT Condensed Extra Bold" charset="0"/>
                <a:cs typeface="Abadi MT Condensed Extra Bold" charset="0"/>
              </a:rPr>
              <a:t>u</a:t>
            </a:r>
            <a:r>
              <a:rPr lang="is-IS" sz="3100" dirty="0" smtClean="0">
                <a:solidFill>
                  <a:schemeClr val="bg2">
                    <a:lumMod val="50000"/>
                  </a:schemeClr>
                </a:solidFill>
                <a:latin typeface="+mn-lt"/>
                <a:ea typeface="Abadi MT Condensed Extra Bold" charset="0"/>
                <a:cs typeface="Abadi MT Condensed Extra Bold" charset="0"/>
              </a:rPr>
              <a:t>ne 6, 2016)</a:t>
            </a:r>
            <a:endParaRPr lang="en-US" sz="3100" dirty="0">
              <a:solidFill>
                <a:schemeClr val="bg2">
                  <a:lumMod val="50000"/>
                </a:schemeClr>
              </a:solidFill>
              <a:latin typeface="Abadi MT Condensed Extra Bold" charset="0"/>
              <a:ea typeface="Abadi MT Condensed Extra Bold" charset="0"/>
              <a:cs typeface="Abadi MT Condensed Extra Bold" charset="0"/>
            </a:endParaRPr>
          </a:p>
        </p:txBody>
      </p:sp>
      <p:sp>
        <p:nvSpPr>
          <p:cNvPr id="3" name="Content Placeholder 2"/>
          <p:cNvSpPr>
            <a:spLocks noGrp="1"/>
          </p:cNvSpPr>
          <p:nvPr>
            <p:ph idx="1"/>
          </p:nvPr>
        </p:nvSpPr>
        <p:spPr/>
        <p:txBody>
          <a:bodyPr>
            <a:normAutofit fontScale="92500" lnSpcReduction="10000"/>
          </a:bodyPr>
          <a:lstStyle/>
          <a:p>
            <a:pPr lvl="0"/>
            <a:r>
              <a:rPr lang="en-US" sz="2700" dirty="0"/>
              <a:t>Esteem him (elder).  Follow them.  We cannot disconnect when things are not going our way.  </a:t>
            </a:r>
          </a:p>
          <a:p>
            <a:pPr lvl="0"/>
            <a:r>
              <a:rPr lang="en-US" sz="2700" dirty="0"/>
              <a:t>Accept their discipline – follow their lead.  (Heb. 12:5-6)</a:t>
            </a:r>
          </a:p>
          <a:p>
            <a:pPr lvl="0"/>
            <a:r>
              <a:rPr lang="en-US" sz="2700" dirty="0"/>
              <a:t>See them as a support system to help my family get to heaven.  </a:t>
            </a:r>
          </a:p>
          <a:p>
            <a:pPr lvl="0"/>
            <a:r>
              <a:rPr lang="en-US" sz="2700" dirty="0"/>
              <a:t>If we respect them enough to help put them in as elders, it should weigh on us if we fail to give them that respect.  </a:t>
            </a:r>
          </a:p>
          <a:p>
            <a:pPr lvl="0"/>
            <a:r>
              <a:rPr lang="en-US" sz="2700" dirty="0"/>
              <a:t>20% showed up for elders/deacon classes.  That said, as a congregation, do we understand the gravity of not being supportive? Are we a drag on them? We need to help them to do their part and be more sensitive of their time.  </a:t>
            </a:r>
          </a:p>
          <a:p>
            <a:pPr lvl="0"/>
            <a:r>
              <a:rPr lang="en-US" sz="2700" dirty="0"/>
              <a:t>Come to know and love them.  Spend time with them.  Be hospitable (open your house to them; it goes two ways).  </a:t>
            </a:r>
          </a:p>
          <a:p>
            <a:pPr marL="0" indent="0">
              <a:buNone/>
            </a:pPr>
            <a:endParaRPr lang="en-US" dirty="0"/>
          </a:p>
        </p:txBody>
      </p:sp>
      <p:sp>
        <p:nvSpPr>
          <p:cNvPr id="4" name="Date Placeholder 3"/>
          <p:cNvSpPr>
            <a:spLocks noGrp="1"/>
          </p:cNvSpPr>
          <p:nvPr>
            <p:ph type="dt" sz="half" idx="10"/>
          </p:nvPr>
        </p:nvSpPr>
        <p:spPr/>
        <p:txBody>
          <a:bodyPr/>
          <a:lstStyle/>
          <a:p>
            <a:r>
              <a:rPr lang="en-US" smtClean="0"/>
              <a:t>6/26/16</a:t>
            </a:r>
            <a:endParaRPr lang="en-US" dirty="0"/>
          </a:p>
        </p:txBody>
      </p:sp>
      <p:sp>
        <p:nvSpPr>
          <p:cNvPr id="5" name="Footer Placeholder 4"/>
          <p:cNvSpPr>
            <a:spLocks noGrp="1"/>
          </p:cNvSpPr>
          <p:nvPr>
            <p:ph type="ftr" sz="quarter" idx="11"/>
          </p:nvPr>
        </p:nvSpPr>
        <p:spPr/>
        <p:txBody>
          <a:bodyPr/>
          <a:lstStyle/>
          <a:p>
            <a:r>
              <a:rPr lang="en-US" smtClean="0"/>
              <a:t>Elders/Members Role --- Fink</a:t>
            </a:r>
            <a:endParaRPr lang="en-US" dirty="0"/>
          </a:p>
        </p:txBody>
      </p:sp>
      <p:sp>
        <p:nvSpPr>
          <p:cNvPr id="6" name="Slide Number Placeholder 5"/>
          <p:cNvSpPr>
            <a:spLocks noGrp="1"/>
          </p:cNvSpPr>
          <p:nvPr>
            <p:ph type="sldNum" sz="quarter" idx="12"/>
          </p:nvPr>
        </p:nvSpPr>
        <p:spPr/>
        <p:txBody>
          <a:bodyPr/>
          <a:lstStyle/>
          <a:p>
            <a:fld id="{CF6EE11D-F156-6C49-ACF6-03E1F4F3E8CB}" type="slidenum">
              <a:rPr lang="en-US" smtClean="0"/>
              <a:t>14</a:t>
            </a:fld>
            <a:endParaRPr lang="en-US" dirty="0"/>
          </a:p>
        </p:txBody>
      </p:sp>
    </p:spTree>
    <p:extLst>
      <p:ext uri="{BB962C8B-B14F-4D97-AF65-F5344CB8AC3E}">
        <p14:creationId xmlns:p14="http://schemas.microsoft.com/office/powerpoint/2010/main" val="107889634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0363" y="382772"/>
            <a:ext cx="10843437" cy="1307916"/>
          </a:xfrm>
          <a:solidFill>
            <a:schemeClr val="bg2"/>
          </a:solidFill>
        </p:spPr>
        <p:txBody>
          <a:bodyPr>
            <a:normAutofit/>
          </a:bodyPr>
          <a:lstStyle/>
          <a:p>
            <a:r>
              <a:rPr lang="en-US" sz="3600" dirty="0" smtClean="0">
                <a:latin typeface="Abadi MT Condensed Extra Bold" charset="0"/>
                <a:ea typeface="Abadi MT Condensed Extra Bold" charset="0"/>
                <a:cs typeface="Abadi MT Condensed Extra Bold" charset="0"/>
              </a:rPr>
              <a:t>What is the charge of the congregation toward its elders?</a:t>
            </a:r>
            <a:endParaRPr lang="en-US" sz="3600" dirty="0">
              <a:latin typeface="Abadi MT Condensed Extra Bold" charset="0"/>
              <a:ea typeface="Abadi MT Condensed Extra Bold" charset="0"/>
              <a:cs typeface="Abadi MT Condensed Extra Bold" charset="0"/>
            </a:endParaRPr>
          </a:p>
        </p:txBody>
      </p:sp>
      <p:sp>
        <p:nvSpPr>
          <p:cNvPr id="3" name="Content Placeholder 2"/>
          <p:cNvSpPr>
            <a:spLocks noGrp="1"/>
          </p:cNvSpPr>
          <p:nvPr>
            <p:ph idx="1"/>
          </p:nvPr>
        </p:nvSpPr>
        <p:spPr>
          <a:xfrm>
            <a:off x="510363" y="1953216"/>
            <a:ext cx="10843437" cy="4351338"/>
          </a:xfrm>
          <a:ln w="76200">
            <a:solidFill>
              <a:schemeClr val="bg2">
                <a:lumMod val="90000"/>
              </a:schemeClr>
            </a:solidFill>
          </a:ln>
        </p:spPr>
        <p:txBody>
          <a:bodyPr>
            <a:normAutofit lnSpcReduction="10000"/>
          </a:bodyPr>
          <a:lstStyle/>
          <a:p>
            <a:pPr marL="228600" lvl="1">
              <a:spcBef>
                <a:spcPts val="1000"/>
              </a:spcBef>
            </a:pPr>
            <a:r>
              <a:rPr lang="en-US" sz="2800" b="1" dirty="0"/>
              <a:t>To appreciate and respect them </a:t>
            </a:r>
            <a:r>
              <a:rPr lang="en-US" sz="2800" dirty="0"/>
              <a:t>(1 Thess. 5:12-13)</a:t>
            </a:r>
            <a:r>
              <a:rPr lang="en-US" sz="2800" b="1" dirty="0"/>
              <a:t>. </a:t>
            </a:r>
            <a:endParaRPr lang="en-US" sz="2800" b="1" dirty="0" smtClean="0"/>
          </a:p>
          <a:p>
            <a:pPr marL="228600" lvl="1">
              <a:spcBef>
                <a:spcPts val="1000"/>
              </a:spcBef>
            </a:pPr>
            <a:r>
              <a:rPr lang="en-US" sz="2800" b="1" dirty="0" smtClean="0"/>
              <a:t>To </a:t>
            </a:r>
            <a:r>
              <a:rPr lang="en-US" sz="2800" b="1" dirty="0"/>
              <a:t>esteem them </a:t>
            </a:r>
            <a:r>
              <a:rPr lang="en-US" sz="2800" dirty="0"/>
              <a:t>(1 Thess. 5:12-13). </a:t>
            </a:r>
            <a:r>
              <a:rPr lang="en-US" sz="2800" b="1" dirty="0"/>
              <a:t> </a:t>
            </a:r>
            <a:endParaRPr lang="en-US" sz="2800" b="1" dirty="0" smtClean="0"/>
          </a:p>
          <a:p>
            <a:pPr marL="228600" lvl="1">
              <a:spcBef>
                <a:spcPts val="1000"/>
              </a:spcBef>
            </a:pPr>
            <a:r>
              <a:rPr lang="en-US" sz="2800" b="1" dirty="0"/>
              <a:t>To obey them </a:t>
            </a:r>
            <a:r>
              <a:rPr lang="en-US" sz="2800" dirty="0"/>
              <a:t>(Heb. 13:17). </a:t>
            </a:r>
          </a:p>
          <a:p>
            <a:pPr marL="228600" lvl="1">
              <a:spcBef>
                <a:spcPts val="1000"/>
              </a:spcBef>
            </a:pPr>
            <a:r>
              <a:rPr lang="en-US" sz="2800" b="1" dirty="0"/>
              <a:t>To submit to them </a:t>
            </a:r>
            <a:r>
              <a:rPr lang="en-US" sz="2800" dirty="0"/>
              <a:t>(Heb. 13:17).</a:t>
            </a:r>
            <a:r>
              <a:rPr lang="en-US" sz="2800" b="1" dirty="0"/>
              <a:t> </a:t>
            </a:r>
            <a:endParaRPr lang="en-US" sz="2800" b="1" dirty="0" smtClean="0"/>
          </a:p>
          <a:p>
            <a:pPr marL="228600" lvl="1">
              <a:spcBef>
                <a:spcPts val="1000"/>
              </a:spcBef>
            </a:pPr>
            <a:r>
              <a:rPr lang="en-US" sz="2800" b="1" dirty="0"/>
              <a:t>To support them </a:t>
            </a:r>
            <a:r>
              <a:rPr lang="en-US" sz="2800" dirty="0"/>
              <a:t>(1 </a:t>
            </a:r>
            <a:r>
              <a:rPr lang="en-US" sz="2800" dirty="0" err="1"/>
              <a:t>Ti</a:t>
            </a:r>
            <a:r>
              <a:rPr lang="en-US" sz="2800" dirty="0"/>
              <a:t>. 5:17-18</a:t>
            </a:r>
            <a:r>
              <a:rPr lang="en-US" sz="2800" dirty="0" smtClean="0"/>
              <a:t>)</a:t>
            </a:r>
            <a:endParaRPr lang="en-US" sz="2800" b="1" dirty="0"/>
          </a:p>
          <a:p>
            <a:pPr marL="228600" lvl="1">
              <a:spcBef>
                <a:spcPts val="1000"/>
              </a:spcBef>
            </a:pPr>
            <a:r>
              <a:rPr lang="en-US" sz="2800" b="1" dirty="0"/>
              <a:t>To discipline or correct them </a:t>
            </a:r>
            <a:r>
              <a:rPr lang="en-US" sz="2800" dirty="0"/>
              <a:t>(1 </a:t>
            </a:r>
            <a:r>
              <a:rPr lang="en-US" sz="2800" dirty="0" err="1"/>
              <a:t>Ti</a:t>
            </a:r>
            <a:r>
              <a:rPr lang="en-US" sz="2800" dirty="0"/>
              <a:t>. 5:19-20</a:t>
            </a:r>
            <a:r>
              <a:rPr lang="en-US" sz="2800" dirty="0" smtClean="0"/>
              <a:t>)</a:t>
            </a:r>
          </a:p>
          <a:p>
            <a:pPr marL="228600" lvl="1">
              <a:spcBef>
                <a:spcPts val="1000"/>
              </a:spcBef>
            </a:pPr>
            <a:r>
              <a:rPr lang="en-US" sz="2800" b="1" dirty="0"/>
              <a:t>To remember them </a:t>
            </a:r>
            <a:r>
              <a:rPr lang="en-US" sz="2800" dirty="0"/>
              <a:t>(Heb. 13:7)</a:t>
            </a:r>
          </a:p>
          <a:p>
            <a:pPr marL="228600" lvl="1">
              <a:spcBef>
                <a:spcPts val="1000"/>
              </a:spcBef>
            </a:pPr>
            <a:r>
              <a:rPr lang="en-US" sz="2800" b="1" dirty="0"/>
              <a:t>To mimic them </a:t>
            </a:r>
            <a:r>
              <a:rPr lang="en-US" sz="2800" dirty="0"/>
              <a:t>(</a:t>
            </a:r>
            <a:r>
              <a:rPr lang="en-US" sz="2800" dirty="0" err="1"/>
              <a:t>Heb</a:t>
            </a:r>
            <a:r>
              <a:rPr lang="en-US" sz="2800" dirty="0"/>
              <a:t> 13:7</a:t>
            </a:r>
            <a:r>
              <a:rPr lang="en-US" sz="2800" dirty="0" smtClean="0"/>
              <a:t>)</a:t>
            </a:r>
            <a:r>
              <a:rPr lang="en-US" sz="2800" dirty="0"/>
              <a:t/>
            </a:r>
            <a:br>
              <a:rPr lang="en-US" sz="2800" dirty="0"/>
            </a:br>
            <a:endParaRPr lang="en-US" sz="2800" dirty="0"/>
          </a:p>
          <a:p>
            <a:pPr marL="228600" lvl="1">
              <a:spcBef>
                <a:spcPts val="1000"/>
              </a:spcBef>
            </a:pPr>
            <a:endParaRPr lang="en-US" dirty="0"/>
          </a:p>
          <a:p>
            <a:pPr marL="228600" lvl="1">
              <a:spcBef>
                <a:spcPts val="1000"/>
              </a:spcBef>
            </a:pPr>
            <a:endParaRPr lang="en-US" dirty="0"/>
          </a:p>
        </p:txBody>
      </p:sp>
      <p:sp>
        <p:nvSpPr>
          <p:cNvPr id="4" name="Date Placeholder 3"/>
          <p:cNvSpPr>
            <a:spLocks noGrp="1"/>
          </p:cNvSpPr>
          <p:nvPr>
            <p:ph type="dt" sz="half" idx="10"/>
          </p:nvPr>
        </p:nvSpPr>
        <p:spPr/>
        <p:txBody>
          <a:bodyPr/>
          <a:lstStyle/>
          <a:p>
            <a:r>
              <a:rPr lang="en-US" dirty="0" smtClean="0"/>
              <a:t>6/26/16</a:t>
            </a:r>
            <a:endParaRPr lang="en-US" dirty="0"/>
          </a:p>
        </p:txBody>
      </p:sp>
      <p:sp>
        <p:nvSpPr>
          <p:cNvPr id="5" name="Footer Placeholder 4"/>
          <p:cNvSpPr>
            <a:spLocks noGrp="1"/>
          </p:cNvSpPr>
          <p:nvPr>
            <p:ph type="ftr" sz="quarter" idx="11"/>
          </p:nvPr>
        </p:nvSpPr>
        <p:spPr/>
        <p:txBody>
          <a:bodyPr/>
          <a:lstStyle/>
          <a:p>
            <a:r>
              <a:rPr lang="en-US" smtClean="0"/>
              <a:t>Elders/Members Role --- Fink</a:t>
            </a:r>
            <a:endParaRPr lang="en-US"/>
          </a:p>
        </p:txBody>
      </p:sp>
      <p:sp>
        <p:nvSpPr>
          <p:cNvPr id="6" name="Slide Number Placeholder 5"/>
          <p:cNvSpPr>
            <a:spLocks noGrp="1"/>
          </p:cNvSpPr>
          <p:nvPr>
            <p:ph type="sldNum" sz="quarter" idx="12"/>
          </p:nvPr>
        </p:nvSpPr>
        <p:spPr/>
        <p:txBody>
          <a:bodyPr/>
          <a:lstStyle/>
          <a:p>
            <a:fld id="{CF6EE11D-F156-6C49-ACF6-03E1F4F3E8CB}" type="slidenum">
              <a:rPr lang="en-US" smtClean="0"/>
              <a:t>15</a:t>
            </a:fld>
            <a:endParaRPr lang="en-US"/>
          </a:p>
        </p:txBody>
      </p:sp>
      <p:sp>
        <p:nvSpPr>
          <p:cNvPr id="7" name="TextBox 6"/>
          <p:cNvSpPr txBox="1"/>
          <p:nvPr/>
        </p:nvSpPr>
        <p:spPr>
          <a:xfrm>
            <a:off x="6197600" y="2293325"/>
            <a:ext cx="5029200" cy="2677656"/>
          </a:xfrm>
          <a:prstGeom prst="rect">
            <a:avLst/>
          </a:prstGeom>
          <a:solidFill>
            <a:srgbClr val="002060"/>
          </a:solidFill>
          <a:ln w="76200">
            <a:solidFill>
              <a:schemeClr val="bg1"/>
            </a:solidFill>
          </a:ln>
        </p:spPr>
        <p:txBody>
          <a:bodyPr wrap="square" rtlCol="0">
            <a:spAutoFit/>
          </a:bodyPr>
          <a:lstStyle/>
          <a:p>
            <a:r>
              <a:rPr lang="en-US" sz="2400" dirty="0" smtClean="0">
                <a:solidFill>
                  <a:schemeClr val="bg1"/>
                </a:solidFill>
              </a:rPr>
              <a:t>Let </a:t>
            </a:r>
            <a:r>
              <a:rPr lang="en-US" sz="2400" dirty="0">
                <a:solidFill>
                  <a:schemeClr val="bg1"/>
                </a:solidFill>
              </a:rPr>
              <a:t>us make sure qualified men are serving – those we can appreciate, esteem, obey, submit to, support, discipline, remember, and imitate so that the glory of God may be manifest in our local church.</a:t>
            </a:r>
          </a:p>
          <a:p>
            <a:endParaRPr lang="en-US" sz="2400" dirty="0">
              <a:solidFill>
                <a:schemeClr val="bg1"/>
              </a:solidFill>
            </a:endParaRPr>
          </a:p>
        </p:txBody>
      </p:sp>
    </p:spTree>
    <p:extLst>
      <p:ext uri="{BB962C8B-B14F-4D97-AF65-F5344CB8AC3E}">
        <p14:creationId xmlns:p14="http://schemas.microsoft.com/office/powerpoint/2010/main" val="9254383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0" end="0"/>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7"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6688" y="365125"/>
            <a:ext cx="11121656" cy="1187228"/>
          </a:xfrm>
          <a:solidFill>
            <a:schemeClr val="bg2"/>
          </a:solidFill>
        </p:spPr>
        <p:txBody>
          <a:bodyPr>
            <a:normAutofit/>
          </a:bodyPr>
          <a:lstStyle/>
          <a:p>
            <a:r>
              <a:rPr lang="en-US" sz="3200" dirty="0" smtClean="0">
                <a:latin typeface="Abadi MT Condensed Extra Bold" charset="0"/>
                <a:ea typeface="Abadi MT Condensed Extra Bold" charset="0"/>
                <a:cs typeface="Abadi MT Condensed Extra Bold" charset="0"/>
              </a:rPr>
              <a:t>What does it mean to “submit” (Heb. 13:17)?</a:t>
            </a:r>
            <a:endParaRPr lang="en-US" sz="3200" dirty="0">
              <a:latin typeface="Abadi MT Condensed Extra Bold" charset="0"/>
              <a:ea typeface="Abadi MT Condensed Extra Bold" charset="0"/>
              <a:cs typeface="Abadi MT Condensed Extra Bold" charset="0"/>
            </a:endParaRPr>
          </a:p>
        </p:txBody>
      </p:sp>
      <p:sp>
        <p:nvSpPr>
          <p:cNvPr id="3" name="Content Placeholder 2"/>
          <p:cNvSpPr>
            <a:spLocks noGrp="1"/>
          </p:cNvSpPr>
          <p:nvPr>
            <p:ph idx="1"/>
          </p:nvPr>
        </p:nvSpPr>
        <p:spPr>
          <a:xfrm>
            <a:off x="535172" y="1552353"/>
            <a:ext cx="11121656" cy="4763387"/>
          </a:xfrm>
          <a:ln w="76200">
            <a:solidFill>
              <a:schemeClr val="bg2">
                <a:lumMod val="90000"/>
              </a:schemeClr>
            </a:solidFill>
          </a:ln>
        </p:spPr>
        <p:txBody>
          <a:bodyPr>
            <a:noAutofit/>
          </a:bodyPr>
          <a:lstStyle/>
          <a:p>
            <a:r>
              <a:rPr lang="en-US" sz="2600" dirty="0" smtClean="0"/>
              <a:t>It is from the Greek word </a:t>
            </a:r>
            <a:r>
              <a:rPr lang="en-US" sz="2600" i="1" dirty="0" err="1" smtClean="0"/>
              <a:t>upeikete</a:t>
            </a:r>
            <a:r>
              <a:rPr lang="en-US" sz="2600" i="1" dirty="0" smtClean="0"/>
              <a:t> </a:t>
            </a:r>
            <a:r>
              <a:rPr lang="en-US" sz="2600" dirty="0" smtClean="0"/>
              <a:t>which means to “yield, give way,; </a:t>
            </a:r>
            <a:r>
              <a:rPr lang="en-US" sz="2600" dirty="0" err="1" smtClean="0"/>
              <a:t>absol</a:t>
            </a:r>
            <a:r>
              <a:rPr lang="en-US" sz="2600" dirty="0" smtClean="0"/>
              <a:t>, to be submissive” (Thayer).  </a:t>
            </a:r>
          </a:p>
          <a:p>
            <a:endParaRPr lang="en-US" sz="2600" dirty="0"/>
          </a:p>
          <a:p>
            <a:r>
              <a:rPr lang="en-US" sz="2600" dirty="0" smtClean="0"/>
              <a:t>Elders, when functioning properly, are involved in a divine work </a:t>
            </a:r>
            <a:r>
              <a:rPr lang="en-US" sz="2600" dirty="0" smtClean="0"/>
              <a:t>authorized </a:t>
            </a:r>
            <a:r>
              <a:rPr lang="en-US" sz="2600" dirty="0" smtClean="0"/>
              <a:t>by God.  To oppose them is to oppose God.  </a:t>
            </a:r>
          </a:p>
          <a:p>
            <a:endParaRPr lang="en-US" sz="2600" dirty="0"/>
          </a:p>
          <a:p>
            <a:r>
              <a:rPr lang="en-US" sz="2600" dirty="0" smtClean="0"/>
              <a:t>Their duty is to oversee; ours is to be overseen.  </a:t>
            </a:r>
          </a:p>
          <a:p>
            <a:endParaRPr lang="en-US" sz="2600" dirty="0"/>
          </a:p>
          <a:p>
            <a:r>
              <a:rPr lang="en-US" sz="2600" dirty="0" smtClean="0"/>
              <a:t>They </a:t>
            </a:r>
            <a:r>
              <a:rPr lang="en-US" sz="2600" dirty="0"/>
              <a:t>a</a:t>
            </a:r>
            <a:r>
              <a:rPr lang="en-US" sz="2600" dirty="0" smtClean="0"/>
              <a:t>re shepherds of the </a:t>
            </a:r>
            <a:r>
              <a:rPr lang="en-US" sz="2600" dirty="0" smtClean="0"/>
              <a:t>flock must give an account </a:t>
            </a:r>
            <a:r>
              <a:rPr lang="en-US" sz="2600" dirty="0" smtClean="0"/>
              <a:t>and the flock must recognize their rule to follow or be guilty of </a:t>
            </a:r>
            <a:r>
              <a:rPr lang="en-US" sz="2600" dirty="0" smtClean="0"/>
              <a:t>sin</a:t>
            </a:r>
            <a:r>
              <a:rPr lang="en-US" sz="2600" dirty="0"/>
              <a:t> </a:t>
            </a:r>
            <a:r>
              <a:rPr lang="en-US" sz="2600" dirty="0" smtClean="0"/>
              <a:t>(Heb. 13:17).  </a:t>
            </a:r>
            <a:r>
              <a:rPr lang="en-US" sz="2600" dirty="0" smtClean="0"/>
              <a:t>  </a:t>
            </a:r>
            <a:endParaRPr lang="en-US" sz="2600" dirty="0" smtClean="0"/>
          </a:p>
        </p:txBody>
      </p:sp>
      <p:sp>
        <p:nvSpPr>
          <p:cNvPr id="4" name="Date Placeholder 3"/>
          <p:cNvSpPr>
            <a:spLocks noGrp="1"/>
          </p:cNvSpPr>
          <p:nvPr>
            <p:ph type="dt" sz="half" idx="10"/>
          </p:nvPr>
        </p:nvSpPr>
        <p:spPr/>
        <p:txBody>
          <a:bodyPr/>
          <a:lstStyle/>
          <a:p>
            <a:r>
              <a:rPr lang="en-US" smtClean="0"/>
              <a:t>6/26/16</a:t>
            </a:r>
            <a:endParaRPr lang="en-US"/>
          </a:p>
        </p:txBody>
      </p:sp>
      <p:sp>
        <p:nvSpPr>
          <p:cNvPr id="5" name="Footer Placeholder 4"/>
          <p:cNvSpPr>
            <a:spLocks noGrp="1"/>
          </p:cNvSpPr>
          <p:nvPr>
            <p:ph type="ftr" sz="quarter" idx="11"/>
          </p:nvPr>
        </p:nvSpPr>
        <p:spPr/>
        <p:txBody>
          <a:bodyPr/>
          <a:lstStyle/>
          <a:p>
            <a:r>
              <a:rPr lang="en-US" smtClean="0"/>
              <a:t>Elders/Members Role --- Fink</a:t>
            </a:r>
            <a:endParaRPr lang="en-US"/>
          </a:p>
        </p:txBody>
      </p:sp>
      <p:sp>
        <p:nvSpPr>
          <p:cNvPr id="6" name="Slide Number Placeholder 5"/>
          <p:cNvSpPr>
            <a:spLocks noGrp="1"/>
          </p:cNvSpPr>
          <p:nvPr>
            <p:ph type="sldNum" sz="quarter" idx="12"/>
          </p:nvPr>
        </p:nvSpPr>
        <p:spPr/>
        <p:txBody>
          <a:bodyPr/>
          <a:lstStyle/>
          <a:p>
            <a:fld id="{CF6EE11D-F156-6C49-ACF6-03E1F4F3E8CB}" type="slidenum">
              <a:rPr lang="en-US" smtClean="0"/>
              <a:t>16</a:t>
            </a:fld>
            <a:endParaRPr lang="en-US"/>
          </a:p>
        </p:txBody>
      </p:sp>
    </p:spTree>
    <p:extLst>
      <p:ext uri="{BB962C8B-B14F-4D97-AF65-F5344CB8AC3E}">
        <p14:creationId xmlns:p14="http://schemas.microsoft.com/office/powerpoint/2010/main" val="19956927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81270" y="1136511"/>
            <a:ext cx="10515600" cy="4351338"/>
          </a:xfrm>
          <a:solidFill>
            <a:srgbClr val="002060"/>
          </a:solidFill>
          <a:ln w="76200">
            <a:solidFill>
              <a:srgbClr val="FF0000"/>
            </a:solidFill>
          </a:ln>
        </p:spPr>
        <p:txBody>
          <a:bodyPr>
            <a:normAutofit lnSpcReduction="10000"/>
          </a:bodyPr>
          <a:lstStyle/>
          <a:p>
            <a:r>
              <a:rPr lang="en-US" dirty="0">
                <a:solidFill>
                  <a:schemeClr val="bg1"/>
                </a:solidFill>
              </a:rPr>
              <a:t>Please note Homer Hailey’s good words on the subject: </a:t>
            </a:r>
            <a:endParaRPr lang="en-US" dirty="0" smtClean="0">
              <a:solidFill>
                <a:schemeClr val="bg1"/>
              </a:solidFill>
            </a:endParaRPr>
          </a:p>
          <a:p>
            <a:endParaRPr lang="en-US" dirty="0">
              <a:solidFill>
                <a:schemeClr val="bg1"/>
              </a:solidFill>
            </a:endParaRPr>
          </a:p>
          <a:p>
            <a:pPr marL="0" indent="0">
              <a:buNone/>
            </a:pPr>
            <a:r>
              <a:rPr lang="en-US" dirty="0" smtClean="0">
                <a:solidFill>
                  <a:schemeClr val="bg1"/>
                </a:solidFill>
              </a:rPr>
              <a:t>“</a:t>
            </a:r>
            <a:r>
              <a:rPr lang="en-US" dirty="0">
                <a:solidFill>
                  <a:schemeClr val="bg1"/>
                </a:solidFill>
              </a:rPr>
              <a:t>Instead of talking about “leadership” and “leaders” so much…let’s put the emphasis on “following” for a while.  No truly godly man wants to be “the leader of the church,” nor does he want to “rule” it; he realizes that true greatness according to Christ’s standard is to be realized in being a “servant of all</a:t>
            </a:r>
            <a:r>
              <a:rPr lang="en-US" b="1" dirty="0">
                <a:solidFill>
                  <a:schemeClr val="bg1"/>
                </a:solidFill>
              </a:rPr>
              <a:t>.”  </a:t>
            </a:r>
            <a:r>
              <a:rPr lang="en-US" b="1" dirty="0">
                <a:solidFill>
                  <a:srgbClr val="FFFF00"/>
                </a:solidFill>
              </a:rPr>
              <a:t>The truly great and godly is content to follow Christ, and simply insist on others following Him</a:t>
            </a:r>
            <a:r>
              <a:rPr lang="en-US" dirty="0">
                <a:solidFill>
                  <a:srgbClr val="FFFF00"/>
                </a:solidFill>
              </a:rPr>
              <a:t>.  </a:t>
            </a:r>
            <a:r>
              <a:rPr lang="en-US" dirty="0">
                <a:solidFill>
                  <a:schemeClr val="bg1"/>
                </a:solidFill>
              </a:rPr>
              <a:t>It seems to be that the work of elders and preachers is not so much that of being “leaders,” but it is that of instructing and guiding others to be followers of the Lord, as they themselves follow him (the elder).”  </a:t>
            </a:r>
          </a:p>
          <a:p>
            <a:endParaRPr lang="en-US" dirty="0">
              <a:solidFill>
                <a:schemeClr val="bg1"/>
              </a:solidFill>
            </a:endParaRPr>
          </a:p>
        </p:txBody>
      </p:sp>
      <p:sp>
        <p:nvSpPr>
          <p:cNvPr id="4" name="Date Placeholder 3"/>
          <p:cNvSpPr>
            <a:spLocks noGrp="1"/>
          </p:cNvSpPr>
          <p:nvPr>
            <p:ph type="dt" sz="half" idx="10"/>
          </p:nvPr>
        </p:nvSpPr>
        <p:spPr/>
        <p:txBody>
          <a:bodyPr/>
          <a:lstStyle/>
          <a:p>
            <a:r>
              <a:rPr lang="en-US" smtClean="0"/>
              <a:t>6/26/16</a:t>
            </a:r>
            <a:endParaRPr lang="en-US" dirty="0"/>
          </a:p>
        </p:txBody>
      </p:sp>
      <p:sp>
        <p:nvSpPr>
          <p:cNvPr id="5" name="Footer Placeholder 4"/>
          <p:cNvSpPr>
            <a:spLocks noGrp="1"/>
          </p:cNvSpPr>
          <p:nvPr>
            <p:ph type="ftr" sz="quarter" idx="11"/>
          </p:nvPr>
        </p:nvSpPr>
        <p:spPr/>
        <p:txBody>
          <a:bodyPr/>
          <a:lstStyle/>
          <a:p>
            <a:r>
              <a:rPr lang="en-US" smtClean="0"/>
              <a:t>Elders/Members Role --- Fink</a:t>
            </a:r>
            <a:endParaRPr lang="en-US" dirty="0"/>
          </a:p>
        </p:txBody>
      </p:sp>
      <p:sp>
        <p:nvSpPr>
          <p:cNvPr id="6" name="Slide Number Placeholder 5"/>
          <p:cNvSpPr>
            <a:spLocks noGrp="1"/>
          </p:cNvSpPr>
          <p:nvPr>
            <p:ph type="sldNum" sz="quarter" idx="12"/>
          </p:nvPr>
        </p:nvSpPr>
        <p:spPr/>
        <p:txBody>
          <a:bodyPr/>
          <a:lstStyle/>
          <a:p>
            <a:fld id="{CF6EE11D-F156-6C49-ACF6-03E1F4F3E8CB}" type="slidenum">
              <a:rPr lang="en-US" smtClean="0"/>
              <a:t>17</a:t>
            </a:fld>
            <a:endParaRPr lang="en-US" dirty="0"/>
          </a:p>
        </p:txBody>
      </p:sp>
    </p:spTree>
    <p:extLst>
      <p:ext uri="{BB962C8B-B14F-4D97-AF65-F5344CB8AC3E}">
        <p14:creationId xmlns:p14="http://schemas.microsoft.com/office/powerpoint/2010/main" val="213531633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0364" y="-210868"/>
            <a:ext cx="10515600" cy="1036195"/>
          </a:xfrm>
        </p:spPr>
        <p:txBody>
          <a:bodyPr>
            <a:normAutofit/>
          </a:bodyPr>
          <a:lstStyle/>
          <a:p>
            <a:r>
              <a:rPr lang="en-US" sz="2800" dirty="0" smtClean="0">
                <a:latin typeface="Abadi MT Condensed Extra Bold" charset="0"/>
                <a:ea typeface="Abadi MT Condensed Extra Bold" charset="0"/>
                <a:cs typeface="Abadi MT Condensed Extra Bold" charset="0"/>
              </a:rPr>
              <a:t>Scriptural Qualifications for Elders – 1 </a:t>
            </a:r>
            <a:r>
              <a:rPr lang="en-US" sz="2800" dirty="0" err="1" smtClean="0">
                <a:latin typeface="Abadi MT Condensed Extra Bold" charset="0"/>
                <a:ea typeface="Abadi MT Condensed Extra Bold" charset="0"/>
                <a:cs typeface="Abadi MT Condensed Extra Bold" charset="0"/>
              </a:rPr>
              <a:t>Ti</a:t>
            </a:r>
            <a:r>
              <a:rPr lang="en-US" sz="2800" dirty="0" smtClean="0">
                <a:latin typeface="Abadi MT Condensed Extra Bold" charset="0"/>
                <a:ea typeface="Abadi MT Condensed Extra Bold" charset="0"/>
                <a:cs typeface="Abadi MT Condensed Extra Bold" charset="0"/>
              </a:rPr>
              <a:t>. 3:1-7; Tit. 1:6-9, KJV</a:t>
            </a:r>
            <a:endParaRPr lang="en-US" sz="2800" dirty="0">
              <a:latin typeface="Abadi MT Condensed Extra Bold" charset="0"/>
              <a:ea typeface="Abadi MT Condensed Extra Bold" charset="0"/>
              <a:cs typeface="Abadi MT Condensed Extra Bold" charset="0"/>
            </a:endParaRPr>
          </a:p>
        </p:txBody>
      </p:sp>
      <p:sp>
        <p:nvSpPr>
          <p:cNvPr id="9" name="Text Placeholder 8"/>
          <p:cNvSpPr>
            <a:spLocks noGrp="1"/>
          </p:cNvSpPr>
          <p:nvPr>
            <p:ph type="body" idx="1"/>
          </p:nvPr>
        </p:nvSpPr>
        <p:spPr>
          <a:xfrm>
            <a:off x="510364" y="491069"/>
            <a:ext cx="5487212" cy="474132"/>
          </a:xfrm>
          <a:solidFill>
            <a:schemeClr val="accent6">
              <a:lumMod val="50000"/>
            </a:schemeClr>
          </a:solidFill>
        </p:spPr>
        <p:txBody>
          <a:bodyPr>
            <a:normAutofit/>
          </a:bodyPr>
          <a:lstStyle/>
          <a:p>
            <a:r>
              <a:rPr lang="en-US" dirty="0" smtClean="0">
                <a:solidFill>
                  <a:schemeClr val="bg1"/>
                </a:solidFill>
                <a:latin typeface="Abadi MT Condensed Extra Bold" charset="0"/>
                <a:ea typeface="Abadi MT Condensed Extra Bold" charset="0"/>
                <a:cs typeface="Abadi MT Condensed Extra Bold" charset="0"/>
              </a:rPr>
              <a:t>Positive</a:t>
            </a:r>
            <a:r>
              <a:rPr lang="en-US" dirty="0" smtClean="0">
                <a:latin typeface="Abadi MT Condensed Extra Bold" charset="0"/>
                <a:ea typeface="Abadi MT Condensed Extra Bold" charset="0"/>
                <a:cs typeface="Abadi MT Condensed Extra Bold" charset="0"/>
              </a:rPr>
              <a:t>	</a:t>
            </a:r>
            <a:r>
              <a:rPr lang="en-US" dirty="0" smtClean="0">
                <a:solidFill>
                  <a:schemeClr val="bg1"/>
                </a:solidFill>
                <a:latin typeface="Abadi MT Condensed Extra Bold" charset="0"/>
                <a:ea typeface="Abadi MT Condensed Extra Bold" charset="0"/>
                <a:cs typeface="Abadi MT Condensed Extra Bold" charset="0"/>
              </a:rPr>
              <a:t>	</a:t>
            </a:r>
            <a:r>
              <a:rPr lang="is-IS" dirty="0" smtClean="0">
                <a:solidFill>
                  <a:schemeClr val="bg1"/>
                </a:solidFill>
                <a:latin typeface="Abadi MT Condensed Extra Bold" charset="0"/>
                <a:ea typeface="Abadi MT Condensed Extra Bold" charset="0"/>
                <a:cs typeface="Abadi MT Condensed Extra Bold" charset="0"/>
              </a:rPr>
              <a:t>Must be...</a:t>
            </a:r>
            <a:endParaRPr lang="en-US" dirty="0">
              <a:solidFill>
                <a:schemeClr val="bg1"/>
              </a:solidFill>
              <a:latin typeface="Abadi MT Condensed Extra Bold" charset="0"/>
              <a:ea typeface="Abadi MT Condensed Extra Bold" charset="0"/>
              <a:cs typeface="Abadi MT Condensed Extra Bold" charset="0"/>
            </a:endParaRPr>
          </a:p>
        </p:txBody>
      </p:sp>
      <p:sp>
        <p:nvSpPr>
          <p:cNvPr id="10" name="Content Placeholder 9"/>
          <p:cNvSpPr>
            <a:spLocks noGrp="1"/>
          </p:cNvSpPr>
          <p:nvPr>
            <p:ph sz="half" idx="2"/>
          </p:nvPr>
        </p:nvSpPr>
        <p:spPr>
          <a:xfrm>
            <a:off x="510364" y="1117600"/>
            <a:ext cx="5167330" cy="5560483"/>
          </a:xfrm>
          <a:ln w="76200">
            <a:solidFill>
              <a:schemeClr val="accent6">
                <a:lumMod val="50000"/>
              </a:schemeClr>
            </a:solidFill>
          </a:ln>
        </p:spPr>
        <p:txBody>
          <a:bodyPr>
            <a:noAutofit/>
          </a:bodyPr>
          <a:lstStyle/>
          <a:p>
            <a:pPr marL="514350" indent="-514350">
              <a:buFont typeface="+mj-lt"/>
              <a:buAutoNum type="arabicPeriod"/>
            </a:pPr>
            <a:r>
              <a:rPr lang="en-US" sz="1400" dirty="0" smtClean="0"/>
              <a:t>Desire</a:t>
            </a:r>
          </a:p>
          <a:p>
            <a:pPr marL="514350" indent="-514350">
              <a:buFont typeface="+mj-lt"/>
              <a:buAutoNum type="arabicPeriod"/>
            </a:pPr>
            <a:r>
              <a:rPr lang="en-US" sz="1400" dirty="0" smtClean="0"/>
              <a:t>Above reproach</a:t>
            </a:r>
          </a:p>
          <a:p>
            <a:pPr marL="514350" indent="-514350">
              <a:buFont typeface="+mj-lt"/>
              <a:buAutoNum type="arabicPeriod"/>
            </a:pPr>
            <a:r>
              <a:rPr lang="en-US" sz="1400" dirty="0" smtClean="0"/>
              <a:t>Husband of one wife </a:t>
            </a:r>
          </a:p>
          <a:p>
            <a:pPr marL="514350" indent="-514350">
              <a:buFont typeface="+mj-lt"/>
              <a:buAutoNum type="arabicPeriod"/>
            </a:pPr>
            <a:r>
              <a:rPr lang="en-US" sz="1400" dirty="0" smtClean="0"/>
              <a:t>Vigilant</a:t>
            </a:r>
          </a:p>
          <a:p>
            <a:pPr marL="514350" indent="-514350">
              <a:buFont typeface="+mj-lt"/>
              <a:buAutoNum type="arabicPeriod"/>
            </a:pPr>
            <a:r>
              <a:rPr lang="en-US" sz="1400" dirty="0" smtClean="0"/>
              <a:t>Sober</a:t>
            </a:r>
          </a:p>
          <a:p>
            <a:pPr marL="514350" indent="-514350">
              <a:buFont typeface="+mj-lt"/>
              <a:buAutoNum type="arabicPeriod"/>
            </a:pPr>
            <a:r>
              <a:rPr lang="en-US" sz="1400" dirty="0" smtClean="0"/>
              <a:t>Given to hospitality</a:t>
            </a:r>
          </a:p>
          <a:p>
            <a:pPr marL="514350" indent="-514350">
              <a:buFont typeface="+mj-lt"/>
              <a:buAutoNum type="arabicPeriod"/>
            </a:pPr>
            <a:r>
              <a:rPr lang="en-US" sz="1400" dirty="0" smtClean="0"/>
              <a:t>Apt to teach</a:t>
            </a:r>
          </a:p>
          <a:p>
            <a:pPr marL="514350" indent="-514350">
              <a:buFont typeface="+mj-lt"/>
              <a:buAutoNum type="arabicPeriod"/>
            </a:pPr>
            <a:r>
              <a:rPr lang="en-US" sz="1400" dirty="0" smtClean="0"/>
              <a:t>Apt to teach</a:t>
            </a:r>
          </a:p>
          <a:p>
            <a:pPr marL="514350" indent="-514350">
              <a:buFont typeface="+mj-lt"/>
              <a:buAutoNum type="arabicPeriod"/>
            </a:pPr>
            <a:r>
              <a:rPr lang="en-US" sz="1400" dirty="0" smtClean="0"/>
              <a:t>Patient</a:t>
            </a:r>
          </a:p>
          <a:p>
            <a:pPr marL="514350" indent="-514350">
              <a:buFont typeface="+mj-lt"/>
              <a:buAutoNum type="arabicPeriod"/>
            </a:pPr>
            <a:r>
              <a:rPr lang="en-US" sz="1400" dirty="0" smtClean="0"/>
              <a:t>Have obedient children</a:t>
            </a:r>
          </a:p>
          <a:p>
            <a:pPr marL="514350" indent="-514350">
              <a:buFont typeface="+mj-lt"/>
              <a:buAutoNum type="arabicPeriod"/>
            </a:pPr>
            <a:r>
              <a:rPr lang="en-US" sz="1400" dirty="0" smtClean="0"/>
              <a:t>A lover of good</a:t>
            </a:r>
          </a:p>
          <a:p>
            <a:pPr marL="514350" indent="-514350">
              <a:buFont typeface="+mj-lt"/>
              <a:buAutoNum type="arabicPeriod"/>
            </a:pPr>
            <a:r>
              <a:rPr lang="en-US" sz="1400" dirty="0" smtClean="0"/>
              <a:t>Just</a:t>
            </a:r>
          </a:p>
          <a:p>
            <a:pPr marL="514350" indent="-514350">
              <a:buFont typeface="+mj-lt"/>
              <a:buAutoNum type="arabicPeriod"/>
            </a:pPr>
            <a:r>
              <a:rPr lang="en-US" sz="1400" dirty="0" smtClean="0"/>
              <a:t>Holy</a:t>
            </a:r>
          </a:p>
          <a:p>
            <a:pPr marL="514350" indent="-514350">
              <a:buFont typeface="+mj-lt"/>
              <a:buAutoNum type="arabicPeriod"/>
            </a:pPr>
            <a:r>
              <a:rPr lang="en-US" sz="1400" dirty="0" smtClean="0"/>
              <a:t>Self-controlled</a:t>
            </a:r>
            <a:endParaRPr lang="en-US" sz="1400" dirty="0"/>
          </a:p>
          <a:p>
            <a:pPr marL="514350" indent="-514350">
              <a:buFont typeface="+mj-lt"/>
              <a:buAutoNum type="arabicPeriod"/>
            </a:pPr>
            <a:r>
              <a:rPr lang="en-US" sz="1400" dirty="0" smtClean="0"/>
              <a:t>Holding to the faithful word</a:t>
            </a:r>
          </a:p>
          <a:p>
            <a:pPr marL="514350" indent="-514350">
              <a:buFont typeface="+mj-lt"/>
              <a:buAutoNum type="arabicPeriod"/>
            </a:pPr>
            <a:r>
              <a:rPr lang="en-US" sz="1400" dirty="0" smtClean="0"/>
              <a:t>Must be able to refute those who contradict</a:t>
            </a:r>
          </a:p>
          <a:p>
            <a:pPr marL="514350" indent="-514350">
              <a:buFont typeface="+mj-lt"/>
              <a:buAutoNum type="arabicPeriod"/>
            </a:pPr>
            <a:r>
              <a:rPr lang="en-US" sz="1400" dirty="0" smtClean="0"/>
              <a:t>Must be orderly</a:t>
            </a:r>
          </a:p>
          <a:p>
            <a:pPr marL="514350" indent="-514350">
              <a:buFont typeface="+mj-lt"/>
              <a:buAutoNum type="arabicPeriod"/>
            </a:pPr>
            <a:endParaRPr lang="en-US" sz="1600" dirty="0" smtClean="0"/>
          </a:p>
          <a:p>
            <a:pPr marL="514350" indent="-514350">
              <a:buFont typeface="+mj-lt"/>
              <a:buAutoNum type="arabicPeriod"/>
            </a:pPr>
            <a:endParaRPr lang="en-US" sz="1200" dirty="0" smtClean="0"/>
          </a:p>
          <a:p>
            <a:pPr marL="514350" indent="-514350">
              <a:buFont typeface="+mj-lt"/>
              <a:buAutoNum type="arabicPeriod"/>
            </a:pPr>
            <a:endParaRPr lang="en-US" sz="1200" dirty="0" smtClean="0"/>
          </a:p>
        </p:txBody>
      </p:sp>
      <p:sp>
        <p:nvSpPr>
          <p:cNvPr id="11" name="Text Placeholder 10"/>
          <p:cNvSpPr>
            <a:spLocks noGrp="1"/>
          </p:cNvSpPr>
          <p:nvPr>
            <p:ph type="body" sz="quarter" idx="3"/>
          </p:nvPr>
        </p:nvSpPr>
        <p:spPr>
          <a:xfrm>
            <a:off x="6251576" y="491069"/>
            <a:ext cx="4746218" cy="492700"/>
          </a:xfrm>
          <a:solidFill>
            <a:srgbClr val="FF0000"/>
          </a:solidFill>
        </p:spPr>
        <p:txBody>
          <a:bodyPr>
            <a:normAutofit/>
          </a:bodyPr>
          <a:lstStyle/>
          <a:p>
            <a:r>
              <a:rPr lang="en-US" dirty="0" smtClean="0">
                <a:solidFill>
                  <a:schemeClr val="bg1"/>
                </a:solidFill>
                <a:latin typeface="Abadi MT Condensed Extra Bold" charset="0"/>
                <a:ea typeface="Abadi MT Condensed Extra Bold" charset="0"/>
                <a:cs typeface="Abadi MT Condensed Extra Bold" charset="0"/>
              </a:rPr>
              <a:t>Negative 		Cannot be</a:t>
            </a:r>
            <a:r>
              <a:rPr lang="is-IS" dirty="0" smtClean="0">
                <a:solidFill>
                  <a:schemeClr val="bg1"/>
                </a:solidFill>
                <a:latin typeface="Abadi MT Condensed Extra Bold" charset="0"/>
                <a:ea typeface="Abadi MT Condensed Extra Bold" charset="0"/>
                <a:cs typeface="Abadi MT Condensed Extra Bold" charset="0"/>
              </a:rPr>
              <a:t>…</a:t>
            </a:r>
            <a:endParaRPr lang="en-US" dirty="0">
              <a:solidFill>
                <a:schemeClr val="bg1"/>
              </a:solidFill>
              <a:latin typeface="Abadi MT Condensed Extra Bold" charset="0"/>
              <a:ea typeface="Abadi MT Condensed Extra Bold" charset="0"/>
              <a:cs typeface="Abadi MT Condensed Extra Bold" charset="0"/>
            </a:endParaRPr>
          </a:p>
        </p:txBody>
      </p:sp>
      <p:sp>
        <p:nvSpPr>
          <p:cNvPr id="12" name="Content Placeholder 11"/>
          <p:cNvSpPr>
            <a:spLocks noGrp="1"/>
          </p:cNvSpPr>
          <p:nvPr>
            <p:ph sz="quarter" idx="4"/>
          </p:nvPr>
        </p:nvSpPr>
        <p:spPr>
          <a:xfrm>
            <a:off x="6251576" y="1117600"/>
            <a:ext cx="5357812" cy="5560483"/>
          </a:xfrm>
          <a:ln w="76200">
            <a:solidFill>
              <a:srgbClr val="FF0000"/>
            </a:solidFill>
          </a:ln>
        </p:spPr>
        <p:txBody>
          <a:bodyPr>
            <a:normAutofit/>
          </a:bodyPr>
          <a:lstStyle/>
          <a:p>
            <a:pPr marL="514350" indent="-514350">
              <a:buFont typeface="+mj-lt"/>
              <a:buAutoNum type="arabicPeriod"/>
            </a:pPr>
            <a:r>
              <a:rPr lang="en-US" sz="2400" dirty="0" smtClean="0"/>
              <a:t>Not given to wine</a:t>
            </a:r>
          </a:p>
          <a:p>
            <a:pPr marL="514350" indent="-514350">
              <a:buFont typeface="+mj-lt"/>
              <a:buAutoNum type="arabicPeriod"/>
            </a:pPr>
            <a:r>
              <a:rPr lang="en-US" sz="2400" dirty="0" smtClean="0"/>
              <a:t>Not a striker</a:t>
            </a:r>
          </a:p>
          <a:p>
            <a:pPr marL="514350" indent="-514350">
              <a:buFont typeface="+mj-lt"/>
              <a:buAutoNum type="arabicPeriod"/>
            </a:pPr>
            <a:r>
              <a:rPr lang="en-US" sz="2400" dirty="0" smtClean="0"/>
              <a:t>Not greedy</a:t>
            </a:r>
          </a:p>
          <a:p>
            <a:pPr marL="514350" indent="-514350">
              <a:buFont typeface="+mj-lt"/>
              <a:buAutoNum type="arabicPeriod"/>
            </a:pPr>
            <a:r>
              <a:rPr lang="en-US" sz="2400" dirty="0" smtClean="0"/>
              <a:t>Not a brawler</a:t>
            </a:r>
          </a:p>
          <a:p>
            <a:pPr marL="514350" indent="-514350">
              <a:buFont typeface="+mj-lt"/>
              <a:buAutoNum type="arabicPeriod"/>
            </a:pPr>
            <a:r>
              <a:rPr lang="en-US" sz="2400" dirty="0" smtClean="0"/>
              <a:t>Not a new convert</a:t>
            </a:r>
          </a:p>
          <a:p>
            <a:pPr marL="514350" indent="-514350">
              <a:buFont typeface="+mj-lt"/>
              <a:buAutoNum type="arabicPeriod"/>
            </a:pPr>
            <a:r>
              <a:rPr lang="en-US" sz="2400" dirty="0" smtClean="0"/>
              <a:t>Not be self-willed</a:t>
            </a:r>
          </a:p>
          <a:p>
            <a:pPr marL="514350" indent="-514350">
              <a:buFont typeface="+mj-lt"/>
              <a:buAutoNum type="arabicPeriod"/>
            </a:pPr>
            <a:r>
              <a:rPr lang="en-US" sz="2400" dirty="0" smtClean="0"/>
              <a:t>Not soon angry</a:t>
            </a:r>
          </a:p>
          <a:p>
            <a:pPr marL="514350" indent="-514350">
              <a:buFont typeface="+mj-lt"/>
              <a:buAutoNum type="arabicPeriod"/>
            </a:pPr>
            <a:r>
              <a:rPr lang="en-US" sz="2400" dirty="0" smtClean="0"/>
              <a:t>Not contentious</a:t>
            </a:r>
          </a:p>
          <a:p>
            <a:pPr marL="514350" indent="-514350">
              <a:buFont typeface="+mj-lt"/>
              <a:buAutoNum type="arabicPeriod"/>
            </a:pPr>
            <a:endParaRPr lang="en-US" dirty="0" smtClean="0"/>
          </a:p>
          <a:p>
            <a:pPr marL="514350" indent="-514350">
              <a:buFont typeface="+mj-lt"/>
              <a:buAutoNum type="arabicPeriod"/>
            </a:pPr>
            <a:endParaRPr lang="en-US" dirty="0" smtClean="0"/>
          </a:p>
          <a:p>
            <a:pPr marL="514350" indent="-514350">
              <a:buFont typeface="+mj-lt"/>
              <a:buAutoNum type="arabicPeriod"/>
            </a:pPr>
            <a:endParaRPr lang="en-US" dirty="0" smtClean="0"/>
          </a:p>
          <a:p>
            <a:endParaRPr lang="en-US" dirty="0"/>
          </a:p>
        </p:txBody>
      </p:sp>
      <p:sp>
        <p:nvSpPr>
          <p:cNvPr id="4" name="Date Placeholder 3"/>
          <p:cNvSpPr>
            <a:spLocks noGrp="1"/>
          </p:cNvSpPr>
          <p:nvPr>
            <p:ph type="dt" sz="half" idx="10"/>
          </p:nvPr>
        </p:nvSpPr>
        <p:spPr/>
        <p:txBody>
          <a:bodyPr/>
          <a:lstStyle/>
          <a:p>
            <a:r>
              <a:rPr lang="en-US" dirty="0" smtClean="0"/>
              <a:t>6/26/16</a:t>
            </a:r>
            <a:endParaRPr lang="en-US" dirty="0"/>
          </a:p>
        </p:txBody>
      </p:sp>
      <p:sp>
        <p:nvSpPr>
          <p:cNvPr id="5" name="Footer Placeholder 4"/>
          <p:cNvSpPr>
            <a:spLocks noGrp="1"/>
          </p:cNvSpPr>
          <p:nvPr>
            <p:ph type="ftr" sz="quarter" idx="11"/>
          </p:nvPr>
        </p:nvSpPr>
        <p:spPr/>
        <p:txBody>
          <a:bodyPr/>
          <a:lstStyle/>
          <a:p>
            <a:r>
              <a:rPr lang="en-US" dirty="0" smtClean="0"/>
              <a:t>Elders/Members Role --- Fink</a:t>
            </a:r>
            <a:endParaRPr lang="en-US" dirty="0"/>
          </a:p>
        </p:txBody>
      </p:sp>
      <p:sp>
        <p:nvSpPr>
          <p:cNvPr id="6" name="Slide Number Placeholder 5"/>
          <p:cNvSpPr>
            <a:spLocks noGrp="1"/>
          </p:cNvSpPr>
          <p:nvPr>
            <p:ph type="sldNum" sz="quarter" idx="12"/>
          </p:nvPr>
        </p:nvSpPr>
        <p:spPr/>
        <p:txBody>
          <a:bodyPr/>
          <a:lstStyle/>
          <a:p>
            <a:fld id="{CF6EE11D-F156-6C49-ACF6-03E1F4F3E8CB}" type="slidenum">
              <a:rPr lang="en-US" smtClean="0"/>
              <a:t>18</a:t>
            </a:fld>
            <a:endParaRPr lang="en-US" dirty="0"/>
          </a:p>
        </p:txBody>
      </p:sp>
    </p:spTree>
    <p:extLst>
      <p:ext uri="{BB962C8B-B14F-4D97-AF65-F5344CB8AC3E}">
        <p14:creationId xmlns:p14="http://schemas.microsoft.com/office/powerpoint/2010/main" val="1372373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0">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0">
                                            <p:txEl>
                                              <p:pRg st="5" end="5"/>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0">
                                            <p:txEl>
                                              <p:pRg st="6" end="6"/>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0">
                                            <p:txEl>
                                              <p:pRg st="7" end="7"/>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0">
                                            <p:txEl>
                                              <p:pRg st="8" end="8"/>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0">
                                            <p:txEl>
                                              <p:pRg st="9" end="9"/>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0">
                                            <p:txEl>
                                              <p:pRg st="10" end="10"/>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10">
                                            <p:txEl>
                                              <p:pRg st="11" end="11"/>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10">
                                            <p:txEl>
                                              <p:pRg st="12" end="12"/>
                                            </p:txEl>
                                          </p:spTgt>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10">
                                            <p:txEl>
                                              <p:pRg st="13" end="13"/>
                                            </p:txEl>
                                          </p:spTgt>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10">
                                            <p:txEl>
                                              <p:pRg st="14" end="14"/>
                                            </p:txEl>
                                          </p:spTgt>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10">
                                            <p:txEl>
                                              <p:pRg st="15" end="15"/>
                                            </p:txEl>
                                          </p:spTgt>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10">
                                            <p:txEl>
                                              <p:pRg st="16" end="16"/>
                                            </p:txEl>
                                          </p:spTgt>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grpId="0" nodeType="clickEffect">
                                  <p:stCondLst>
                                    <p:cond delay="0"/>
                                  </p:stCondLst>
                                  <p:childTnLst>
                                    <p:set>
                                      <p:cBhvr>
                                        <p:cTn id="78" dur="1" fill="hold">
                                          <p:stCondLst>
                                            <p:cond delay="0"/>
                                          </p:stCondLst>
                                        </p:cTn>
                                        <p:tgtEl>
                                          <p:spTgt spid="12">
                                            <p:bg/>
                                          </p:spTgt>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grpId="0" nodeType="clickEffect">
                                  <p:stCondLst>
                                    <p:cond delay="0"/>
                                  </p:stCondLst>
                                  <p:childTnLst>
                                    <p:set>
                                      <p:cBhvr>
                                        <p:cTn id="82" dur="1" fill="hold">
                                          <p:stCondLst>
                                            <p:cond delay="0"/>
                                          </p:stCondLst>
                                        </p:cTn>
                                        <p:tgtEl>
                                          <p:spTgt spid="12">
                                            <p:txEl>
                                              <p:pRg st="0" end="0"/>
                                            </p:txEl>
                                          </p:spTgt>
                                        </p:tgtEl>
                                        <p:attrNameLst>
                                          <p:attrName>style.visibility</p:attrName>
                                        </p:attrNameLst>
                                      </p:cBhvr>
                                      <p:to>
                                        <p:strVal val="visible"/>
                                      </p:to>
                                    </p:set>
                                  </p:childTnLst>
                                </p:cTn>
                              </p:par>
                            </p:childTnLst>
                          </p:cTn>
                        </p:par>
                      </p:childTnLst>
                    </p:cTn>
                  </p:par>
                  <p:par>
                    <p:cTn id="83" fill="hold">
                      <p:stCondLst>
                        <p:cond delay="indefinite"/>
                      </p:stCondLst>
                      <p:childTnLst>
                        <p:par>
                          <p:cTn id="84" fill="hold">
                            <p:stCondLst>
                              <p:cond delay="0"/>
                            </p:stCondLst>
                            <p:childTnLst>
                              <p:par>
                                <p:cTn id="85" presetID="1" presetClass="entr" presetSubtype="0" fill="hold" grpId="0" nodeType="clickEffect">
                                  <p:stCondLst>
                                    <p:cond delay="0"/>
                                  </p:stCondLst>
                                  <p:childTnLst>
                                    <p:set>
                                      <p:cBhvr>
                                        <p:cTn id="86" dur="1" fill="hold">
                                          <p:stCondLst>
                                            <p:cond delay="0"/>
                                          </p:stCondLst>
                                        </p:cTn>
                                        <p:tgtEl>
                                          <p:spTgt spid="12">
                                            <p:txEl>
                                              <p:pRg st="1" end="1"/>
                                            </p:txEl>
                                          </p:spTgt>
                                        </p:tgtEl>
                                        <p:attrNameLst>
                                          <p:attrName>style.visibility</p:attrName>
                                        </p:attrNameLst>
                                      </p:cBhvr>
                                      <p:to>
                                        <p:strVal val="visible"/>
                                      </p:to>
                                    </p:set>
                                  </p:childTnLst>
                                </p:cTn>
                              </p:par>
                            </p:childTnLst>
                          </p:cTn>
                        </p:par>
                      </p:childTnLst>
                    </p:cTn>
                  </p:par>
                  <p:par>
                    <p:cTn id="87" fill="hold">
                      <p:stCondLst>
                        <p:cond delay="indefinite"/>
                      </p:stCondLst>
                      <p:childTnLst>
                        <p:par>
                          <p:cTn id="88" fill="hold">
                            <p:stCondLst>
                              <p:cond delay="0"/>
                            </p:stCondLst>
                            <p:childTnLst>
                              <p:par>
                                <p:cTn id="89" presetID="1" presetClass="entr" presetSubtype="0" fill="hold" grpId="0" nodeType="clickEffect">
                                  <p:stCondLst>
                                    <p:cond delay="0"/>
                                  </p:stCondLst>
                                  <p:childTnLst>
                                    <p:set>
                                      <p:cBhvr>
                                        <p:cTn id="90" dur="1" fill="hold">
                                          <p:stCondLst>
                                            <p:cond delay="0"/>
                                          </p:stCondLst>
                                        </p:cTn>
                                        <p:tgtEl>
                                          <p:spTgt spid="12">
                                            <p:txEl>
                                              <p:pRg st="2" end="2"/>
                                            </p:txEl>
                                          </p:spTgt>
                                        </p:tgtEl>
                                        <p:attrNameLst>
                                          <p:attrName>style.visibility</p:attrName>
                                        </p:attrNameLst>
                                      </p:cBhvr>
                                      <p:to>
                                        <p:strVal val="visible"/>
                                      </p:to>
                                    </p:set>
                                  </p:childTnLst>
                                </p:cTn>
                              </p:par>
                            </p:childTnLst>
                          </p:cTn>
                        </p:par>
                      </p:childTnLst>
                    </p:cTn>
                  </p:par>
                  <p:par>
                    <p:cTn id="91" fill="hold">
                      <p:stCondLst>
                        <p:cond delay="indefinite"/>
                      </p:stCondLst>
                      <p:childTnLst>
                        <p:par>
                          <p:cTn id="92" fill="hold">
                            <p:stCondLst>
                              <p:cond delay="0"/>
                            </p:stCondLst>
                            <p:childTnLst>
                              <p:par>
                                <p:cTn id="93" presetID="1" presetClass="entr" presetSubtype="0" fill="hold" grpId="0" nodeType="clickEffect">
                                  <p:stCondLst>
                                    <p:cond delay="0"/>
                                  </p:stCondLst>
                                  <p:childTnLst>
                                    <p:set>
                                      <p:cBhvr>
                                        <p:cTn id="94" dur="1" fill="hold">
                                          <p:stCondLst>
                                            <p:cond delay="0"/>
                                          </p:stCondLst>
                                        </p:cTn>
                                        <p:tgtEl>
                                          <p:spTgt spid="12">
                                            <p:txEl>
                                              <p:pRg st="3" end="3"/>
                                            </p:txEl>
                                          </p:spTgt>
                                        </p:tgtEl>
                                        <p:attrNameLst>
                                          <p:attrName>style.visibility</p:attrName>
                                        </p:attrNameLst>
                                      </p:cBhvr>
                                      <p:to>
                                        <p:strVal val="visible"/>
                                      </p:to>
                                    </p:set>
                                  </p:childTnLst>
                                </p:cTn>
                              </p:par>
                            </p:childTnLst>
                          </p:cTn>
                        </p:par>
                      </p:childTnLst>
                    </p:cTn>
                  </p:par>
                  <p:par>
                    <p:cTn id="95" fill="hold">
                      <p:stCondLst>
                        <p:cond delay="indefinite"/>
                      </p:stCondLst>
                      <p:childTnLst>
                        <p:par>
                          <p:cTn id="96" fill="hold">
                            <p:stCondLst>
                              <p:cond delay="0"/>
                            </p:stCondLst>
                            <p:childTnLst>
                              <p:par>
                                <p:cTn id="97" presetID="1" presetClass="entr" presetSubtype="0" fill="hold" grpId="0" nodeType="clickEffect">
                                  <p:stCondLst>
                                    <p:cond delay="0"/>
                                  </p:stCondLst>
                                  <p:childTnLst>
                                    <p:set>
                                      <p:cBhvr>
                                        <p:cTn id="98" dur="1" fill="hold">
                                          <p:stCondLst>
                                            <p:cond delay="0"/>
                                          </p:stCondLst>
                                        </p:cTn>
                                        <p:tgtEl>
                                          <p:spTgt spid="12">
                                            <p:txEl>
                                              <p:pRg st="4" end="4"/>
                                            </p:txEl>
                                          </p:spTgt>
                                        </p:tgtEl>
                                        <p:attrNameLst>
                                          <p:attrName>style.visibility</p:attrName>
                                        </p:attrNameLst>
                                      </p:cBhvr>
                                      <p:to>
                                        <p:strVal val="visible"/>
                                      </p:to>
                                    </p:set>
                                  </p:childTnLst>
                                </p:cTn>
                              </p:par>
                            </p:childTnLst>
                          </p:cTn>
                        </p:par>
                      </p:childTnLst>
                    </p:cTn>
                  </p:par>
                  <p:par>
                    <p:cTn id="99" fill="hold">
                      <p:stCondLst>
                        <p:cond delay="indefinite"/>
                      </p:stCondLst>
                      <p:childTnLst>
                        <p:par>
                          <p:cTn id="100" fill="hold">
                            <p:stCondLst>
                              <p:cond delay="0"/>
                            </p:stCondLst>
                            <p:childTnLst>
                              <p:par>
                                <p:cTn id="101" presetID="1" presetClass="entr" presetSubtype="0" fill="hold" grpId="0" nodeType="clickEffect">
                                  <p:stCondLst>
                                    <p:cond delay="0"/>
                                  </p:stCondLst>
                                  <p:childTnLst>
                                    <p:set>
                                      <p:cBhvr>
                                        <p:cTn id="102" dur="1" fill="hold">
                                          <p:stCondLst>
                                            <p:cond delay="0"/>
                                          </p:stCondLst>
                                        </p:cTn>
                                        <p:tgtEl>
                                          <p:spTgt spid="12">
                                            <p:txEl>
                                              <p:pRg st="5" end="5"/>
                                            </p:txEl>
                                          </p:spTgt>
                                        </p:tgtEl>
                                        <p:attrNameLst>
                                          <p:attrName>style.visibility</p:attrName>
                                        </p:attrNameLst>
                                      </p:cBhvr>
                                      <p:to>
                                        <p:strVal val="visible"/>
                                      </p:to>
                                    </p:set>
                                  </p:childTnLst>
                                </p:cTn>
                              </p:par>
                            </p:childTnLst>
                          </p:cTn>
                        </p:par>
                      </p:childTnLst>
                    </p:cTn>
                  </p:par>
                  <p:par>
                    <p:cTn id="103" fill="hold">
                      <p:stCondLst>
                        <p:cond delay="indefinite"/>
                      </p:stCondLst>
                      <p:childTnLst>
                        <p:par>
                          <p:cTn id="104" fill="hold">
                            <p:stCondLst>
                              <p:cond delay="0"/>
                            </p:stCondLst>
                            <p:childTnLst>
                              <p:par>
                                <p:cTn id="105" presetID="1" presetClass="entr" presetSubtype="0" fill="hold" grpId="0" nodeType="clickEffect">
                                  <p:stCondLst>
                                    <p:cond delay="0"/>
                                  </p:stCondLst>
                                  <p:childTnLst>
                                    <p:set>
                                      <p:cBhvr>
                                        <p:cTn id="106" dur="1" fill="hold">
                                          <p:stCondLst>
                                            <p:cond delay="0"/>
                                          </p:stCondLst>
                                        </p:cTn>
                                        <p:tgtEl>
                                          <p:spTgt spid="12">
                                            <p:txEl>
                                              <p:pRg st="6" end="6"/>
                                            </p:txEl>
                                          </p:spTgt>
                                        </p:tgtEl>
                                        <p:attrNameLst>
                                          <p:attrName>style.visibility</p:attrName>
                                        </p:attrNameLst>
                                      </p:cBhvr>
                                      <p:to>
                                        <p:strVal val="visible"/>
                                      </p:to>
                                    </p:set>
                                  </p:childTnLst>
                                </p:cTn>
                              </p:par>
                            </p:childTnLst>
                          </p:cTn>
                        </p:par>
                      </p:childTnLst>
                    </p:cTn>
                  </p:par>
                  <p:par>
                    <p:cTn id="107" fill="hold">
                      <p:stCondLst>
                        <p:cond delay="indefinite"/>
                      </p:stCondLst>
                      <p:childTnLst>
                        <p:par>
                          <p:cTn id="108" fill="hold">
                            <p:stCondLst>
                              <p:cond delay="0"/>
                            </p:stCondLst>
                            <p:childTnLst>
                              <p:par>
                                <p:cTn id="109" presetID="1" presetClass="entr" presetSubtype="0" fill="hold" grpId="0" nodeType="clickEffect">
                                  <p:stCondLst>
                                    <p:cond delay="0"/>
                                  </p:stCondLst>
                                  <p:childTnLst>
                                    <p:set>
                                      <p:cBhvr>
                                        <p:cTn id="110" dur="1" fill="hold">
                                          <p:stCondLst>
                                            <p:cond delay="0"/>
                                          </p:stCondLst>
                                        </p:cTn>
                                        <p:tgtEl>
                                          <p:spTgt spid="12">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p" animBg="1"/>
      <p:bldP spid="12" grpId="0" build="p"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a:xfrm>
            <a:off x="474133" y="304801"/>
            <a:ext cx="10879667" cy="1385888"/>
          </a:xfrm>
        </p:spPr>
        <p:txBody>
          <a:bodyPr>
            <a:normAutofit/>
          </a:bodyPr>
          <a:lstStyle/>
          <a:p>
            <a:r>
              <a:rPr lang="en-US" sz="3200" dirty="0" smtClean="0">
                <a:latin typeface="Abadi MT Condensed Extra Bold" charset="0"/>
                <a:ea typeface="Abadi MT Condensed Extra Bold" charset="0"/>
                <a:cs typeface="Abadi MT Condensed Extra Bold" charset="0"/>
              </a:rPr>
              <a:t>Scriptural Qualifications for Deacons – </a:t>
            </a:r>
            <a:r>
              <a:rPr lang="en-US" sz="2800" dirty="0" smtClean="0">
                <a:latin typeface="+mn-lt"/>
                <a:ea typeface="Abadi MT Condensed Extra Bold" charset="0"/>
                <a:cs typeface="Abadi MT Condensed Extra Bold" charset="0"/>
              </a:rPr>
              <a:t>1 </a:t>
            </a:r>
            <a:r>
              <a:rPr lang="en-US" sz="2800" dirty="0" err="1" smtClean="0">
                <a:latin typeface="+mn-lt"/>
                <a:ea typeface="Abadi MT Condensed Extra Bold" charset="0"/>
                <a:cs typeface="Abadi MT Condensed Extra Bold" charset="0"/>
              </a:rPr>
              <a:t>Ti</a:t>
            </a:r>
            <a:r>
              <a:rPr lang="en-US" sz="2800" dirty="0" smtClean="0">
                <a:latin typeface="+mn-lt"/>
                <a:ea typeface="Abadi MT Condensed Extra Bold" charset="0"/>
                <a:cs typeface="Abadi MT Condensed Extra Bold" charset="0"/>
              </a:rPr>
              <a:t>. 3:8-12; cf. Acts 6:3, KJV</a:t>
            </a:r>
            <a:endParaRPr lang="en-US" sz="2800" dirty="0">
              <a:latin typeface="+mn-lt"/>
            </a:endParaRPr>
          </a:p>
        </p:txBody>
      </p:sp>
      <p:sp>
        <p:nvSpPr>
          <p:cNvPr id="11" name="Content Placeholder 10"/>
          <p:cNvSpPr>
            <a:spLocks noGrp="1"/>
          </p:cNvSpPr>
          <p:nvPr>
            <p:ph idx="1"/>
          </p:nvPr>
        </p:nvSpPr>
        <p:spPr>
          <a:xfrm>
            <a:off x="660400" y="1456267"/>
            <a:ext cx="10693400" cy="4720696"/>
          </a:xfrm>
          <a:ln w="76200">
            <a:solidFill>
              <a:schemeClr val="bg2">
                <a:lumMod val="90000"/>
              </a:schemeClr>
            </a:solidFill>
          </a:ln>
        </p:spPr>
        <p:txBody>
          <a:bodyPr>
            <a:normAutofit fontScale="92500" lnSpcReduction="20000"/>
          </a:bodyPr>
          <a:lstStyle/>
          <a:p>
            <a:r>
              <a:rPr lang="en-US" dirty="0" smtClean="0"/>
              <a:t>Grave</a:t>
            </a:r>
          </a:p>
          <a:p>
            <a:r>
              <a:rPr lang="en-US" dirty="0" smtClean="0"/>
              <a:t>Not double-tongued</a:t>
            </a:r>
          </a:p>
          <a:p>
            <a:r>
              <a:rPr lang="en-US" dirty="0" smtClean="0"/>
              <a:t>Not given to wine</a:t>
            </a:r>
          </a:p>
          <a:p>
            <a:r>
              <a:rPr lang="en-US" dirty="0" smtClean="0"/>
              <a:t>Not greedy</a:t>
            </a:r>
          </a:p>
          <a:p>
            <a:r>
              <a:rPr lang="en-US" dirty="0" smtClean="0"/>
              <a:t>Holds the mystery of faith in a pure conscience (faithful)</a:t>
            </a:r>
          </a:p>
          <a:p>
            <a:r>
              <a:rPr lang="en-US" dirty="0" smtClean="0"/>
              <a:t>Proved (experienced)</a:t>
            </a:r>
          </a:p>
          <a:p>
            <a:r>
              <a:rPr lang="en-US" dirty="0" smtClean="0"/>
              <a:t>Blameless</a:t>
            </a:r>
          </a:p>
          <a:p>
            <a:r>
              <a:rPr lang="en-US" dirty="0" smtClean="0"/>
              <a:t>Husband of one wife</a:t>
            </a:r>
          </a:p>
          <a:p>
            <a:r>
              <a:rPr lang="en-US" dirty="0" smtClean="0"/>
              <a:t>Rule their children well</a:t>
            </a:r>
          </a:p>
          <a:p>
            <a:endParaRPr lang="en-US" dirty="0"/>
          </a:p>
          <a:p>
            <a:r>
              <a:rPr lang="en-US" dirty="0" smtClean="0"/>
              <a:t>Note: “Wives must also be grave; not slanderers, sober, faithful in all things” (3:11)</a:t>
            </a:r>
            <a:endParaRPr lang="en-US" dirty="0"/>
          </a:p>
        </p:txBody>
      </p:sp>
      <p:sp>
        <p:nvSpPr>
          <p:cNvPr id="7" name="Date Placeholder 6"/>
          <p:cNvSpPr>
            <a:spLocks noGrp="1"/>
          </p:cNvSpPr>
          <p:nvPr>
            <p:ph type="dt" sz="half" idx="10"/>
          </p:nvPr>
        </p:nvSpPr>
        <p:spPr/>
        <p:txBody>
          <a:bodyPr/>
          <a:lstStyle/>
          <a:p>
            <a:r>
              <a:rPr lang="en-US" dirty="0" smtClean="0"/>
              <a:t>6/26/16</a:t>
            </a:r>
            <a:endParaRPr lang="en-US" dirty="0"/>
          </a:p>
        </p:txBody>
      </p:sp>
      <p:sp>
        <p:nvSpPr>
          <p:cNvPr id="8" name="Footer Placeholder 7"/>
          <p:cNvSpPr>
            <a:spLocks noGrp="1"/>
          </p:cNvSpPr>
          <p:nvPr>
            <p:ph type="ftr" sz="quarter" idx="11"/>
          </p:nvPr>
        </p:nvSpPr>
        <p:spPr/>
        <p:txBody>
          <a:bodyPr/>
          <a:lstStyle/>
          <a:p>
            <a:r>
              <a:rPr lang="en-US" dirty="0" smtClean="0"/>
              <a:t>Elders/Members Role --- Fink</a:t>
            </a:r>
            <a:endParaRPr lang="en-US" dirty="0"/>
          </a:p>
        </p:txBody>
      </p:sp>
      <p:sp>
        <p:nvSpPr>
          <p:cNvPr id="9" name="Slide Number Placeholder 8"/>
          <p:cNvSpPr>
            <a:spLocks noGrp="1"/>
          </p:cNvSpPr>
          <p:nvPr>
            <p:ph type="sldNum" sz="quarter" idx="12"/>
          </p:nvPr>
        </p:nvSpPr>
        <p:spPr/>
        <p:txBody>
          <a:bodyPr/>
          <a:lstStyle/>
          <a:p>
            <a:fld id="{CF6EE11D-F156-6C49-ACF6-03E1F4F3E8CB}" type="slidenum">
              <a:rPr lang="en-US" smtClean="0"/>
              <a:t>19</a:t>
            </a:fld>
            <a:endParaRPr lang="en-US" dirty="0"/>
          </a:p>
        </p:txBody>
      </p:sp>
    </p:spTree>
    <p:extLst>
      <p:ext uri="{BB962C8B-B14F-4D97-AF65-F5344CB8AC3E}">
        <p14:creationId xmlns:p14="http://schemas.microsoft.com/office/powerpoint/2010/main" val="109946083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2"/>
          </a:solidFill>
        </p:spPr>
        <p:txBody>
          <a:bodyPr/>
          <a:lstStyle/>
          <a:p>
            <a:r>
              <a:rPr lang="en-US" b="1" dirty="0" smtClean="0"/>
              <a:t>We are one one of these</a:t>
            </a:r>
            <a:r>
              <a:rPr lang="is-IS" b="1" dirty="0" smtClean="0"/>
              <a:t>…</a:t>
            </a:r>
            <a:endParaRPr lang="en-US" b="1" dirty="0"/>
          </a:p>
        </p:txBody>
      </p:sp>
      <p:sp>
        <p:nvSpPr>
          <p:cNvPr id="3" name="Content Placeholder 2"/>
          <p:cNvSpPr>
            <a:spLocks noGrp="1"/>
          </p:cNvSpPr>
          <p:nvPr>
            <p:ph idx="1"/>
          </p:nvPr>
        </p:nvSpPr>
        <p:spPr>
          <a:ln w="76200">
            <a:solidFill>
              <a:schemeClr val="bg2">
                <a:lumMod val="90000"/>
              </a:schemeClr>
            </a:solidFill>
          </a:ln>
        </p:spPr>
        <p:txBody>
          <a:bodyPr>
            <a:normAutofit/>
          </a:bodyPr>
          <a:lstStyle/>
          <a:p>
            <a:r>
              <a:rPr lang="en-US" sz="3200" dirty="0" smtClean="0"/>
              <a:t>Scripturally Organized (</a:t>
            </a:r>
            <a:r>
              <a:rPr lang="en-US" sz="3200" dirty="0"/>
              <a:t>P</a:t>
            </a:r>
            <a:r>
              <a:rPr lang="en-US" sz="3200" dirty="0" smtClean="0"/>
              <a:t>hil. 1:1)</a:t>
            </a:r>
          </a:p>
          <a:p>
            <a:r>
              <a:rPr lang="en-US" sz="3200" dirty="0" err="1" smtClean="0"/>
              <a:t>Unscripturally</a:t>
            </a:r>
            <a:r>
              <a:rPr lang="en-US" sz="3200" dirty="0" smtClean="0"/>
              <a:t> </a:t>
            </a:r>
            <a:r>
              <a:rPr lang="en-US" sz="3200" dirty="0" smtClean="0"/>
              <a:t>Organized</a:t>
            </a:r>
          </a:p>
          <a:p>
            <a:r>
              <a:rPr lang="en-US" sz="3200" dirty="0" smtClean="0"/>
              <a:t>Scripturally Disorganized</a:t>
            </a:r>
          </a:p>
          <a:p>
            <a:r>
              <a:rPr lang="en-US" sz="3200" dirty="0" err="1" smtClean="0"/>
              <a:t>Unscripturally</a:t>
            </a:r>
            <a:r>
              <a:rPr lang="en-US" sz="3200" dirty="0" smtClean="0"/>
              <a:t> </a:t>
            </a:r>
            <a:r>
              <a:rPr lang="en-US" sz="3200" dirty="0" smtClean="0"/>
              <a:t>Disorganized </a:t>
            </a:r>
          </a:p>
          <a:p>
            <a:pPr marL="0" indent="0">
              <a:buNone/>
            </a:pPr>
            <a:endParaRPr lang="en-US" sz="3200" dirty="0"/>
          </a:p>
        </p:txBody>
      </p:sp>
      <p:sp>
        <p:nvSpPr>
          <p:cNvPr id="4" name="Date Placeholder 3"/>
          <p:cNvSpPr>
            <a:spLocks noGrp="1"/>
          </p:cNvSpPr>
          <p:nvPr>
            <p:ph type="dt" sz="half" idx="10"/>
          </p:nvPr>
        </p:nvSpPr>
        <p:spPr/>
        <p:txBody>
          <a:bodyPr/>
          <a:lstStyle/>
          <a:p>
            <a:r>
              <a:rPr lang="en-US" smtClean="0"/>
              <a:t>6/26/16</a:t>
            </a:r>
            <a:endParaRPr lang="en-US" dirty="0"/>
          </a:p>
        </p:txBody>
      </p:sp>
      <p:sp>
        <p:nvSpPr>
          <p:cNvPr id="5" name="Footer Placeholder 4"/>
          <p:cNvSpPr>
            <a:spLocks noGrp="1"/>
          </p:cNvSpPr>
          <p:nvPr>
            <p:ph type="ftr" sz="quarter" idx="11"/>
          </p:nvPr>
        </p:nvSpPr>
        <p:spPr/>
        <p:txBody>
          <a:bodyPr/>
          <a:lstStyle/>
          <a:p>
            <a:r>
              <a:rPr lang="en-US" smtClean="0"/>
              <a:t>Elders/Members Role --- Fink</a:t>
            </a:r>
            <a:endParaRPr lang="en-US" dirty="0"/>
          </a:p>
        </p:txBody>
      </p:sp>
      <p:sp>
        <p:nvSpPr>
          <p:cNvPr id="6" name="Slide Number Placeholder 5"/>
          <p:cNvSpPr>
            <a:spLocks noGrp="1"/>
          </p:cNvSpPr>
          <p:nvPr>
            <p:ph type="sldNum" sz="quarter" idx="12"/>
          </p:nvPr>
        </p:nvSpPr>
        <p:spPr/>
        <p:txBody>
          <a:bodyPr/>
          <a:lstStyle/>
          <a:p>
            <a:fld id="{CF6EE11D-F156-6C49-ACF6-03E1F4F3E8CB}" type="slidenum">
              <a:rPr lang="en-US" smtClean="0"/>
              <a:t>2</a:t>
            </a:fld>
            <a:endParaRPr lang="en-US" dirty="0"/>
          </a:p>
        </p:txBody>
      </p:sp>
    </p:spTree>
    <p:extLst>
      <p:ext uri="{BB962C8B-B14F-4D97-AF65-F5344CB8AC3E}">
        <p14:creationId xmlns:p14="http://schemas.microsoft.com/office/powerpoint/2010/main" val="8846140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4267" y="365126"/>
            <a:ext cx="10659533" cy="735542"/>
          </a:xfrm>
          <a:solidFill>
            <a:schemeClr val="bg2"/>
          </a:solidFill>
        </p:spPr>
        <p:txBody>
          <a:bodyPr/>
          <a:lstStyle/>
          <a:p>
            <a:r>
              <a:rPr lang="en-US" dirty="0" smtClean="0">
                <a:latin typeface="Abadi MT Condensed Extra Bold" charset="0"/>
                <a:ea typeface="Abadi MT Condensed Extra Bold" charset="0"/>
                <a:cs typeface="Abadi MT Condensed Extra Bold" charset="0"/>
              </a:rPr>
              <a:t>Timeline</a:t>
            </a:r>
            <a:endParaRPr lang="en-US" dirty="0">
              <a:latin typeface="Abadi MT Condensed Extra Bold" charset="0"/>
              <a:ea typeface="Abadi MT Condensed Extra Bold" charset="0"/>
              <a:cs typeface="Abadi MT Condensed Extra Bold" charset="0"/>
            </a:endParaRPr>
          </a:p>
        </p:txBody>
      </p:sp>
      <p:sp>
        <p:nvSpPr>
          <p:cNvPr id="3" name="Content Placeholder 2"/>
          <p:cNvSpPr>
            <a:spLocks noGrp="1"/>
          </p:cNvSpPr>
          <p:nvPr>
            <p:ph idx="1"/>
          </p:nvPr>
        </p:nvSpPr>
        <p:spPr>
          <a:xfrm>
            <a:off x="694267" y="1303867"/>
            <a:ext cx="10659533" cy="4873096"/>
          </a:xfrm>
          <a:ln w="76200">
            <a:solidFill>
              <a:schemeClr val="accent1">
                <a:lumMod val="50000"/>
              </a:schemeClr>
            </a:solidFill>
          </a:ln>
        </p:spPr>
        <p:txBody>
          <a:bodyPr>
            <a:normAutofit fontScale="92500" lnSpcReduction="10000"/>
          </a:bodyPr>
          <a:lstStyle/>
          <a:p>
            <a:r>
              <a:rPr lang="en-US" b="1" u="sng" dirty="0" smtClean="0"/>
              <a:t>Sunday 6/26 PM </a:t>
            </a:r>
          </a:p>
          <a:p>
            <a:pPr lvl="1">
              <a:buFont typeface="Wingdings" charset="2"/>
              <a:buChar char="Ø"/>
            </a:pPr>
            <a:r>
              <a:rPr lang="en-US" dirty="0" smtClean="0"/>
              <a:t>Introduce the process </a:t>
            </a:r>
          </a:p>
          <a:p>
            <a:pPr lvl="1">
              <a:buFont typeface="Wingdings" charset="2"/>
              <a:buChar char="Ø"/>
            </a:pPr>
            <a:r>
              <a:rPr lang="en-US" dirty="0" smtClean="0"/>
              <a:t>Hand out forms.</a:t>
            </a:r>
          </a:p>
          <a:p>
            <a:pPr lvl="1">
              <a:buFont typeface="Wingdings" charset="2"/>
              <a:buChar char="Ø"/>
            </a:pPr>
            <a:r>
              <a:rPr lang="en-US" dirty="0" smtClean="0"/>
              <a:t>Study qualifications and visit with any you think worthy</a:t>
            </a:r>
          </a:p>
          <a:p>
            <a:r>
              <a:rPr lang="en-US" b="1" u="sng" dirty="0" smtClean="0"/>
              <a:t>Sunday </a:t>
            </a:r>
            <a:r>
              <a:rPr lang="en-US" b="1" u="sng" dirty="0"/>
              <a:t>7/17 </a:t>
            </a:r>
            <a:endParaRPr lang="en-US" dirty="0"/>
          </a:p>
          <a:p>
            <a:pPr lvl="1">
              <a:buFont typeface="Wingdings" charset="2"/>
              <a:buChar char="Ø"/>
            </a:pPr>
            <a:r>
              <a:rPr lang="en-US" dirty="0" smtClean="0"/>
              <a:t>Elder </a:t>
            </a:r>
            <a:r>
              <a:rPr lang="en-US" dirty="0"/>
              <a:t>selection forms are due back to Ross or David </a:t>
            </a:r>
            <a:r>
              <a:rPr lang="en-US" dirty="0" err="1"/>
              <a:t>Tant</a:t>
            </a:r>
            <a:r>
              <a:rPr lang="en-US" dirty="0"/>
              <a:t>.  </a:t>
            </a:r>
            <a:endParaRPr lang="en-US" dirty="0" smtClean="0"/>
          </a:p>
          <a:p>
            <a:pPr lvl="1">
              <a:buFont typeface="Wingdings" charset="2"/>
              <a:buChar char="Ø"/>
            </a:pPr>
            <a:r>
              <a:rPr lang="en-US" dirty="0" smtClean="0"/>
              <a:t>Responses </a:t>
            </a:r>
            <a:r>
              <a:rPr lang="en-US" dirty="0"/>
              <a:t>will be compiled, but your name will be held </a:t>
            </a:r>
            <a:r>
              <a:rPr lang="en-US" dirty="0" smtClean="0"/>
              <a:t>in confidence.</a:t>
            </a:r>
          </a:p>
          <a:p>
            <a:pPr lvl="1">
              <a:buFont typeface="Wingdings" charset="2"/>
              <a:buChar char="Ø"/>
            </a:pPr>
            <a:r>
              <a:rPr lang="en-US" dirty="0" smtClean="0"/>
              <a:t>David and Ross will visit with those nominated</a:t>
            </a:r>
            <a:endParaRPr lang="en-US" dirty="0"/>
          </a:p>
          <a:p>
            <a:r>
              <a:rPr lang="en-US" b="1" u="sng" dirty="0"/>
              <a:t>Sunday 7/31 </a:t>
            </a:r>
            <a:endParaRPr lang="en-US" dirty="0"/>
          </a:p>
          <a:p>
            <a:pPr lvl="1">
              <a:buFont typeface="Wingdings" charset="2"/>
              <a:buChar char="Ø"/>
            </a:pPr>
            <a:r>
              <a:rPr lang="en-US" dirty="0" smtClean="0"/>
              <a:t>Ross </a:t>
            </a:r>
            <a:r>
              <a:rPr lang="en-US" dirty="0"/>
              <a:t>and David </a:t>
            </a:r>
            <a:r>
              <a:rPr lang="en-US" dirty="0" err="1"/>
              <a:t>Tant</a:t>
            </a:r>
            <a:r>
              <a:rPr lang="en-US" dirty="0"/>
              <a:t> will </a:t>
            </a:r>
            <a:r>
              <a:rPr lang="en-US" dirty="0" smtClean="0"/>
              <a:t>present names to congregation for final consideration</a:t>
            </a:r>
          </a:p>
          <a:p>
            <a:pPr lvl="1">
              <a:buFont typeface="Wingdings" charset="2"/>
              <a:buChar char="Ø"/>
            </a:pPr>
            <a:r>
              <a:rPr lang="en-US" dirty="0" smtClean="0"/>
              <a:t>Or the process will cease </a:t>
            </a:r>
          </a:p>
          <a:p>
            <a:r>
              <a:rPr lang="en-US" b="1" u="sng" dirty="0" smtClean="0"/>
              <a:t>Sunday 8/14/16</a:t>
            </a:r>
          </a:p>
          <a:p>
            <a:pPr lvl="1">
              <a:buFont typeface="Wingdings" charset="2"/>
              <a:buChar char="Ø"/>
            </a:pPr>
            <a:r>
              <a:rPr lang="en-US" dirty="0" smtClean="0"/>
              <a:t>Eldership installed</a:t>
            </a:r>
          </a:p>
        </p:txBody>
      </p:sp>
      <p:sp>
        <p:nvSpPr>
          <p:cNvPr id="4" name="Date Placeholder 3"/>
          <p:cNvSpPr>
            <a:spLocks noGrp="1"/>
          </p:cNvSpPr>
          <p:nvPr>
            <p:ph type="dt" sz="half" idx="10"/>
          </p:nvPr>
        </p:nvSpPr>
        <p:spPr/>
        <p:txBody>
          <a:bodyPr/>
          <a:lstStyle/>
          <a:p>
            <a:r>
              <a:rPr lang="en-US" smtClean="0"/>
              <a:t>6/26/16</a:t>
            </a:r>
            <a:endParaRPr lang="en-US" dirty="0"/>
          </a:p>
        </p:txBody>
      </p:sp>
      <p:sp>
        <p:nvSpPr>
          <p:cNvPr id="5" name="Footer Placeholder 4"/>
          <p:cNvSpPr>
            <a:spLocks noGrp="1"/>
          </p:cNvSpPr>
          <p:nvPr>
            <p:ph type="ftr" sz="quarter" idx="11"/>
          </p:nvPr>
        </p:nvSpPr>
        <p:spPr/>
        <p:txBody>
          <a:bodyPr/>
          <a:lstStyle/>
          <a:p>
            <a:r>
              <a:rPr lang="en-US" smtClean="0"/>
              <a:t>Elders/Members Role --- Fink</a:t>
            </a:r>
            <a:endParaRPr lang="en-US" dirty="0"/>
          </a:p>
        </p:txBody>
      </p:sp>
      <p:sp>
        <p:nvSpPr>
          <p:cNvPr id="6" name="Slide Number Placeholder 5"/>
          <p:cNvSpPr>
            <a:spLocks noGrp="1"/>
          </p:cNvSpPr>
          <p:nvPr>
            <p:ph type="sldNum" sz="quarter" idx="12"/>
          </p:nvPr>
        </p:nvSpPr>
        <p:spPr/>
        <p:txBody>
          <a:bodyPr/>
          <a:lstStyle/>
          <a:p>
            <a:fld id="{CF6EE11D-F156-6C49-ACF6-03E1F4F3E8CB}" type="slidenum">
              <a:rPr lang="en-US" smtClean="0"/>
              <a:t>20</a:t>
            </a:fld>
            <a:endParaRPr lang="en-US" dirty="0"/>
          </a:p>
        </p:txBody>
      </p:sp>
    </p:spTree>
    <p:extLst>
      <p:ext uri="{BB962C8B-B14F-4D97-AF65-F5344CB8AC3E}">
        <p14:creationId xmlns:p14="http://schemas.microsoft.com/office/powerpoint/2010/main" val="29206572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Content Placeholder 6"/>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576755" y="44288"/>
            <a:ext cx="6316133" cy="6653648"/>
          </a:xfrm>
          <a:solidFill>
            <a:schemeClr val="bg1"/>
          </a:solidFill>
          <a:effectLst>
            <a:glow rad="355600">
              <a:schemeClr val="accent5">
                <a:lumMod val="50000"/>
                <a:alpha val="0"/>
              </a:schemeClr>
            </a:glow>
            <a:reflection blurRad="609600" endPos="65000" dist="660400" dir="5400000" sy="-100000" algn="bl" rotWithShape="0"/>
          </a:effectLst>
        </p:spPr>
      </p:pic>
      <p:sp>
        <p:nvSpPr>
          <p:cNvPr id="4" name="Date Placeholder 3"/>
          <p:cNvSpPr>
            <a:spLocks noGrp="1"/>
          </p:cNvSpPr>
          <p:nvPr>
            <p:ph type="dt" sz="half" idx="10"/>
          </p:nvPr>
        </p:nvSpPr>
        <p:spPr/>
        <p:txBody>
          <a:bodyPr/>
          <a:lstStyle/>
          <a:p>
            <a:r>
              <a:rPr lang="en-US" smtClean="0"/>
              <a:t>6/26/16</a:t>
            </a:r>
            <a:endParaRPr lang="en-US" dirty="0"/>
          </a:p>
        </p:txBody>
      </p:sp>
      <p:sp>
        <p:nvSpPr>
          <p:cNvPr id="5" name="Footer Placeholder 4"/>
          <p:cNvSpPr>
            <a:spLocks noGrp="1"/>
          </p:cNvSpPr>
          <p:nvPr>
            <p:ph type="ftr" sz="quarter" idx="11"/>
          </p:nvPr>
        </p:nvSpPr>
        <p:spPr/>
        <p:txBody>
          <a:bodyPr/>
          <a:lstStyle/>
          <a:p>
            <a:r>
              <a:rPr lang="en-US" smtClean="0"/>
              <a:t>Elders/Members Role --- Fink</a:t>
            </a:r>
            <a:endParaRPr lang="en-US" dirty="0"/>
          </a:p>
        </p:txBody>
      </p:sp>
      <p:sp>
        <p:nvSpPr>
          <p:cNvPr id="6" name="Slide Number Placeholder 5"/>
          <p:cNvSpPr>
            <a:spLocks noGrp="1"/>
          </p:cNvSpPr>
          <p:nvPr>
            <p:ph type="sldNum" sz="quarter" idx="12"/>
          </p:nvPr>
        </p:nvSpPr>
        <p:spPr/>
        <p:txBody>
          <a:bodyPr/>
          <a:lstStyle/>
          <a:p>
            <a:fld id="{CF6EE11D-F156-6C49-ACF6-03E1F4F3E8CB}" type="slidenum">
              <a:rPr lang="en-US" smtClean="0"/>
              <a:t>21</a:t>
            </a:fld>
            <a:endParaRPr lang="en-US" dirty="0"/>
          </a:p>
        </p:txBody>
      </p:sp>
      <p:sp>
        <p:nvSpPr>
          <p:cNvPr id="8" name="TextBox 7"/>
          <p:cNvSpPr txBox="1"/>
          <p:nvPr/>
        </p:nvSpPr>
        <p:spPr>
          <a:xfrm>
            <a:off x="622852" y="914400"/>
            <a:ext cx="1076898" cy="584775"/>
          </a:xfrm>
          <a:prstGeom prst="rect">
            <a:avLst/>
          </a:prstGeom>
          <a:noFill/>
        </p:spPr>
        <p:txBody>
          <a:bodyPr wrap="none" rtlCol="0">
            <a:spAutoFit/>
          </a:bodyPr>
          <a:lstStyle/>
          <a:p>
            <a:r>
              <a:rPr lang="en-US" sz="3200" dirty="0" smtClean="0"/>
              <a:t>Front</a:t>
            </a:r>
            <a:endParaRPr lang="en-US" sz="3200" dirty="0"/>
          </a:p>
        </p:txBody>
      </p:sp>
    </p:spTree>
    <p:extLst>
      <p:ext uri="{BB962C8B-B14F-4D97-AF65-F5344CB8AC3E}">
        <p14:creationId xmlns:p14="http://schemas.microsoft.com/office/powerpoint/2010/main" val="66703076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Content Placeholder 6"/>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776306" y="598897"/>
            <a:ext cx="6110266" cy="5455490"/>
          </a:xfrm>
          <a:gradFill flip="none" rotWithShape="1">
            <a:gsLst>
              <a:gs pos="0">
                <a:srgbClr val="00B0F0">
                  <a:shade val="30000"/>
                  <a:satMod val="115000"/>
                </a:srgbClr>
              </a:gs>
              <a:gs pos="50000">
                <a:srgbClr val="00B0F0">
                  <a:shade val="67500"/>
                  <a:satMod val="115000"/>
                </a:srgbClr>
              </a:gs>
              <a:gs pos="100000">
                <a:srgbClr val="00B0F0">
                  <a:shade val="100000"/>
                  <a:satMod val="115000"/>
                </a:srgbClr>
              </a:gs>
            </a:gsLst>
            <a:path path="circle">
              <a:fillToRect l="100000" b="100000"/>
            </a:path>
            <a:tileRect t="-100000" r="-100000"/>
          </a:gradFill>
        </p:spPr>
      </p:pic>
      <p:sp>
        <p:nvSpPr>
          <p:cNvPr id="4" name="Date Placeholder 3"/>
          <p:cNvSpPr>
            <a:spLocks noGrp="1"/>
          </p:cNvSpPr>
          <p:nvPr>
            <p:ph type="dt" sz="half" idx="10"/>
          </p:nvPr>
        </p:nvSpPr>
        <p:spPr/>
        <p:txBody>
          <a:bodyPr/>
          <a:lstStyle/>
          <a:p>
            <a:r>
              <a:rPr lang="en-US" dirty="0" smtClean="0"/>
              <a:t>6/26/16</a:t>
            </a:r>
            <a:endParaRPr lang="en-US" dirty="0"/>
          </a:p>
        </p:txBody>
      </p:sp>
      <p:sp>
        <p:nvSpPr>
          <p:cNvPr id="5" name="Footer Placeholder 4"/>
          <p:cNvSpPr>
            <a:spLocks noGrp="1"/>
          </p:cNvSpPr>
          <p:nvPr>
            <p:ph type="ftr" sz="quarter" idx="11"/>
          </p:nvPr>
        </p:nvSpPr>
        <p:spPr/>
        <p:txBody>
          <a:bodyPr/>
          <a:lstStyle/>
          <a:p>
            <a:r>
              <a:rPr lang="en-US" dirty="0" smtClean="0"/>
              <a:t>Elders/Members Role --- Fink</a:t>
            </a:r>
            <a:endParaRPr lang="en-US" dirty="0"/>
          </a:p>
        </p:txBody>
      </p:sp>
      <p:sp>
        <p:nvSpPr>
          <p:cNvPr id="6" name="Slide Number Placeholder 5"/>
          <p:cNvSpPr>
            <a:spLocks noGrp="1"/>
          </p:cNvSpPr>
          <p:nvPr>
            <p:ph type="sldNum" sz="quarter" idx="12"/>
          </p:nvPr>
        </p:nvSpPr>
        <p:spPr/>
        <p:txBody>
          <a:bodyPr/>
          <a:lstStyle/>
          <a:p>
            <a:fld id="{CF6EE11D-F156-6C49-ACF6-03E1F4F3E8CB}" type="slidenum">
              <a:rPr lang="en-US" smtClean="0"/>
              <a:t>22</a:t>
            </a:fld>
            <a:endParaRPr lang="en-US" dirty="0"/>
          </a:p>
        </p:txBody>
      </p:sp>
      <p:sp>
        <p:nvSpPr>
          <p:cNvPr id="8" name="TextBox 7"/>
          <p:cNvSpPr txBox="1"/>
          <p:nvPr/>
        </p:nvSpPr>
        <p:spPr>
          <a:xfrm>
            <a:off x="715617" y="1272209"/>
            <a:ext cx="1166192" cy="584775"/>
          </a:xfrm>
          <a:prstGeom prst="rect">
            <a:avLst/>
          </a:prstGeom>
          <a:noFill/>
        </p:spPr>
        <p:txBody>
          <a:bodyPr wrap="square" rtlCol="0">
            <a:spAutoFit/>
          </a:bodyPr>
          <a:lstStyle/>
          <a:p>
            <a:r>
              <a:rPr lang="en-US" sz="3200" dirty="0" smtClean="0"/>
              <a:t>Back</a:t>
            </a:r>
            <a:endParaRPr lang="en-US" sz="3200" dirty="0"/>
          </a:p>
        </p:txBody>
      </p:sp>
    </p:spTree>
    <p:extLst>
      <p:ext uri="{BB962C8B-B14F-4D97-AF65-F5344CB8AC3E}">
        <p14:creationId xmlns:p14="http://schemas.microsoft.com/office/powerpoint/2010/main" val="20987914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4267" y="365126"/>
            <a:ext cx="10659533" cy="735542"/>
          </a:xfrm>
          <a:solidFill>
            <a:schemeClr val="bg2"/>
          </a:solidFill>
        </p:spPr>
        <p:txBody>
          <a:bodyPr/>
          <a:lstStyle/>
          <a:p>
            <a:r>
              <a:rPr lang="en-US" dirty="0" smtClean="0">
                <a:latin typeface="Abadi MT Condensed Extra Bold" charset="0"/>
                <a:ea typeface="Abadi MT Condensed Extra Bold" charset="0"/>
                <a:cs typeface="Abadi MT Condensed Extra Bold" charset="0"/>
              </a:rPr>
              <a:t>Timeline</a:t>
            </a:r>
            <a:endParaRPr lang="en-US" dirty="0">
              <a:latin typeface="Abadi MT Condensed Extra Bold" charset="0"/>
              <a:ea typeface="Abadi MT Condensed Extra Bold" charset="0"/>
              <a:cs typeface="Abadi MT Condensed Extra Bold" charset="0"/>
            </a:endParaRPr>
          </a:p>
        </p:txBody>
      </p:sp>
      <p:sp>
        <p:nvSpPr>
          <p:cNvPr id="3" name="Content Placeholder 2"/>
          <p:cNvSpPr>
            <a:spLocks noGrp="1"/>
          </p:cNvSpPr>
          <p:nvPr>
            <p:ph idx="1"/>
          </p:nvPr>
        </p:nvSpPr>
        <p:spPr>
          <a:xfrm>
            <a:off x="694267" y="1303867"/>
            <a:ext cx="10659533" cy="4873096"/>
          </a:xfrm>
          <a:ln w="76200">
            <a:solidFill>
              <a:schemeClr val="accent1">
                <a:lumMod val="50000"/>
              </a:schemeClr>
            </a:solidFill>
          </a:ln>
        </p:spPr>
        <p:txBody>
          <a:bodyPr>
            <a:normAutofit fontScale="92500" lnSpcReduction="10000"/>
          </a:bodyPr>
          <a:lstStyle/>
          <a:p>
            <a:r>
              <a:rPr lang="en-US" b="1" u="sng" dirty="0" smtClean="0"/>
              <a:t>Sunday 6/26 PM </a:t>
            </a:r>
          </a:p>
          <a:p>
            <a:pPr lvl="1">
              <a:buFont typeface="Wingdings" charset="2"/>
              <a:buChar char="Ø"/>
            </a:pPr>
            <a:r>
              <a:rPr lang="en-US" dirty="0" smtClean="0"/>
              <a:t>Introduce the process </a:t>
            </a:r>
          </a:p>
          <a:p>
            <a:pPr lvl="1">
              <a:buFont typeface="Wingdings" charset="2"/>
              <a:buChar char="Ø"/>
            </a:pPr>
            <a:r>
              <a:rPr lang="en-US" dirty="0" smtClean="0"/>
              <a:t>Hand out forms.</a:t>
            </a:r>
          </a:p>
          <a:p>
            <a:pPr lvl="1">
              <a:buFont typeface="Wingdings" charset="2"/>
              <a:buChar char="Ø"/>
            </a:pPr>
            <a:r>
              <a:rPr lang="en-US" dirty="0" smtClean="0"/>
              <a:t>Study qualifications and visit with any you think worthy</a:t>
            </a:r>
          </a:p>
          <a:p>
            <a:r>
              <a:rPr lang="en-US" b="1" u="sng" dirty="0" smtClean="0"/>
              <a:t>Sunday </a:t>
            </a:r>
            <a:r>
              <a:rPr lang="en-US" b="1" u="sng" dirty="0"/>
              <a:t>7/17 </a:t>
            </a:r>
            <a:endParaRPr lang="en-US" dirty="0"/>
          </a:p>
          <a:p>
            <a:pPr lvl="1">
              <a:buFont typeface="Wingdings" charset="2"/>
              <a:buChar char="Ø"/>
            </a:pPr>
            <a:r>
              <a:rPr lang="en-US" dirty="0" smtClean="0"/>
              <a:t>Elder </a:t>
            </a:r>
            <a:r>
              <a:rPr lang="en-US" dirty="0"/>
              <a:t>selection forms are due back to Ross or David </a:t>
            </a:r>
            <a:r>
              <a:rPr lang="en-US" dirty="0" err="1"/>
              <a:t>Tant</a:t>
            </a:r>
            <a:r>
              <a:rPr lang="en-US" dirty="0"/>
              <a:t>.  </a:t>
            </a:r>
            <a:endParaRPr lang="en-US" dirty="0" smtClean="0"/>
          </a:p>
          <a:p>
            <a:pPr lvl="1">
              <a:buFont typeface="Wingdings" charset="2"/>
              <a:buChar char="Ø"/>
            </a:pPr>
            <a:r>
              <a:rPr lang="en-US" dirty="0" smtClean="0"/>
              <a:t>Responses </a:t>
            </a:r>
            <a:r>
              <a:rPr lang="en-US" dirty="0"/>
              <a:t>will be compiled, but your name will be held </a:t>
            </a:r>
            <a:r>
              <a:rPr lang="en-US" dirty="0" smtClean="0"/>
              <a:t>in confidence.</a:t>
            </a:r>
          </a:p>
          <a:p>
            <a:pPr lvl="1">
              <a:buFont typeface="Wingdings" charset="2"/>
              <a:buChar char="Ø"/>
            </a:pPr>
            <a:r>
              <a:rPr lang="en-US" dirty="0" smtClean="0"/>
              <a:t>David and Ross will visit with those nominated</a:t>
            </a:r>
            <a:endParaRPr lang="en-US" dirty="0"/>
          </a:p>
          <a:p>
            <a:r>
              <a:rPr lang="en-US" b="1" u="sng" dirty="0"/>
              <a:t>Sunday 7/31 </a:t>
            </a:r>
            <a:endParaRPr lang="en-US" dirty="0"/>
          </a:p>
          <a:p>
            <a:pPr lvl="1">
              <a:buFont typeface="Wingdings" charset="2"/>
              <a:buChar char="Ø"/>
            </a:pPr>
            <a:r>
              <a:rPr lang="en-US" dirty="0" smtClean="0"/>
              <a:t>Ross </a:t>
            </a:r>
            <a:r>
              <a:rPr lang="en-US" dirty="0"/>
              <a:t>and David </a:t>
            </a:r>
            <a:r>
              <a:rPr lang="en-US" dirty="0" err="1"/>
              <a:t>Tant</a:t>
            </a:r>
            <a:r>
              <a:rPr lang="en-US" dirty="0"/>
              <a:t> will </a:t>
            </a:r>
            <a:r>
              <a:rPr lang="en-US" dirty="0" smtClean="0"/>
              <a:t>present names to congregation for final consideration</a:t>
            </a:r>
          </a:p>
          <a:p>
            <a:pPr lvl="1">
              <a:buFont typeface="Wingdings" charset="2"/>
              <a:buChar char="Ø"/>
            </a:pPr>
            <a:r>
              <a:rPr lang="en-US" dirty="0" smtClean="0"/>
              <a:t>Or the process will cease </a:t>
            </a:r>
          </a:p>
          <a:p>
            <a:r>
              <a:rPr lang="en-US" b="1" u="sng" dirty="0" smtClean="0"/>
              <a:t>Sunday 8/14/16</a:t>
            </a:r>
          </a:p>
          <a:p>
            <a:pPr lvl="1">
              <a:buFont typeface="Wingdings" charset="2"/>
              <a:buChar char="Ø"/>
            </a:pPr>
            <a:r>
              <a:rPr lang="en-US" dirty="0" smtClean="0"/>
              <a:t>Eldership installed</a:t>
            </a:r>
          </a:p>
        </p:txBody>
      </p:sp>
      <p:sp>
        <p:nvSpPr>
          <p:cNvPr id="4" name="Date Placeholder 3"/>
          <p:cNvSpPr>
            <a:spLocks noGrp="1"/>
          </p:cNvSpPr>
          <p:nvPr>
            <p:ph type="dt" sz="half" idx="10"/>
          </p:nvPr>
        </p:nvSpPr>
        <p:spPr/>
        <p:txBody>
          <a:bodyPr/>
          <a:lstStyle/>
          <a:p>
            <a:r>
              <a:rPr lang="en-US" smtClean="0"/>
              <a:t>6/26/16</a:t>
            </a:r>
            <a:endParaRPr lang="en-US" dirty="0"/>
          </a:p>
        </p:txBody>
      </p:sp>
      <p:sp>
        <p:nvSpPr>
          <p:cNvPr id="5" name="Footer Placeholder 4"/>
          <p:cNvSpPr>
            <a:spLocks noGrp="1"/>
          </p:cNvSpPr>
          <p:nvPr>
            <p:ph type="ftr" sz="quarter" idx="11"/>
          </p:nvPr>
        </p:nvSpPr>
        <p:spPr/>
        <p:txBody>
          <a:bodyPr/>
          <a:lstStyle/>
          <a:p>
            <a:r>
              <a:rPr lang="en-US" smtClean="0"/>
              <a:t>Elders/Members Role --- Fink</a:t>
            </a:r>
            <a:endParaRPr lang="en-US" dirty="0"/>
          </a:p>
        </p:txBody>
      </p:sp>
      <p:sp>
        <p:nvSpPr>
          <p:cNvPr id="6" name="Slide Number Placeholder 5"/>
          <p:cNvSpPr>
            <a:spLocks noGrp="1"/>
          </p:cNvSpPr>
          <p:nvPr>
            <p:ph type="sldNum" sz="quarter" idx="12"/>
          </p:nvPr>
        </p:nvSpPr>
        <p:spPr/>
        <p:txBody>
          <a:bodyPr/>
          <a:lstStyle/>
          <a:p>
            <a:fld id="{CF6EE11D-F156-6C49-ACF6-03E1F4F3E8CB}" type="slidenum">
              <a:rPr lang="en-US" smtClean="0"/>
              <a:t>23</a:t>
            </a:fld>
            <a:endParaRPr lang="en-US" dirty="0"/>
          </a:p>
        </p:txBody>
      </p:sp>
    </p:spTree>
    <p:extLst>
      <p:ext uri="{BB962C8B-B14F-4D97-AF65-F5344CB8AC3E}">
        <p14:creationId xmlns:p14="http://schemas.microsoft.com/office/powerpoint/2010/main" val="3509371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2"/>
          </a:solidFill>
        </p:spPr>
        <p:txBody>
          <a:bodyPr/>
          <a:lstStyle/>
          <a:p>
            <a:r>
              <a:rPr lang="en-US" b="1" dirty="0" smtClean="0"/>
              <a:t>We are one one of these</a:t>
            </a:r>
            <a:r>
              <a:rPr lang="is-IS" b="1" dirty="0" smtClean="0"/>
              <a:t>…</a:t>
            </a:r>
            <a:endParaRPr lang="en-US" b="1" dirty="0"/>
          </a:p>
        </p:txBody>
      </p:sp>
      <p:sp>
        <p:nvSpPr>
          <p:cNvPr id="3" name="Content Placeholder 2"/>
          <p:cNvSpPr>
            <a:spLocks noGrp="1"/>
          </p:cNvSpPr>
          <p:nvPr>
            <p:ph idx="1"/>
          </p:nvPr>
        </p:nvSpPr>
        <p:spPr>
          <a:ln w="76200">
            <a:solidFill>
              <a:schemeClr val="bg2">
                <a:lumMod val="90000"/>
              </a:schemeClr>
            </a:solidFill>
          </a:ln>
        </p:spPr>
        <p:txBody>
          <a:bodyPr>
            <a:normAutofit/>
          </a:bodyPr>
          <a:lstStyle/>
          <a:p>
            <a:r>
              <a:rPr lang="en-US" sz="3200" dirty="0" smtClean="0">
                <a:solidFill>
                  <a:schemeClr val="bg1">
                    <a:lumMod val="50000"/>
                  </a:schemeClr>
                </a:solidFill>
              </a:rPr>
              <a:t>Scripturally Organized (</a:t>
            </a:r>
            <a:r>
              <a:rPr lang="en-US" sz="3200" dirty="0">
                <a:solidFill>
                  <a:schemeClr val="bg1">
                    <a:lumMod val="50000"/>
                  </a:schemeClr>
                </a:solidFill>
              </a:rPr>
              <a:t>P</a:t>
            </a:r>
            <a:r>
              <a:rPr lang="en-US" sz="3200" dirty="0" smtClean="0">
                <a:solidFill>
                  <a:schemeClr val="bg1">
                    <a:lumMod val="50000"/>
                  </a:schemeClr>
                </a:solidFill>
              </a:rPr>
              <a:t>hil. 1:1)</a:t>
            </a:r>
          </a:p>
          <a:p>
            <a:r>
              <a:rPr lang="en-US" sz="3200" dirty="0" err="1" smtClean="0">
                <a:solidFill>
                  <a:schemeClr val="bg1">
                    <a:lumMod val="50000"/>
                  </a:schemeClr>
                </a:solidFill>
              </a:rPr>
              <a:t>Unscripturally</a:t>
            </a:r>
            <a:r>
              <a:rPr lang="en-US" sz="3200" dirty="0" smtClean="0">
                <a:solidFill>
                  <a:schemeClr val="bg1">
                    <a:lumMod val="50000"/>
                  </a:schemeClr>
                </a:solidFill>
              </a:rPr>
              <a:t> </a:t>
            </a:r>
            <a:r>
              <a:rPr lang="en-US" sz="3200" dirty="0" smtClean="0">
                <a:solidFill>
                  <a:schemeClr val="bg1">
                    <a:lumMod val="50000"/>
                  </a:schemeClr>
                </a:solidFill>
              </a:rPr>
              <a:t>Organized</a:t>
            </a:r>
          </a:p>
          <a:p>
            <a:r>
              <a:rPr lang="en-US" sz="3200" b="1" dirty="0" smtClean="0"/>
              <a:t>Scripturally Disorganized</a:t>
            </a:r>
          </a:p>
          <a:p>
            <a:r>
              <a:rPr lang="en-US" sz="3200" dirty="0" err="1" smtClean="0">
                <a:solidFill>
                  <a:schemeClr val="bg1">
                    <a:lumMod val="50000"/>
                  </a:schemeClr>
                </a:solidFill>
              </a:rPr>
              <a:t>Unscripturally</a:t>
            </a:r>
            <a:r>
              <a:rPr lang="en-US" sz="3200" dirty="0" smtClean="0">
                <a:solidFill>
                  <a:schemeClr val="bg1">
                    <a:lumMod val="50000"/>
                  </a:schemeClr>
                </a:solidFill>
              </a:rPr>
              <a:t> </a:t>
            </a:r>
            <a:r>
              <a:rPr lang="en-US" sz="3200" dirty="0" smtClean="0">
                <a:solidFill>
                  <a:schemeClr val="bg1">
                    <a:lumMod val="50000"/>
                  </a:schemeClr>
                </a:solidFill>
              </a:rPr>
              <a:t>Disorganized </a:t>
            </a:r>
          </a:p>
          <a:p>
            <a:pPr marL="0" indent="0">
              <a:buNone/>
            </a:pPr>
            <a:endParaRPr lang="en-US" sz="3200" dirty="0"/>
          </a:p>
        </p:txBody>
      </p:sp>
      <p:sp>
        <p:nvSpPr>
          <p:cNvPr id="4" name="Date Placeholder 3"/>
          <p:cNvSpPr>
            <a:spLocks noGrp="1"/>
          </p:cNvSpPr>
          <p:nvPr>
            <p:ph type="dt" sz="half" idx="10"/>
          </p:nvPr>
        </p:nvSpPr>
        <p:spPr/>
        <p:txBody>
          <a:bodyPr/>
          <a:lstStyle/>
          <a:p>
            <a:r>
              <a:rPr lang="en-US" smtClean="0"/>
              <a:t>6/26/16</a:t>
            </a:r>
            <a:endParaRPr lang="en-US" dirty="0"/>
          </a:p>
        </p:txBody>
      </p:sp>
      <p:sp>
        <p:nvSpPr>
          <p:cNvPr id="5" name="Footer Placeholder 4"/>
          <p:cNvSpPr>
            <a:spLocks noGrp="1"/>
          </p:cNvSpPr>
          <p:nvPr>
            <p:ph type="ftr" sz="quarter" idx="11"/>
          </p:nvPr>
        </p:nvSpPr>
        <p:spPr/>
        <p:txBody>
          <a:bodyPr/>
          <a:lstStyle/>
          <a:p>
            <a:r>
              <a:rPr lang="en-US" smtClean="0"/>
              <a:t>Elders/Members Role --- Fink</a:t>
            </a:r>
            <a:endParaRPr lang="en-US" dirty="0"/>
          </a:p>
        </p:txBody>
      </p:sp>
      <p:sp>
        <p:nvSpPr>
          <p:cNvPr id="6" name="Slide Number Placeholder 5"/>
          <p:cNvSpPr>
            <a:spLocks noGrp="1"/>
          </p:cNvSpPr>
          <p:nvPr>
            <p:ph type="sldNum" sz="quarter" idx="12"/>
          </p:nvPr>
        </p:nvSpPr>
        <p:spPr/>
        <p:txBody>
          <a:bodyPr/>
          <a:lstStyle/>
          <a:p>
            <a:fld id="{CF6EE11D-F156-6C49-ACF6-03E1F4F3E8CB}" type="slidenum">
              <a:rPr lang="en-US" smtClean="0"/>
              <a:t>3</a:t>
            </a:fld>
            <a:endParaRPr lang="en-US" dirty="0"/>
          </a:p>
        </p:txBody>
      </p:sp>
    </p:spTree>
    <p:extLst>
      <p:ext uri="{BB962C8B-B14F-4D97-AF65-F5344CB8AC3E}">
        <p14:creationId xmlns:p14="http://schemas.microsoft.com/office/powerpoint/2010/main" val="187710759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2"/>
          </a:solidFill>
        </p:spPr>
        <p:txBody>
          <a:bodyPr/>
          <a:lstStyle/>
          <a:p>
            <a:r>
              <a:rPr lang="en-US" b="1" dirty="0" smtClean="0"/>
              <a:t>What the NT has to say about elders</a:t>
            </a:r>
            <a:endParaRPr lang="en-US" b="1" dirty="0"/>
          </a:p>
        </p:txBody>
      </p:sp>
      <p:sp>
        <p:nvSpPr>
          <p:cNvPr id="3" name="Content Placeholder 2"/>
          <p:cNvSpPr>
            <a:spLocks noGrp="1"/>
          </p:cNvSpPr>
          <p:nvPr>
            <p:ph idx="1"/>
          </p:nvPr>
        </p:nvSpPr>
        <p:spPr>
          <a:ln w="76200">
            <a:solidFill>
              <a:schemeClr val="bg2">
                <a:lumMod val="90000"/>
              </a:schemeClr>
            </a:solidFill>
          </a:ln>
        </p:spPr>
        <p:txBody>
          <a:bodyPr>
            <a:normAutofit fontScale="92500" lnSpcReduction="20000"/>
          </a:bodyPr>
          <a:lstStyle/>
          <a:p>
            <a:r>
              <a:rPr lang="en-US" dirty="0" smtClean="0"/>
              <a:t>“At </a:t>
            </a:r>
            <a:r>
              <a:rPr lang="en-US" dirty="0" smtClean="0"/>
              <a:t>the conclusion of the first missionary journey, Paul and Barnabas appointed </a:t>
            </a:r>
            <a:r>
              <a:rPr lang="en-US" b="1" dirty="0" smtClean="0"/>
              <a:t>elders</a:t>
            </a:r>
            <a:r>
              <a:rPr lang="en-US" dirty="0" smtClean="0"/>
              <a:t> in every </a:t>
            </a:r>
            <a:r>
              <a:rPr lang="en-US" dirty="0" smtClean="0"/>
              <a:t>church” </a:t>
            </a:r>
            <a:r>
              <a:rPr lang="en-US" dirty="0" smtClean="0"/>
              <a:t>(Acts 14:23).  </a:t>
            </a:r>
          </a:p>
          <a:p>
            <a:r>
              <a:rPr lang="en-US" dirty="0" smtClean="0"/>
              <a:t>The </a:t>
            </a:r>
            <a:r>
              <a:rPr lang="en-US" b="1" dirty="0" smtClean="0"/>
              <a:t>Jerusalem church had elders </a:t>
            </a:r>
            <a:r>
              <a:rPr lang="en-US" dirty="0" smtClean="0"/>
              <a:t>as Barnabas and Saul delivered to them “relief” that had been sent from the Antioch church to help relieve needy saints from a </a:t>
            </a:r>
            <a:r>
              <a:rPr lang="en-US" dirty="0" smtClean="0"/>
              <a:t>famine </a:t>
            </a:r>
            <a:r>
              <a:rPr lang="en-US" dirty="0" smtClean="0"/>
              <a:t>(Acts 11:26-30).  </a:t>
            </a:r>
          </a:p>
          <a:p>
            <a:r>
              <a:rPr lang="en-US" dirty="0" smtClean="0"/>
              <a:t>Direct statement regarding elders that they are to shepherd and oversee the flock (Acts 20:28; cf. 1 Pet. 5:2).</a:t>
            </a:r>
          </a:p>
          <a:p>
            <a:r>
              <a:rPr lang="en-US" b="1" dirty="0" smtClean="0"/>
              <a:t>Elders</a:t>
            </a:r>
            <a:r>
              <a:rPr lang="en-US" dirty="0" smtClean="0"/>
              <a:t> given the charge to be soul watchers (Heb. 13:17)</a:t>
            </a:r>
          </a:p>
          <a:p>
            <a:r>
              <a:rPr lang="en-US" dirty="0" smtClean="0"/>
              <a:t>The church at Philippi had </a:t>
            </a:r>
            <a:r>
              <a:rPr lang="en-US" b="1" dirty="0" smtClean="0"/>
              <a:t>overseers</a:t>
            </a:r>
            <a:r>
              <a:rPr lang="en-US" dirty="0" smtClean="0"/>
              <a:t> and deacons (Phil. 1:1) </a:t>
            </a:r>
          </a:p>
          <a:p>
            <a:r>
              <a:rPr lang="en-US" dirty="0" smtClean="0"/>
              <a:t>Timothy and Titus were charged with appointing </a:t>
            </a:r>
            <a:r>
              <a:rPr lang="en-US" b="1" dirty="0" smtClean="0"/>
              <a:t>elders</a:t>
            </a:r>
            <a:r>
              <a:rPr lang="en-US" dirty="0" smtClean="0"/>
              <a:t> and given the </a:t>
            </a:r>
            <a:r>
              <a:rPr lang="en-US" dirty="0" smtClean="0"/>
              <a:t>characteristics (qualifications) </a:t>
            </a:r>
            <a:r>
              <a:rPr lang="en-US" dirty="0" smtClean="0"/>
              <a:t>of the men to be appointed (1 </a:t>
            </a:r>
            <a:r>
              <a:rPr lang="en-US" dirty="0" err="1" smtClean="0"/>
              <a:t>Ti</a:t>
            </a:r>
            <a:r>
              <a:rPr lang="en-US" dirty="0" smtClean="0"/>
              <a:t>. 3:1-7; Tit. 1:5-9).  </a:t>
            </a:r>
            <a:endParaRPr lang="en-US" dirty="0"/>
          </a:p>
        </p:txBody>
      </p:sp>
      <p:sp>
        <p:nvSpPr>
          <p:cNvPr id="4" name="Date Placeholder 3"/>
          <p:cNvSpPr>
            <a:spLocks noGrp="1"/>
          </p:cNvSpPr>
          <p:nvPr>
            <p:ph type="dt" sz="half" idx="10"/>
          </p:nvPr>
        </p:nvSpPr>
        <p:spPr/>
        <p:txBody>
          <a:bodyPr/>
          <a:lstStyle/>
          <a:p>
            <a:r>
              <a:rPr lang="en-US" smtClean="0"/>
              <a:t>6/26/16</a:t>
            </a:r>
            <a:endParaRPr lang="en-US" dirty="0"/>
          </a:p>
        </p:txBody>
      </p:sp>
      <p:sp>
        <p:nvSpPr>
          <p:cNvPr id="5" name="Footer Placeholder 4"/>
          <p:cNvSpPr>
            <a:spLocks noGrp="1"/>
          </p:cNvSpPr>
          <p:nvPr>
            <p:ph type="ftr" sz="quarter" idx="11"/>
          </p:nvPr>
        </p:nvSpPr>
        <p:spPr/>
        <p:txBody>
          <a:bodyPr/>
          <a:lstStyle/>
          <a:p>
            <a:r>
              <a:rPr lang="en-US" smtClean="0"/>
              <a:t>Elders/Members Role --- Fink</a:t>
            </a:r>
            <a:endParaRPr lang="en-US" dirty="0"/>
          </a:p>
        </p:txBody>
      </p:sp>
      <p:sp>
        <p:nvSpPr>
          <p:cNvPr id="6" name="Slide Number Placeholder 5"/>
          <p:cNvSpPr>
            <a:spLocks noGrp="1"/>
          </p:cNvSpPr>
          <p:nvPr>
            <p:ph type="sldNum" sz="quarter" idx="12"/>
          </p:nvPr>
        </p:nvSpPr>
        <p:spPr/>
        <p:txBody>
          <a:bodyPr/>
          <a:lstStyle/>
          <a:p>
            <a:fld id="{CF6EE11D-F156-6C49-ACF6-03E1F4F3E8CB}" type="slidenum">
              <a:rPr lang="en-US" smtClean="0"/>
              <a:t>4</a:t>
            </a:fld>
            <a:endParaRPr lang="en-US" dirty="0"/>
          </a:p>
        </p:txBody>
      </p:sp>
    </p:spTree>
    <p:extLst>
      <p:ext uri="{BB962C8B-B14F-4D97-AF65-F5344CB8AC3E}">
        <p14:creationId xmlns:p14="http://schemas.microsoft.com/office/powerpoint/2010/main" val="6811930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1" y="137626"/>
            <a:ext cx="10934699" cy="1305412"/>
          </a:xfrm>
          <a:solidFill>
            <a:schemeClr val="bg2"/>
          </a:solidFill>
          <a:ln>
            <a:solidFill>
              <a:srgbClr val="002060"/>
            </a:solidFill>
          </a:ln>
        </p:spPr>
        <p:txBody>
          <a:bodyPr>
            <a:normAutofit/>
          </a:bodyPr>
          <a:lstStyle/>
          <a:p>
            <a:r>
              <a:rPr lang="en-US" sz="3200" dirty="0" smtClean="0">
                <a:latin typeface="Abadi MT Condensed Extra Bold" charset="0"/>
                <a:ea typeface="Abadi MT Condensed Extra Bold" charset="0"/>
                <a:cs typeface="Abadi MT Condensed Extra Bold" charset="0"/>
              </a:rPr>
              <a:t>WHAT TERMS ARE USED TO DESCRIBE ELDERS?</a:t>
            </a:r>
            <a:endParaRPr lang="en-US" sz="3200" dirty="0">
              <a:latin typeface="Abadi MT Condensed Extra Bold" charset="0"/>
              <a:ea typeface="Abadi MT Condensed Extra Bold" charset="0"/>
              <a:cs typeface="Abadi MT Condensed Extra Bold" charset="0"/>
            </a:endParaRPr>
          </a:p>
        </p:txBody>
      </p:sp>
      <p:sp>
        <p:nvSpPr>
          <p:cNvPr id="3" name="Subtitle 2"/>
          <p:cNvSpPr>
            <a:spLocks noGrp="1"/>
          </p:cNvSpPr>
          <p:nvPr>
            <p:ph type="subTitle" idx="1"/>
          </p:nvPr>
        </p:nvSpPr>
        <p:spPr>
          <a:xfrm>
            <a:off x="609601" y="1757363"/>
            <a:ext cx="10934699" cy="4781549"/>
          </a:xfrm>
          <a:solidFill>
            <a:schemeClr val="bg1"/>
          </a:solidFill>
          <a:ln w="76200">
            <a:solidFill>
              <a:schemeClr val="bg2"/>
            </a:solidFill>
          </a:ln>
        </p:spPr>
        <p:txBody>
          <a:bodyPr>
            <a:normAutofit/>
          </a:bodyPr>
          <a:lstStyle/>
          <a:p>
            <a:pPr marL="342900" indent="-342900" algn="l">
              <a:buFont typeface="Arial" charset="0"/>
              <a:buChar char="•"/>
            </a:pPr>
            <a:r>
              <a:rPr lang="en-US" sz="2800" dirty="0" smtClean="0"/>
              <a:t>ELDERS – </a:t>
            </a:r>
            <a:r>
              <a:rPr lang="en-US" sz="2800" i="1" dirty="0" err="1"/>
              <a:t>p</a:t>
            </a:r>
            <a:r>
              <a:rPr lang="en-US" sz="2800" i="1" dirty="0" err="1" smtClean="0"/>
              <a:t>resbuteros</a:t>
            </a:r>
            <a:r>
              <a:rPr lang="en-US" sz="2800" i="1" dirty="0" smtClean="0"/>
              <a:t> – </a:t>
            </a:r>
            <a:r>
              <a:rPr lang="en-US" sz="2800" dirty="0" smtClean="0"/>
              <a:t>mean the same and differ only in that the later comes form the Greek, the </a:t>
            </a:r>
            <a:r>
              <a:rPr lang="en-US" sz="2800" i="1" dirty="0" smtClean="0"/>
              <a:t>elder</a:t>
            </a:r>
            <a:r>
              <a:rPr lang="en-US" sz="2800" dirty="0" smtClean="0"/>
              <a:t> from the Anglo-Saxon where it simply meant “old.” </a:t>
            </a:r>
            <a:r>
              <a:rPr lang="en-US" sz="2800" b="1" dirty="0" smtClean="0"/>
              <a:t>It designates maturity</a:t>
            </a:r>
            <a:r>
              <a:rPr lang="en-US" sz="2800" dirty="0" smtClean="0"/>
              <a:t>.    </a:t>
            </a:r>
          </a:p>
          <a:p>
            <a:pPr marL="342900" indent="-342900" algn="l">
              <a:buFont typeface="Arial" charset="0"/>
              <a:buChar char="•"/>
            </a:pPr>
            <a:r>
              <a:rPr lang="en-US" sz="2800" dirty="0" smtClean="0"/>
              <a:t>BISHOP – </a:t>
            </a:r>
            <a:r>
              <a:rPr lang="en-US" sz="2800" i="1" dirty="0" err="1" smtClean="0"/>
              <a:t>episcopos</a:t>
            </a:r>
            <a:r>
              <a:rPr lang="en-US" sz="2800" i="1" dirty="0" smtClean="0"/>
              <a:t> – </a:t>
            </a:r>
            <a:r>
              <a:rPr lang="en-US" sz="2800" dirty="0" smtClean="0"/>
              <a:t>means “overseer,” and the words, </a:t>
            </a:r>
            <a:r>
              <a:rPr lang="en-US" sz="2800" i="1" dirty="0" smtClean="0"/>
              <a:t>bishop, </a:t>
            </a:r>
            <a:r>
              <a:rPr lang="en-US" sz="2800" i="1" dirty="0" err="1" smtClean="0"/>
              <a:t>eposcopos</a:t>
            </a:r>
            <a:r>
              <a:rPr lang="en-US" sz="2800" dirty="0" smtClean="0"/>
              <a:t>, and </a:t>
            </a:r>
            <a:r>
              <a:rPr lang="en-US" sz="2800" i="1" dirty="0" smtClean="0"/>
              <a:t>overseer</a:t>
            </a:r>
            <a:r>
              <a:rPr lang="en-US" sz="2800" dirty="0" smtClean="0"/>
              <a:t> all mean the same differing only in their origin.  </a:t>
            </a:r>
            <a:r>
              <a:rPr lang="en-US" sz="2800" i="1" dirty="0" smtClean="0"/>
              <a:t>Bishop</a:t>
            </a:r>
            <a:r>
              <a:rPr lang="en-US" sz="2800" dirty="0" smtClean="0"/>
              <a:t> (Latin) and </a:t>
            </a:r>
            <a:r>
              <a:rPr lang="en-US" sz="2800" i="1" dirty="0" smtClean="0"/>
              <a:t>overseer </a:t>
            </a:r>
            <a:r>
              <a:rPr lang="en-US" sz="2800" dirty="0" smtClean="0"/>
              <a:t>from the Anglo-Saxon.  </a:t>
            </a:r>
            <a:r>
              <a:rPr lang="en-US" sz="2800" b="1" dirty="0" smtClean="0"/>
              <a:t>It designates oversight.  </a:t>
            </a:r>
          </a:p>
          <a:p>
            <a:pPr marL="342900" indent="-342900" algn="l">
              <a:buFont typeface="Arial" charset="0"/>
              <a:buChar char="•"/>
            </a:pPr>
            <a:r>
              <a:rPr lang="en-US" sz="2800" dirty="0" smtClean="0"/>
              <a:t>PASTOR or SHEPHERD – </a:t>
            </a:r>
            <a:r>
              <a:rPr lang="en-US" sz="2800" i="1" dirty="0" err="1" smtClean="0"/>
              <a:t>poimen</a:t>
            </a:r>
            <a:r>
              <a:rPr lang="en-US" sz="2800" i="1" dirty="0" smtClean="0"/>
              <a:t> – </a:t>
            </a:r>
            <a:r>
              <a:rPr lang="en-US" sz="2800" dirty="0" smtClean="0"/>
              <a:t>The word “pastor” is of Latin origin and “shepherd” is Anglo-Saxon.  </a:t>
            </a:r>
            <a:r>
              <a:rPr lang="en-US" sz="2800" b="1" dirty="0" smtClean="0"/>
              <a:t>It designates </a:t>
            </a:r>
            <a:r>
              <a:rPr lang="en-US" sz="2800" b="1" dirty="0" smtClean="0"/>
              <a:t>leadership. </a:t>
            </a:r>
            <a:r>
              <a:rPr lang="en-US" sz="2800" dirty="0" smtClean="0">
                <a:solidFill>
                  <a:schemeClr val="bg1"/>
                </a:solidFill>
              </a:rPr>
              <a:t>and nurturing.    </a:t>
            </a:r>
          </a:p>
        </p:txBody>
      </p:sp>
      <p:sp>
        <p:nvSpPr>
          <p:cNvPr id="5" name="Date Placeholder 4"/>
          <p:cNvSpPr>
            <a:spLocks noGrp="1"/>
          </p:cNvSpPr>
          <p:nvPr>
            <p:ph type="dt" sz="half" idx="10"/>
          </p:nvPr>
        </p:nvSpPr>
        <p:spPr/>
        <p:txBody>
          <a:bodyPr/>
          <a:lstStyle/>
          <a:p>
            <a:r>
              <a:rPr lang="en-US" smtClean="0"/>
              <a:t>6/26/16</a:t>
            </a:r>
            <a:endParaRPr lang="en-US"/>
          </a:p>
        </p:txBody>
      </p:sp>
      <p:sp>
        <p:nvSpPr>
          <p:cNvPr id="6" name="Footer Placeholder 5"/>
          <p:cNvSpPr>
            <a:spLocks noGrp="1"/>
          </p:cNvSpPr>
          <p:nvPr>
            <p:ph type="ftr" sz="quarter" idx="11"/>
          </p:nvPr>
        </p:nvSpPr>
        <p:spPr/>
        <p:txBody>
          <a:bodyPr/>
          <a:lstStyle/>
          <a:p>
            <a:r>
              <a:rPr lang="en-US" smtClean="0"/>
              <a:t>Elders/Members Role --- Fink</a:t>
            </a:r>
            <a:endParaRPr lang="en-US"/>
          </a:p>
        </p:txBody>
      </p:sp>
      <p:sp>
        <p:nvSpPr>
          <p:cNvPr id="7" name="Slide Number Placeholder 6"/>
          <p:cNvSpPr>
            <a:spLocks noGrp="1"/>
          </p:cNvSpPr>
          <p:nvPr>
            <p:ph type="sldNum" sz="quarter" idx="12"/>
          </p:nvPr>
        </p:nvSpPr>
        <p:spPr/>
        <p:txBody>
          <a:bodyPr/>
          <a:lstStyle/>
          <a:p>
            <a:fld id="{CF6EE11D-F156-6C49-ACF6-03E1F4F3E8CB}" type="slidenum">
              <a:rPr lang="en-US" smtClean="0"/>
              <a:t>5</a:t>
            </a:fld>
            <a:endParaRPr lang="en-US"/>
          </a:p>
        </p:txBody>
      </p:sp>
    </p:spTree>
    <p:extLst>
      <p:ext uri="{BB962C8B-B14F-4D97-AF65-F5344CB8AC3E}">
        <p14:creationId xmlns:p14="http://schemas.microsoft.com/office/powerpoint/2010/main" val="4462079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89279" y="290176"/>
            <a:ext cx="11290357" cy="1079506"/>
          </a:xfrm>
          <a:solidFill>
            <a:schemeClr val="bg2"/>
          </a:solidFill>
        </p:spPr>
        <p:txBody>
          <a:bodyPr>
            <a:normAutofit/>
          </a:bodyPr>
          <a:lstStyle/>
          <a:p>
            <a:pPr algn="l"/>
            <a:r>
              <a:rPr lang="en-US" sz="2800" dirty="0" smtClean="0">
                <a:latin typeface="Abadi MT Condensed Extra Bold" charset="0"/>
                <a:ea typeface="Abadi MT Condensed Extra Bold" charset="0"/>
                <a:cs typeface="Abadi MT Condensed Extra Bold" charset="0"/>
              </a:rPr>
              <a:t>WHAT AUTHORITY MAY SCRIPTURALLY QUALIFIED ELDERS EXERCISE OVER  A CONGREGATION?</a:t>
            </a:r>
            <a:endParaRPr lang="en-US" sz="2800" dirty="0">
              <a:latin typeface="Abadi MT Condensed Extra Bold" charset="0"/>
              <a:ea typeface="Abadi MT Condensed Extra Bold" charset="0"/>
              <a:cs typeface="Abadi MT Condensed Extra Bold" charset="0"/>
            </a:endParaRPr>
          </a:p>
        </p:txBody>
      </p:sp>
      <p:sp>
        <p:nvSpPr>
          <p:cNvPr id="3" name="Subtitle 2"/>
          <p:cNvSpPr>
            <a:spLocks noGrp="1"/>
          </p:cNvSpPr>
          <p:nvPr>
            <p:ph type="subTitle" idx="1"/>
          </p:nvPr>
        </p:nvSpPr>
        <p:spPr>
          <a:xfrm>
            <a:off x="497840" y="1409664"/>
            <a:ext cx="11361475" cy="5062255"/>
          </a:xfrm>
          <a:solidFill>
            <a:srgbClr val="002060"/>
          </a:solidFill>
          <a:ln w="76200">
            <a:solidFill>
              <a:schemeClr val="bg1"/>
            </a:solidFill>
          </a:ln>
        </p:spPr>
        <p:txBody>
          <a:bodyPr>
            <a:normAutofit/>
          </a:bodyPr>
          <a:lstStyle/>
          <a:p>
            <a:pPr marL="342900" indent="-342900" algn="l">
              <a:buFont typeface="Arial" charset="0"/>
              <a:buChar char="•"/>
            </a:pPr>
            <a:r>
              <a:rPr lang="en-US" sz="2800" dirty="0" smtClean="0">
                <a:solidFill>
                  <a:schemeClr val="bg1"/>
                </a:solidFill>
              </a:rPr>
              <a:t>They are to rule – </a:t>
            </a:r>
            <a:r>
              <a:rPr lang="en-US" sz="2800" i="1" dirty="0" smtClean="0">
                <a:solidFill>
                  <a:schemeClr val="bg1"/>
                </a:solidFill>
              </a:rPr>
              <a:t>hoi </a:t>
            </a:r>
            <a:r>
              <a:rPr lang="en-US" sz="2800" i="1" dirty="0" err="1" smtClean="0">
                <a:solidFill>
                  <a:schemeClr val="bg1"/>
                </a:solidFill>
              </a:rPr>
              <a:t>proistamenoi</a:t>
            </a:r>
            <a:r>
              <a:rPr lang="en-US" sz="2800" i="1" dirty="0" smtClean="0">
                <a:solidFill>
                  <a:schemeClr val="bg1"/>
                </a:solidFill>
              </a:rPr>
              <a:t> </a:t>
            </a:r>
            <a:endParaRPr lang="en-US" sz="2800" dirty="0">
              <a:solidFill>
                <a:schemeClr val="bg1"/>
              </a:solidFill>
            </a:endParaRPr>
          </a:p>
          <a:p>
            <a:pPr marL="342900" indent="-342900" algn="l">
              <a:buFont typeface="Arial" charset="0"/>
              <a:buChar char="•"/>
            </a:pPr>
            <a:endParaRPr lang="en-US" sz="2800" dirty="0">
              <a:solidFill>
                <a:schemeClr val="bg1"/>
              </a:solidFill>
            </a:endParaRPr>
          </a:p>
          <a:p>
            <a:pPr marL="457200" indent="-457200" algn="l">
              <a:buFont typeface="Arial" charset="0"/>
              <a:buChar char="•"/>
            </a:pPr>
            <a:r>
              <a:rPr lang="en-US" sz="2800" dirty="0" smtClean="0">
                <a:solidFill>
                  <a:schemeClr val="bg1"/>
                </a:solidFill>
              </a:rPr>
              <a:t>“The ones having the rule” – </a:t>
            </a:r>
            <a:r>
              <a:rPr lang="en-US" sz="2800" i="1" dirty="0" smtClean="0">
                <a:solidFill>
                  <a:schemeClr val="bg1"/>
                </a:solidFill>
              </a:rPr>
              <a:t>hoi </a:t>
            </a:r>
            <a:r>
              <a:rPr lang="en-US" sz="2800" i="1" dirty="0" err="1" smtClean="0">
                <a:solidFill>
                  <a:schemeClr val="bg1"/>
                </a:solidFill>
              </a:rPr>
              <a:t>egoumenoi</a:t>
            </a:r>
            <a:r>
              <a:rPr lang="en-US" sz="2800" i="1" dirty="0" smtClean="0">
                <a:solidFill>
                  <a:schemeClr val="bg1"/>
                </a:solidFill>
              </a:rPr>
              <a:t> </a:t>
            </a:r>
          </a:p>
          <a:p>
            <a:pPr marL="342900" indent="-342900" algn="l">
              <a:buFont typeface="Arial" charset="0"/>
              <a:buChar char="•"/>
            </a:pPr>
            <a:endParaRPr lang="en-US" sz="2800" i="1" dirty="0">
              <a:solidFill>
                <a:schemeClr val="bg1"/>
              </a:solidFill>
            </a:endParaRPr>
          </a:p>
          <a:p>
            <a:pPr marL="342900" indent="-342900" algn="l">
              <a:buFont typeface="Arial" charset="0"/>
              <a:buChar char="•"/>
            </a:pPr>
            <a:endParaRPr lang="en-US" sz="2800" i="1" dirty="0" smtClean="0">
              <a:solidFill>
                <a:schemeClr val="bg1"/>
              </a:solidFill>
            </a:endParaRPr>
          </a:p>
          <a:p>
            <a:pPr algn="l"/>
            <a:endParaRPr lang="en-US" sz="2800" i="1" dirty="0">
              <a:solidFill>
                <a:schemeClr val="bg1"/>
              </a:solidFill>
            </a:endParaRPr>
          </a:p>
          <a:p>
            <a:pPr marL="342900" indent="-342900" algn="l">
              <a:buFont typeface="Arial" charset="0"/>
              <a:buChar char="•"/>
            </a:pPr>
            <a:r>
              <a:rPr lang="en-US" sz="2800" dirty="0" smtClean="0">
                <a:solidFill>
                  <a:schemeClr val="bg1"/>
                </a:solidFill>
              </a:rPr>
              <a:t>They are to shepherd and teach – </a:t>
            </a:r>
            <a:r>
              <a:rPr lang="en-US" sz="2800" i="1" dirty="0" err="1" smtClean="0">
                <a:solidFill>
                  <a:schemeClr val="bg1"/>
                </a:solidFill>
              </a:rPr>
              <a:t>poimenas</a:t>
            </a:r>
            <a:r>
              <a:rPr lang="en-US" sz="2800" i="1" dirty="0" smtClean="0">
                <a:solidFill>
                  <a:schemeClr val="bg1"/>
                </a:solidFill>
              </a:rPr>
              <a:t> kai </a:t>
            </a:r>
            <a:r>
              <a:rPr lang="en-US" sz="2800" i="1" dirty="0" err="1" smtClean="0">
                <a:solidFill>
                  <a:schemeClr val="bg1"/>
                </a:solidFill>
              </a:rPr>
              <a:t>didakalous</a:t>
            </a:r>
            <a:endParaRPr lang="en-US" sz="2800" dirty="0" smtClean="0">
              <a:solidFill>
                <a:schemeClr val="bg1"/>
              </a:solidFill>
            </a:endParaRPr>
          </a:p>
        </p:txBody>
      </p:sp>
      <p:sp>
        <p:nvSpPr>
          <p:cNvPr id="4" name="TextBox 3"/>
          <p:cNvSpPr txBox="1"/>
          <p:nvPr/>
        </p:nvSpPr>
        <p:spPr>
          <a:xfrm flipH="1">
            <a:off x="1581413" y="1899263"/>
            <a:ext cx="8690346" cy="461665"/>
          </a:xfrm>
          <a:prstGeom prst="rect">
            <a:avLst/>
          </a:prstGeom>
          <a:solidFill>
            <a:schemeClr val="bg1"/>
          </a:solidFill>
        </p:spPr>
        <p:txBody>
          <a:bodyPr wrap="square" rtlCol="0">
            <a:spAutoFit/>
          </a:bodyPr>
          <a:lstStyle/>
          <a:p>
            <a:r>
              <a:rPr lang="en-US" sz="2400" dirty="0" smtClean="0">
                <a:solidFill>
                  <a:srgbClr val="002060"/>
                </a:solidFill>
              </a:rPr>
              <a:t>“He that </a:t>
            </a:r>
            <a:r>
              <a:rPr lang="en-US" sz="2400" b="1" dirty="0" smtClean="0">
                <a:solidFill>
                  <a:srgbClr val="002060"/>
                </a:solidFill>
              </a:rPr>
              <a:t>leads</a:t>
            </a:r>
            <a:r>
              <a:rPr lang="en-US" sz="2400" dirty="0" smtClean="0">
                <a:solidFill>
                  <a:srgbClr val="002060"/>
                </a:solidFill>
              </a:rPr>
              <a:t>” (Ro. 12:8, ESV) KJV, ASV say “rules”</a:t>
            </a:r>
            <a:endParaRPr lang="en-US" sz="2400" dirty="0">
              <a:solidFill>
                <a:srgbClr val="002060"/>
              </a:solidFill>
            </a:endParaRPr>
          </a:p>
        </p:txBody>
      </p:sp>
      <p:sp>
        <p:nvSpPr>
          <p:cNvPr id="5" name="TextBox 4"/>
          <p:cNvSpPr txBox="1"/>
          <p:nvPr/>
        </p:nvSpPr>
        <p:spPr>
          <a:xfrm>
            <a:off x="1580401" y="3096755"/>
            <a:ext cx="8922104" cy="1261884"/>
          </a:xfrm>
          <a:prstGeom prst="rect">
            <a:avLst/>
          </a:prstGeom>
          <a:solidFill>
            <a:schemeClr val="bg1"/>
          </a:solidFill>
        </p:spPr>
        <p:txBody>
          <a:bodyPr wrap="square" rtlCol="0">
            <a:spAutoFit/>
          </a:bodyPr>
          <a:lstStyle/>
          <a:p>
            <a:r>
              <a:rPr lang="en-US" sz="2800" dirty="0" smtClean="0">
                <a:solidFill>
                  <a:srgbClr val="002060"/>
                </a:solidFill>
              </a:rPr>
              <a:t>“</a:t>
            </a:r>
            <a:r>
              <a:rPr lang="en-US" sz="2400" dirty="0" smtClean="0"/>
              <a:t>Remember</a:t>
            </a:r>
            <a:r>
              <a:rPr lang="en-US" sz="2400" dirty="0"/>
              <a:t> your </a:t>
            </a:r>
            <a:r>
              <a:rPr lang="en-US" sz="2400" b="1" dirty="0"/>
              <a:t>leaders</a:t>
            </a:r>
            <a:r>
              <a:rPr lang="en-US" sz="2400" dirty="0"/>
              <a:t>, those who spoke to you the word of God. Consider the outcome of their way of life, and imitate their </a:t>
            </a:r>
            <a:r>
              <a:rPr lang="en-US" sz="2400" dirty="0" smtClean="0"/>
              <a:t>faith”</a:t>
            </a:r>
            <a:r>
              <a:rPr lang="en-US" sz="2400" dirty="0" smtClean="0">
                <a:solidFill>
                  <a:srgbClr val="002060"/>
                </a:solidFill>
              </a:rPr>
              <a:t>  (Heb. 13:7)</a:t>
            </a:r>
            <a:endParaRPr lang="en-US" sz="2400" dirty="0">
              <a:solidFill>
                <a:srgbClr val="002060"/>
              </a:solidFill>
            </a:endParaRPr>
          </a:p>
        </p:txBody>
      </p:sp>
      <p:sp>
        <p:nvSpPr>
          <p:cNvPr id="6" name="TextBox 5"/>
          <p:cNvSpPr txBox="1"/>
          <p:nvPr/>
        </p:nvSpPr>
        <p:spPr>
          <a:xfrm>
            <a:off x="1545362" y="5145138"/>
            <a:ext cx="8976651" cy="830997"/>
          </a:xfrm>
          <a:prstGeom prst="rect">
            <a:avLst/>
          </a:prstGeom>
          <a:solidFill>
            <a:schemeClr val="bg1"/>
          </a:solidFill>
        </p:spPr>
        <p:txBody>
          <a:bodyPr wrap="square" rtlCol="0">
            <a:spAutoFit/>
          </a:bodyPr>
          <a:lstStyle/>
          <a:p>
            <a:r>
              <a:rPr lang="en-US" sz="2400" dirty="0" smtClean="0"/>
              <a:t>“</a:t>
            </a:r>
            <a:r>
              <a:rPr lang="en-US" sz="2400" dirty="0"/>
              <a:t>And he gave </a:t>
            </a:r>
            <a:r>
              <a:rPr lang="en-US" sz="2400" dirty="0" smtClean="0"/>
              <a:t>the apostles</a:t>
            </a:r>
            <a:r>
              <a:rPr lang="en-US" sz="2400" dirty="0"/>
              <a:t>, the prophets, </a:t>
            </a:r>
            <a:r>
              <a:rPr lang="en-US" sz="2400" dirty="0" smtClean="0"/>
              <a:t>the evangelists</a:t>
            </a:r>
            <a:r>
              <a:rPr lang="en-US" sz="2400" dirty="0"/>
              <a:t>, </a:t>
            </a:r>
            <a:r>
              <a:rPr lang="en-US" sz="2400" dirty="0" smtClean="0"/>
              <a:t>the </a:t>
            </a:r>
            <a:r>
              <a:rPr lang="en-US" sz="2400" b="1" dirty="0" smtClean="0"/>
              <a:t>shepherds</a:t>
            </a:r>
            <a:r>
              <a:rPr lang="en-US" sz="2400" dirty="0"/>
              <a:t> and teachers,</a:t>
            </a:r>
            <a:r>
              <a:rPr lang="en-US" sz="2400" dirty="0" smtClean="0"/>
              <a:t>  (Eph. 4:11; cf. 1 Cor. </a:t>
            </a:r>
            <a:r>
              <a:rPr lang="en-US" sz="2400" dirty="0"/>
              <a:t>1</a:t>
            </a:r>
            <a:r>
              <a:rPr lang="en-US" sz="2400" dirty="0" smtClean="0"/>
              <a:t>2:28)</a:t>
            </a:r>
            <a:endParaRPr lang="en-US" sz="2400" dirty="0"/>
          </a:p>
        </p:txBody>
      </p:sp>
      <p:sp>
        <p:nvSpPr>
          <p:cNvPr id="7" name="Date Placeholder 6"/>
          <p:cNvSpPr>
            <a:spLocks noGrp="1"/>
          </p:cNvSpPr>
          <p:nvPr>
            <p:ph type="dt" sz="half" idx="10"/>
          </p:nvPr>
        </p:nvSpPr>
        <p:spPr/>
        <p:txBody>
          <a:bodyPr/>
          <a:lstStyle/>
          <a:p>
            <a:r>
              <a:rPr lang="en-US" smtClean="0"/>
              <a:t>6/26/16</a:t>
            </a:r>
            <a:endParaRPr lang="en-US"/>
          </a:p>
        </p:txBody>
      </p:sp>
      <p:sp>
        <p:nvSpPr>
          <p:cNvPr id="8" name="Footer Placeholder 7"/>
          <p:cNvSpPr>
            <a:spLocks noGrp="1"/>
          </p:cNvSpPr>
          <p:nvPr>
            <p:ph type="ftr" sz="quarter" idx="11"/>
          </p:nvPr>
        </p:nvSpPr>
        <p:spPr/>
        <p:txBody>
          <a:bodyPr/>
          <a:lstStyle/>
          <a:p>
            <a:r>
              <a:rPr lang="en-US" smtClean="0"/>
              <a:t>Elders/Members Role --- Fink</a:t>
            </a:r>
            <a:endParaRPr lang="en-US"/>
          </a:p>
        </p:txBody>
      </p:sp>
      <p:sp>
        <p:nvSpPr>
          <p:cNvPr id="9" name="Slide Number Placeholder 8"/>
          <p:cNvSpPr>
            <a:spLocks noGrp="1"/>
          </p:cNvSpPr>
          <p:nvPr>
            <p:ph type="sldNum" sz="quarter" idx="12"/>
          </p:nvPr>
        </p:nvSpPr>
        <p:spPr/>
        <p:txBody>
          <a:bodyPr/>
          <a:lstStyle/>
          <a:p>
            <a:fld id="{CF6EE11D-F156-6C49-ACF6-03E1F4F3E8CB}" type="slidenum">
              <a:rPr lang="en-US" smtClean="0"/>
              <a:t>6</a:t>
            </a:fld>
            <a:endParaRPr lang="en-US"/>
          </a:p>
        </p:txBody>
      </p:sp>
    </p:spTree>
    <p:extLst>
      <p:ext uri="{BB962C8B-B14F-4D97-AF65-F5344CB8AC3E}">
        <p14:creationId xmlns:p14="http://schemas.microsoft.com/office/powerpoint/2010/main" val="13348303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42"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fade">
                                      <p:cBhvr>
                                        <p:cTn id="11" dur="1000"/>
                                        <p:tgtEl>
                                          <p:spTgt spid="4"/>
                                        </p:tgtEl>
                                      </p:cBhvr>
                                    </p:animEffect>
                                    <p:anim calcmode="lin" valueType="num">
                                      <p:cBhvr>
                                        <p:cTn id="12" dur="1000" fill="hold"/>
                                        <p:tgtEl>
                                          <p:spTgt spid="4"/>
                                        </p:tgtEl>
                                        <p:attrNameLst>
                                          <p:attrName>ppt_x</p:attrName>
                                        </p:attrNameLst>
                                      </p:cBhvr>
                                      <p:tavLst>
                                        <p:tav tm="0">
                                          <p:val>
                                            <p:strVal val="#ppt_x"/>
                                          </p:val>
                                        </p:tav>
                                        <p:tav tm="100000">
                                          <p:val>
                                            <p:strVal val="#ppt_x"/>
                                          </p:val>
                                        </p:tav>
                                      </p:tavLst>
                                    </p:anim>
                                    <p:anim calcmode="lin" valueType="num">
                                      <p:cBhvr>
                                        <p:cTn id="13"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nodeType="click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fade">
                                      <p:cBhvr>
                                        <p:cTn id="22" dur="1000"/>
                                        <p:tgtEl>
                                          <p:spTgt spid="5"/>
                                        </p:tgtEl>
                                      </p:cBhvr>
                                    </p:animEffect>
                                    <p:anim calcmode="lin" valueType="num">
                                      <p:cBhvr>
                                        <p:cTn id="23" dur="1000" fill="hold"/>
                                        <p:tgtEl>
                                          <p:spTgt spid="5"/>
                                        </p:tgtEl>
                                        <p:attrNameLst>
                                          <p:attrName>ppt_x</p:attrName>
                                        </p:attrNameLst>
                                      </p:cBhvr>
                                      <p:tavLst>
                                        <p:tav tm="0">
                                          <p:val>
                                            <p:strVal val="#ppt_x"/>
                                          </p:val>
                                        </p:tav>
                                        <p:tav tm="100000">
                                          <p:val>
                                            <p:strVal val="#ppt_x"/>
                                          </p:val>
                                        </p:tav>
                                      </p:tavLst>
                                    </p:anim>
                                    <p:anim calcmode="lin" valueType="num">
                                      <p:cBhvr>
                                        <p:cTn id="24"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6"/>
                                        </p:tgtEl>
                                        <p:attrNameLst>
                                          <p:attrName>style.visibility</p:attrName>
                                        </p:attrNameLst>
                                      </p:cBhvr>
                                      <p:to>
                                        <p:strVal val="visible"/>
                                      </p:to>
                                    </p:set>
                                    <p:animEffect transition="in" filter="fade">
                                      <p:cBhvr>
                                        <p:cTn id="33" dur="1000"/>
                                        <p:tgtEl>
                                          <p:spTgt spid="6"/>
                                        </p:tgtEl>
                                      </p:cBhvr>
                                    </p:animEffect>
                                    <p:anim calcmode="lin" valueType="num">
                                      <p:cBhvr>
                                        <p:cTn id="34" dur="1000" fill="hold"/>
                                        <p:tgtEl>
                                          <p:spTgt spid="6"/>
                                        </p:tgtEl>
                                        <p:attrNameLst>
                                          <p:attrName>ppt_x</p:attrName>
                                        </p:attrNameLst>
                                      </p:cBhvr>
                                      <p:tavLst>
                                        <p:tav tm="0">
                                          <p:val>
                                            <p:strVal val="#ppt_x"/>
                                          </p:val>
                                        </p:tav>
                                        <p:tav tm="100000">
                                          <p:val>
                                            <p:strVal val="#ppt_x"/>
                                          </p:val>
                                        </p:tav>
                                      </p:tavLst>
                                    </p:anim>
                                    <p:anim calcmode="lin" valueType="num">
                                      <p:cBhvr>
                                        <p:cTn id="35"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5544" y="531628"/>
            <a:ext cx="10588256" cy="5645335"/>
          </a:xfrm>
          <a:solidFill>
            <a:schemeClr val="bg1"/>
          </a:solidFill>
          <a:ln w="76200">
            <a:solidFill>
              <a:schemeClr val="bg2">
                <a:lumMod val="90000"/>
              </a:schemeClr>
            </a:solidFill>
          </a:ln>
        </p:spPr>
        <p:txBody>
          <a:bodyPr/>
          <a:lstStyle/>
          <a:p>
            <a:endParaRPr lang="en-US" dirty="0" smtClean="0"/>
          </a:p>
          <a:p>
            <a:endParaRPr lang="en-US" dirty="0"/>
          </a:p>
          <a:p>
            <a:r>
              <a:rPr lang="en-US" dirty="0" smtClean="0"/>
              <a:t>“The office of the presbyters was to watch over the particular church in which they were over</a:t>
            </a:r>
            <a:r>
              <a:rPr lang="is-IS" dirty="0" smtClean="0"/>
              <a:t>…they were to instruct the ignorant, to exhort the faithful, to confute the gainsayers, to warn the unruly, to comfort the feebleminded, to support the week, to be patient toward all.  They were to take heed to the flock over which the Holy Ghost had made them overseers, to feed the flock of God which He had purchased with His own blood.  In one word, it was their duty to promote to the utmost of their abiltiy, and by every means within their reach, the spiritual good of all committed to their care.”  -- Guy Woods</a:t>
            </a:r>
            <a:endParaRPr lang="en-US" dirty="0"/>
          </a:p>
        </p:txBody>
      </p:sp>
      <p:sp>
        <p:nvSpPr>
          <p:cNvPr id="4" name="Date Placeholder 3"/>
          <p:cNvSpPr>
            <a:spLocks noGrp="1"/>
          </p:cNvSpPr>
          <p:nvPr>
            <p:ph type="dt" sz="half" idx="10"/>
          </p:nvPr>
        </p:nvSpPr>
        <p:spPr/>
        <p:txBody>
          <a:bodyPr/>
          <a:lstStyle/>
          <a:p>
            <a:r>
              <a:rPr lang="en-US" smtClean="0"/>
              <a:t>6/26/16</a:t>
            </a:r>
            <a:endParaRPr lang="en-US"/>
          </a:p>
        </p:txBody>
      </p:sp>
      <p:sp>
        <p:nvSpPr>
          <p:cNvPr id="5" name="Footer Placeholder 4"/>
          <p:cNvSpPr>
            <a:spLocks noGrp="1"/>
          </p:cNvSpPr>
          <p:nvPr>
            <p:ph type="ftr" sz="quarter" idx="11"/>
          </p:nvPr>
        </p:nvSpPr>
        <p:spPr/>
        <p:txBody>
          <a:bodyPr/>
          <a:lstStyle/>
          <a:p>
            <a:r>
              <a:rPr lang="en-US" smtClean="0"/>
              <a:t>Elders/Members Role --- Fink</a:t>
            </a:r>
            <a:endParaRPr lang="en-US"/>
          </a:p>
        </p:txBody>
      </p:sp>
      <p:sp>
        <p:nvSpPr>
          <p:cNvPr id="6" name="Slide Number Placeholder 5"/>
          <p:cNvSpPr>
            <a:spLocks noGrp="1"/>
          </p:cNvSpPr>
          <p:nvPr>
            <p:ph type="sldNum" sz="quarter" idx="12"/>
          </p:nvPr>
        </p:nvSpPr>
        <p:spPr/>
        <p:txBody>
          <a:bodyPr/>
          <a:lstStyle/>
          <a:p>
            <a:fld id="{CF6EE11D-F156-6C49-ACF6-03E1F4F3E8CB}" type="slidenum">
              <a:rPr lang="en-US" smtClean="0"/>
              <a:t>7</a:t>
            </a:fld>
            <a:endParaRPr lang="en-US"/>
          </a:p>
        </p:txBody>
      </p:sp>
    </p:spTree>
    <p:extLst>
      <p:ext uri="{BB962C8B-B14F-4D97-AF65-F5344CB8AC3E}">
        <p14:creationId xmlns:p14="http://schemas.microsoft.com/office/powerpoint/2010/main" val="5324043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5544" y="531628"/>
            <a:ext cx="10588256" cy="5645335"/>
          </a:xfrm>
          <a:solidFill>
            <a:schemeClr val="bg1"/>
          </a:solidFill>
          <a:ln w="76200">
            <a:solidFill>
              <a:schemeClr val="bg2">
                <a:lumMod val="90000"/>
              </a:schemeClr>
            </a:solidFill>
          </a:ln>
        </p:spPr>
        <p:txBody>
          <a:bodyPr/>
          <a:lstStyle/>
          <a:p>
            <a:endParaRPr lang="en-US" dirty="0" smtClean="0"/>
          </a:p>
          <a:p>
            <a:endParaRPr lang="en-US" dirty="0"/>
          </a:p>
          <a:p>
            <a:r>
              <a:rPr lang="en-US" dirty="0" smtClean="0"/>
              <a:t>“The office of the presbyters was to watch over the particular church in which they were over</a:t>
            </a:r>
            <a:r>
              <a:rPr lang="is-IS" dirty="0" smtClean="0"/>
              <a:t>…they were to </a:t>
            </a:r>
            <a:r>
              <a:rPr lang="is-IS" b="1" dirty="0" smtClean="0"/>
              <a:t>instruct</a:t>
            </a:r>
            <a:r>
              <a:rPr lang="is-IS" dirty="0" smtClean="0"/>
              <a:t> the ignorant, to </a:t>
            </a:r>
            <a:r>
              <a:rPr lang="is-IS" b="1" dirty="0" smtClean="0"/>
              <a:t>exhort </a:t>
            </a:r>
            <a:r>
              <a:rPr lang="is-IS" dirty="0" smtClean="0"/>
              <a:t>the faithful, to </a:t>
            </a:r>
            <a:r>
              <a:rPr lang="is-IS" b="1" dirty="0" smtClean="0"/>
              <a:t>confute</a:t>
            </a:r>
            <a:r>
              <a:rPr lang="is-IS" dirty="0" smtClean="0"/>
              <a:t> the gainsayers, to </a:t>
            </a:r>
            <a:r>
              <a:rPr lang="is-IS" b="1" dirty="0" smtClean="0"/>
              <a:t>warn </a:t>
            </a:r>
            <a:r>
              <a:rPr lang="is-IS" dirty="0" smtClean="0"/>
              <a:t>the unruly, to comfort the feebleminded, to </a:t>
            </a:r>
            <a:r>
              <a:rPr lang="is-IS" b="1" dirty="0" smtClean="0"/>
              <a:t>support</a:t>
            </a:r>
            <a:r>
              <a:rPr lang="is-IS" dirty="0" smtClean="0"/>
              <a:t> the week, to be </a:t>
            </a:r>
            <a:r>
              <a:rPr lang="is-IS" b="1" dirty="0" smtClean="0"/>
              <a:t>patient</a:t>
            </a:r>
            <a:r>
              <a:rPr lang="is-IS" dirty="0" smtClean="0"/>
              <a:t> toward all.  They were to take heed to the flock over which the Holy Ghost had made them overseers, </a:t>
            </a:r>
            <a:r>
              <a:rPr lang="is-IS" b="1" dirty="0" smtClean="0"/>
              <a:t>to feed </a:t>
            </a:r>
            <a:r>
              <a:rPr lang="is-IS" dirty="0" smtClean="0"/>
              <a:t>the flock of God which He had purchased with His own blood.  In one word, it was their duty to </a:t>
            </a:r>
            <a:r>
              <a:rPr lang="is-IS" b="1" dirty="0" smtClean="0"/>
              <a:t>promote</a:t>
            </a:r>
            <a:r>
              <a:rPr lang="is-IS" dirty="0" smtClean="0"/>
              <a:t> to the utmost of their abiltiy, and by every means within their reach, the spiritual good of all committed to their care.”  -- Guy Woods</a:t>
            </a:r>
            <a:endParaRPr lang="en-US" dirty="0"/>
          </a:p>
        </p:txBody>
      </p:sp>
      <p:sp>
        <p:nvSpPr>
          <p:cNvPr id="4" name="Date Placeholder 3"/>
          <p:cNvSpPr>
            <a:spLocks noGrp="1"/>
          </p:cNvSpPr>
          <p:nvPr>
            <p:ph type="dt" sz="half" idx="10"/>
          </p:nvPr>
        </p:nvSpPr>
        <p:spPr/>
        <p:txBody>
          <a:bodyPr/>
          <a:lstStyle/>
          <a:p>
            <a:r>
              <a:rPr lang="en-US" smtClean="0"/>
              <a:t>6/26/16</a:t>
            </a:r>
            <a:endParaRPr lang="en-US"/>
          </a:p>
        </p:txBody>
      </p:sp>
      <p:sp>
        <p:nvSpPr>
          <p:cNvPr id="5" name="Footer Placeholder 4"/>
          <p:cNvSpPr>
            <a:spLocks noGrp="1"/>
          </p:cNvSpPr>
          <p:nvPr>
            <p:ph type="ftr" sz="quarter" idx="11"/>
          </p:nvPr>
        </p:nvSpPr>
        <p:spPr/>
        <p:txBody>
          <a:bodyPr/>
          <a:lstStyle/>
          <a:p>
            <a:r>
              <a:rPr lang="en-US" smtClean="0"/>
              <a:t>Elders/Members Role --- Fink</a:t>
            </a:r>
            <a:endParaRPr lang="en-US"/>
          </a:p>
        </p:txBody>
      </p:sp>
      <p:sp>
        <p:nvSpPr>
          <p:cNvPr id="6" name="Slide Number Placeholder 5"/>
          <p:cNvSpPr>
            <a:spLocks noGrp="1"/>
          </p:cNvSpPr>
          <p:nvPr>
            <p:ph type="sldNum" sz="quarter" idx="12"/>
          </p:nvPr>
        </p:nvSpPr>
        <p:spPr/>
        <p:txBody>
          <a:bodyPr/>
          <a:lstStyle/>
          <a:p>
            <a:fld id="{CF6EE11D-F156-6C49-ACF6-03E1F4F3E8CB}" type="slidenum">
              <a:rPr lang="en-US" smtClean="0"/>
              <a:t>8</a:t>
            </a:fld>
            <a:endParaRPr lang="en-US"/>
          </a:p>
        </p:txBody>
      </p:sp>
    </p:spTree>
    <p:extLst>
      <p:ext uri="{BB962C8B-B14F-4D97-AF65-F5344CB8AC3E}">
        <p14:creationId xmlns:p14="http://schemas.microsoft.com/office/powerpoint/2010/main" val="6563092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24762" y="151096"/>
            <a:ext cx="9243237" cy="935665"/>
          </a:xfrm>
          <a:solidFill>
            <a:schemeClr val="bg2"/>
          </a:solidFill>
          <a:ln>
            <a:solidFill>
              <a:srgbClr val="002060"/>
            </a:solidFill>
          </a:ln>
        </p:spPr>
        <p:txBody>
          <a:bodyPr>
            <a:normAutofit fontScale="90000"/>
          </a:bodyPr>
          <a:lstStyle/>
          <a:p>
            <a:r>
              <a:rPr lang="en-US" sz="3200" dirty="0" smtClean="0">
                <a:latin typeface="Abadi MT Condensed Extra Bold" charset="0"/>
                <a:ea typeface="Abadi MT Condensed Extra Bold" charset="0"/>
                <a:cs typeface="Abadi MT Condensed Extra Bold" charset="0"/>
              </a:rPr>
              <a:t>WHAT AUTHORITY MAY SCRIPTURALLY QUALIFIED ELDERS EXERCISE OVER  A CONGREGATION?</a:t>
            </a:r>
            <a:endParaRPr lang="en-US" sz="3200" dirty="0">
              <a:latin typeface="Abadi MT Condensed Extra Bold" charset="0"/>
              <a:ea typeface="Abadi MT Condensed Extra Bold" charset="0"/>
              <a:cs typeface="Abadi MT Condensed Extra Bold" charset="0"/>
            </a:endParaRPr>
          </a:p>
        </p:txBody>
      </p:sp>
      <p:sp>
        <p:nvSpPr>
          <p:cNvPr id="3" name="Subtitle 2"/>
          <p:cNvSpPr>
            <a:spLocks noGrp="1"/>
          </p:cNvSpPr>
          <p:nvPr>
            <p:ph type="subTitle" idx="1"/>
          </p:nvPr>
        </p:nvSpPr>
        <p:spPr>
          <a:xfrm>
            <a:off x="446568" y="1493367"/>
            <a:ext cx="11298863" cy="5191314"/>
          </a:xfrm>
          <a:solidFill>
            <a:srgbClr val="002060"/>
          </a:solidFill>
          <a:ln w="76200">
            <a:solidFill>
              <a:schemeClr val="bg1"/>
            </a:solidFill>
          </a:ln>
        </p:spPr>
        <p:txBody>
          <a:bodyPr>
            <a:normAutofit/>
          </a:bodyPr>
          <a:lstStyle/>
          <a:p>
            <a:pPr algn="l"/>
            <a:r>
              <a:rPr lang="en-US" sz="2800" dirty="0" smtClean="0">
                <a:solidFill>
                  <a:schemeClr val="bg1"/>
                </a:solidFill>
              </a:rPr>
              <a:t>Overseers – the ones having the rule over you</a:t>
            </a:r>
          </a:p>
        </p:txBody>
      </p:sp>
      <p:sp>
        <p:nvSpPr>
          <p:cNvPr id="7" name="TextBox 6"/>
          <p:cNvSpPr txBox="1"/>
          <p:nvPr/>
        </p:nvSpPr>
        <p:spPr>
          <a:xfrm>
            <a:off x="1424762" y="1944810"/>
            <a:ext cx="8874640" cy="1815882"/>
          </a:xfrm>
          <a:prstGeom prst="rect">
            <a:avLst/>
          </a:prstGeom>
          <a:solidFill>
            <a:schemeClr val="bg1"/>
          </a:solidFill>
        </p:spPr>
        <p:txBody>
          <a:bodyPr wrap="square" rtlCol="0">
            <a:spAutoFit/>
          </a:bodyPr>
          <a:lstStyle/>
          <a:p>
            <a:r>
              <a:rPr lang="en-US" sz="2800" dirty="0" smtClean="0"/>
              <a:t>“</a:t>
            </a:r>
            <a:r>
              <a:rPr lang="en-US" sz="2800" dirty="0"/>
              <a:t>Pay careful attention to yourselves and to </a:t>
            </a:r>
            <a:r>
              <a:rPr lang="en-US" sz="2800" dirty="0" smtClean="0"/>
              <a:t>all the </a:t>
            </a:r>
            <a:r>
              <a:rPr lang="en-US" sz="2800" dirty="0"/>
              <a:t>flock, in which </a:t>
            </a:r>
            <a:r>
              <a:rPr lang="en-US" sz="2800" dirty="0" smtClean="0"/>
              <a:t>the </a:t>
            </a:r>
            <a:r>
              <a:rPr lang="en-US" sz="2800" dirty="0"/>
              <a:t>Holy Spirit has made you </a:t>
            </a:r>
            <a:r>
              <a:rPr lang="en-US" sz="2800" b="1" dirty="0"/>
              <a:t>overseers</a:t>
            </a:r>
            <a:r>
              <a:rPr lang="en-US" sz="2800" dirty="0"/>
              <a:t>, </a:t>
            </a:r>
            <a:r>
              <a:rPr lang="en-US" sz="2800" u="sng" dirty="0"/>
              <a:t>to care for the church of God</a:t>
            </a:r>
            <a:r>
              <a:rPr lang="en-US" sz="2800" dirty="0" smtClean="0"/>
              <a:t>, which </a:t>
            </a:r>
            <a:r>
              <a:rPr lang="en-US" sz="2800" dirty="0"/>
              <a:t>he </a:t>
            </a:r>
            <a:r>
              <a:rPr lang="en-US" sz="2800" dirty="0" smtClean="0"/>
              <a:t>obtained with </a:t>
            </a:r>
            <a:r>
              <a:rPr lang="en-US" sz="2800" dirty="0"/>
              <a:t>his own </a:t>
            </a:r>
            <a:r>
              <a:rPr lang="en-US" sz="2800" dirty="0" smtClean="0"/>
              <a:t>blood” (Acts 20:28)</a:t>
            </a:r>
            <a:endParaRPr lang="en-US" sz="2800" dirty="0"/>
          </a:p>
        </p:txBody>
      </p:sp>
      <p:sp>
        <p:nvSpPr>
          <p:cNvPr id="8" name="TextBox 7"/>
          <p:cNvSpPr txBox="1"/>
          <p:nvPr/>
        </p:nvSpPr>
        <p:spPr>
          <a:xfrm flipH="1">
            <a:off x="1554480" y="4089024"/>
            <a:ext cx="8744921" cy="1938992"/>
          </a:xfrm>
          <a:prstGeom prst="rect">
            <a:avLst/>
          </a:prstGeom>
          <a:solidFill>
            <a:schemeClr val="bg2"/>
          </a:solidFill>
        </p:spPr>
        <p:txBody>
          <a:bodyPr wrap="square" rtlCol="0">
            <a:spAutoFit/>
          </a:bodyPr>
          <a:lstStyle/>
          <a:p>
            <a:pPr marL="1371600" lvl="2" indent="-457200">
              <a:buFont typeface="Wingdings" charset="2"/>
              <a:buChar char="Ø"/>
            </a:pPr>
            <a:r>
              <a:rPr lang="en-US" sz="3200" dirty="0" smtClean="0">
                <a:solidFill>
                  <a:srgbClr val="C00000"/>
                </a:solidFill>
                <a:latin typeface="Abadi MT Condensed Extra Bold" charset="0"/>
                <a:ea typeface="Abadi MT Condensed Extra Bold" charset="0"/>
                <a:cs typeface="Abadi MT Condensed Extra Bold" charset="0"/>
              </a:rPr>
              <a:t>“To </a:t>
            </a:r>
            <a:r>
              <a:rPr lang="en-US" sz="3200" u="sng" dirty="0" smtClean="0">
                <a:solidFill>
                  <a:srgbClr val="C00000"/>
                </a:solidFill>
                <a:latin typeface="Abadi MT Condensed Extra Bold" charset="0"/>
                <a:ea typeface="Abadi MT Condensed Extra Bold" charset="0"/>
                <a:cs typeface="Abadi MT Condensed Extra Bold" charset="0"/>
              </a:rPr>
              <a:t>feed</a:t>
            </a:r>
            <a:r>
              <a:rPr lang="en-US" sz="3200" dirty="0" smtClean="0">
                <a:solidFill>
                  <a:srgbClr val="C00000"/>
                </a:solidFill>
                <a:latin typeface="Abadi MT Condensed Extra Bold" charset="0"/>
                <a:ea typeface="Abadi MT Condensed Extra Bold" charset="0"/>
                <a:cs typeface="Abadi MT Condensed Extra Bold" charset="0"/>
              </a:rPr>
              <a:t> the church” – </a:t>
            </a:r>
            <a:r>
              <a:rPr lang="en-US" sz="3200" dirty="0" smtClean="0">
                <a:latin typeface="Abadi MT Condensed Extra Bold" charset="0"/>
                <a:ea typeface="Abadi MT Condensed Extra Bold" charset="0"/>
                <a:cs typeface="Abadi MT Condensed Extra Bold" charset="0"/>
              </a:rPr>
              <a:t>KJV, ASV</a:t>
            </a:r>
          </a:p>
          <a:p>
            <a:pPr marL="1371600" lvl="2" indent="-457200">
              <a:buFont typeface="Wingdings" charset="2"/>
              <a:buChar char="Ø"/>
            </a:pPr>
            <a:r>
              <a:rPr lang="en-US" sz="3200" dirty="0" smtClean="0">
                <a:solidFill>
                  <a:srgbClr val="C00000"/>
                </a:solidFill>
                <a:latin typeface="Abadi MT Condensed Extra Bold" charset="0"/>
                <a:ea typeface="Abadi MT Condensed Extra Bold" charset="0"/>
                <a:cs typeface="Abadi MT Condensed Extra Bold" charset="0"/>
              </a:rPr>
              <a:t>“To </a:t>
            </a:r>
            <a:r>
              <a:rPr lang="en-US" sz="3200" u="sng" dirty="0" smtClean="0">
                <a:solidFill>
                  <a:srgbClr val="C00000"/>
                </a:solidFill>
                <a:latin typeface="Abadi MT Condensed Extra Bold" charset="0"/>
                <a:ea typeface="Abadi MT Condensed Extra Bold" charset="0"/>
                <a:cs typeface="Abadi MT Condensed Extra Bold" charset="0"/>
              </a:rPr>
              <a:t>shepherd </a:t>
            </a:r>
            <a:r>
              <a:rPr lang="en-US" sz="3200" dirty="0" smtClean="0">
                <a:solidFill>
                  <a:srgbClr val="C00000"/>
                </a:solidFill>
                <a:latin typeface="Abadi MT Condensed Extra Bold" charset="0"/>
                <a:ea typeface="Abadi MT Condensed Extra Bold" charset="0"/>
                <a:cs typeface="Abadi MT Condensed Extra Bold" charset="0"/>
              </a:rPr>
              <a:t>the church</a:t>
            </a:r>
            <a:r>
              <a:rPr lang="en-US" sz="2800" dirty="0" smtClean="0">
                <a:solidFill>
                  <a:srgbClr val="C00000"/>
                </a:solidFill>
                <a:latin typeface="Abadi MT Condensed Extra Bold" charset="0"/>
                <a:ea typeface="Abadi MT Condensed Extra Bold" charset="0"/>
                <a:cs typeface="Abadi MT Condensed Extra Bold" charset="0"/>
              </a:rPr>
              <a:t>” – </a:t>
            </a:r>
            <a:r>
              <a:rPr lang="en-US" sz="2800" dirty="0" smtClean="0">
                <a:latin typeface="Abadi MT Condensed Extra Bold" charset="0"/>
                <a:ea typeface="Abadi MT Condensed Extra Bold" charset="0"/>
                <a:cs typeface="Abadi MT Condensed Extra Bold" charset="0"/>
              </a:rPr>
              <a:t>NKJV, NASV, NIV</a:t>
            </a:r>
          </a:p>
          <a:p>
            <a:endParaRPr lang="en-US" sz="2800" dirty="0" smtClean="0">
              <a:solidFill>
                <a:schemeClr val="bg2"/>
              </a:solidFill>
              <a:latin typeface="Abadi MT Condensed Extra Bold" charset="0"/>
              <a:ea typeface="Abadi MT Condensed Extra Bold" charset="0"/>
              <a:cs typeface="Abadi MT Condensed Extra Bold" charset="0"/>
            </a:endParaRPr>
          </a:p>
          <a:p>
            <a:pPr marL="1143000" lvl="2" indent="-228600">
              <a:buFont typeface="Wingdings" charset="2"/>
              <a:buChar char="Ø"/>
            </a:pPr>
            <a:endParaRPr lang="en-US" sz="2800" dirty="0">
              <a:solidFill>
                <a:srgbClr val="C00000"/>
              </a:solidFill>
              <a:latin typeface="Abadi MT Condensed Extra Bold" charset="0"/>
              <a:ea typeface="Abadi MT Condensed Extra Bold" charset="0"/>
              <a:cs typeface="Abadi MT Condensed Extra Bold" charset="0"/>
            </a:endParaRPr>
          </a:p>
        </p:txBody>
      </p:sp>
      <p:sp>
        <p:nvSpPr>
          <p:cNvPr id="9" name="Date Placeholder 8"/>
          <p:cNvSpPr>
            <a:spLocks noGrp="1"/>
          </p:cNvSpPr>
          <p:nvPr>
            <p:ph type="dt" sz="half" idx="10"/>
          </p:nvPr>
        </p:nvSpPr>
        <p:spPr/>
        <p:txBody>
          <a:bodyPr/>
          <a:lstStyle/>
          <a:p>
            <a:r>
              <a:rPr lang="en-US" smtClean="0"/>
              <a:t>6/26/16</a:t>
            </a:r>
            <a:endParaRPr lang="en-US"/>
          </a:p>
        </p:txBody>
      </p:sp>
      <p:sp>
        <p:nvSpPr>
          <p:cNvPr id="10" name="Footer Placeholder 9"/>
          <p:cNvSpPr>
            <a:spLocks noGrp="1"/>
          </p:cNvSpPr>
          <p:nvPr>
            <p:ph type="ftr" sz="quarter" idx="11"/>
          </p:nvPr>
        </p:nvSpPr>
        <p:spPr/>
        <p:txBody>
          <a:bodyPr/>
          <a:lstStyle/>
          <a:p>
            <a:r>
              <a:rPr lang="en-US" smtClean="0"/>
              <a:t>Elders/Members Role --- Fink</a:t>
            </a:r>
            <a:endParaRPr lang="en-US"/>
          </a:p>
        </p:txBody>
      </p:sp>
      <p:sp>
        <p:nvSpPr>
          <p:cNvPr id="11" name="Slide Number Placeholder 10"/>
          <p:cNvSpPr>
            <a:spLocks noGrp="1"/>
          </p:cNvSpPr>
          <p:nvPr>
            <p:ph type="sldNum" sz="quarter" idx="12"/>
          </p:nvPr>
        </p:nvSpPr>
        <p:spPr/>
        <p:txBody>
          <a:bodyPr/>
          <a:lstStyle/>
          <a:p>
            <a:fld id="{CF6EE11D-F156-6C49-ACF6-03E1F4F3E8CB}" type="slidenum">
              <a:rPr lang="en-US" smtClean="0"/>
              <a:t>9</a:t>
            </a:fld>
            <a:endParaRPr lang="en-US"/>
          </a:p>
        </p:txBody>
      </p:sp>
    </p:spTree>
    <p:extLst>
      <p:ext uri="{BB962C8B-B14F-4D97-AF65-F5344CB8AC3E}">
        <p14:creationId xmlns:p14="http://schemas.microsoft.com/office/powerpoint/2010/main" val="711074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2" presetClass="entr" presetSubtype="4" fill="hold" nodeType="clickEffect">
                                  <p:stCondLst>
                                    <p:cond delay="0"/>
                                  </p:stCondLst>
                                  <p:childTnLst>
                                    <p:set>
                                      <p:cBhvr>
                                        <p:cTn id="22" dur="1" fill="hold">
                                          <p:stCondLst>
                                            <p:cond delay="0"/>
                                          </p:stCondLst>
                                        </p:cTn>
                                        <p:tgtEl>
                                          <p:spTgt spid="7">
                                            <p:txEl>
                                              <p:pRg st="0" end="0"/>
                                            </p:txEl>
                                          </p:spTgt>
                                        </p:tgtEl>
                                        <p:attrNameLst>
                                          <p:attrName>style.visibility</p:attrName>
                                        </p:attrNameLst>
                                      </p:cBhvr>
                                      <p:to>
                                        <p:strVal val="visible"/>
                                      </p:to>
                                    </p:set>
                                    <p:anim calcmode="lin" valueType="num">
                                      <p:cBhvr additive="base">
                                        <p:cTn id="23" dur="500"/>
                                        <p:tgtEl>
                                          <p:spTgt spid="7">
                                            <p:txEl>
                                              <p:pRg st="0" end="0"/>
                                            </p:txEl>
                                          </p:spTgt>
                                        </p:tgtEl>
                                        <p:attrNameLst>
                                          <p:attrName>ppt_y</p:attrName>
                                        </p:attrNameLst>
                                      </p:cBhvr>
                                      <p:tavLst>
                                        <p:tav tm="0">
                                          <p:val>
                                            <p:strVal val="#ppt_y+#ppt_h*1.125000"/>
                                          </p:val>
                                        </p:tav>
                                        <p:tav tm="100000">
                                          <p:val>
                                            <p:strVal val="#ppt_y"/>
                                          </p:val>
                                        </p:tav>
                                      </p:tavLst>
                                    </p:anim>
                                    <p:animEffect transition="in" filter="wipe(up)">
                                      <p:cBhvr>
                                        <p:cTn id="24" dur="500"/>
                                        <p:tgtEl>
                                          <p:spTgt spid="7">
                                            <p:txEl>
                                              <p:pRg st="0" end="0"/>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8"/>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8">
                                            <p:txEl>
                                              <p:pRg st="0" end="0"/>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7" grpId="0" animBg="1"/>
      <p:bldP spid="8"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701</TotalTime>
  <Words>2506</Words>
  <Application>Microsoft Macintosh PowerPoint</Application>
  <PresentationFormat>Widescreen</PresentationFormat>
  <Paragraphs>313</Paragraphs>
  <Slides>23</Slides>
  <Notes>23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23</vt:i4>
      </vt:variant>
    </vt:vector>
  </HeadingPairs>
  <TitlesOfParts>
    <vt:vector size="29" baseType="lpstr">
      <vt:lpstr>Abadi MT Condensed Extra Bold</vt:lpstr>
      <vt:lpstr>Calibri</vt:lpstr>
      <vt:lpstr>Calibri Light</vt:lpstr>
      <vt:lpstr>Wingdings</vt:lpstr>
      <vt:lpstr>Arial</vt:lpstr>
      <vt:lpstr>Office Theme</vt:lpstr>
      <vt:lpstr>God’s Organization?</vt:lpstr>
      <vt:lpstr>We are one one of these…</vt:lpstr>
      <vt:lpstr>We are one one of these…</vt:lpstr>
      <vt:lpstr>What the NT has to say about elders</vt:lpstr>
      <vt:lpstr>WHAT TERMS ARE USED TO DESCRIBE ELDERS?</vt:lpstr>
      <vt:lpstr>WHAT AUTHORITY MAY SCRIPTURALLY QUALIFIED ELDERS EXERCISE OVER  A CONGREGATION?</vt:lpstr>
      <vt:lpstr>PowerPoint Presentation</vt:lpstr>
      <vt:lpstr>PowerPoint Presentation</vt:lpstr>
      <vt:lpstr>WHAT AUTHORITY MAY SCRIPTURALLY QUALIFIED ELDERS EXERCISE OVER  A CONGREGATION?</vt:lpstr>
      <vt:lpstr>WHAT AUTHORITY MAY SCRIPTURALLY QUALIFIED ELDERS EXERCISE OVER  A CONGREGATION?</vt:lpstr>
      <vt:lpstr>What is the charge of the congregation toward its elders?</vt:lpstr>
      <vt:lpstr>What does it mean to “obey them that have the rule over you?” (Heb. 13:17)</vt:lpstr>
      <vt:lpstr>What the congregation can do to help…    (Taken from elders/deacons class – June 6, 2016)</vt:lpstr>
      <vt:lpstr>What the congregation can do to help…    (Taken from elders/deacons class – June 6, 2016)</vt:lpstr>
      <vt:lpstr>What is the charge of the congregation toward its elders?</vt:lpstr>
      <vt:lpstr>What does it mean to “submit” (Heb. 13:17)?</vt:lpstr>
      <vt:lpstr>PowerPoint Presentation</vt:lpstr>
      <vt:lpstr>Scriptural Qualifications for Elders – 1 Ti. 3:1-7; Tit. 1:6-9, KJV</vt:lpstr>
      <vt:lpstr>Scriptural Qualifications for Deacons – 1 Ti. 3:8-12; cf. Acts 6:3, KJV</vt:lpstr>
      <vt:lpstr>Timeline</vt:lpstr>
      <vt:lpstr>PowerPoint Presentation</vt:lpstr>
      <vt:lpstr>PowerPoint Presentation</vt:lpstr>
      <vt:lpstr>Timeline</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AUTHORITY MAY SCRIPTURALLY QUALIFIED ELDERS EXERCISE OVER  A CONGREGATION?</dc:title>
  <dc:creator>Microsoft Office User</dc:creator>
  <cp:lastModifiedBy>Microsoft Office User</cp:lastModifiedBy>
  <cp:revision>68</cp:revision>
  <cp:lastPrinted>2016-06-26T11:35:34Z</cp:lastPrinted>
  <dcterms:created xsi:type="dcterms:W3CDTF">2016-06-21T13:53:08Z</dcterms:created>
  <dcterms:modified xsi:type="dcterms:W3CDTF">2016-06-26T11:39:29Z</dcterms:modified>
</cp:coreProperties>
</file>