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256" r:id="rId2"/>
    <p:sldId id="258" r:id="rId3"/>
    <p:sldId id="270" r:id="rId4"/>
    <p:sldId id="259" r:id="rId5"/>
    <p:sldId id="273" r:id="rId6"/>
    <p:sldId id="260" r:id="rId7"/>
    <p:sldId id="264" r:id="rId8"/>
    <p:sldId id="261" r:id="rId9"/>
    <p:sldId id="263" r:id="rId10"/>
    <p:sldId id="262" r:id="rId11"/>
    <p:sldId id="274" r:id="rId12"/>
    <p:sldId id="275" r:id="rId13"/>
    <p:sldId id="265" r:id="rId14"/>
    <p:sldId id="266" r:id="rId15"/>
    <p:sldId id="277" r:id="rId16"/>
    <p:sldId id="276" r:id="rId17"/>
    <p:sldId id="267" r:id="rId18"/>
    <p:sldId id="279" r:id="rId19"/>
    <p:sldId id="280" r:id="rId20"/>
    <p:sldId id="268" r:id="rId21"/>
    <p:sldId id="26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4"/>
    <p:restoredTop sz="94387"/>
  </p:normalViewPr>
  <p:slideViewPr>
    <p:cSldViewPr snapToGrid="0" snapToObjects="1">
      <p:cViewPr varScale="1">
        <p:scale>
          <a:sx n="76" d="100"/>
          <a:sy n="76" d="100"/>
        </p:scale>
        <p:origin x="18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0F32C5-3D9C-CA43-8152-1BB16E67AE48}" type="datetimeFigureOut">
              <a:rPr lang="en-US" smtClean="0"/>
              <a:t>7/10/16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9CA40F-A9E9-FE40-9B90-34684256C58B}" type="slidenum">
              <a:rPr lang="en-US" smtClean="0"/>
              <a:t>‹#›</a:t>
            </a:fld>
            <a:endParaRPr lang="en-US"/>
          </a:p>
        </p:txBody>
      </p:sp>
    </p:spTree>
    <p:extLst>
      <p:ext uri="{BB962C8B-B14F-4D97-AF65-F5344CB8AC3E}">
        <p14:creationId xmlns:p14="http://schemas.microsoft.com/office/powerpoint/2010/main" val="279235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95892-B683-204C-9573-D4FC073B5210}" type="datetimeFigureOut">
              <a:rPr lang="en-US" smtClean="0"/>
              <a:t>7/10/16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43136C-E4C1-0C4E-8CC5-FBBF17DC2D7A}" type="slidenum">
              <a:rPr lang="en-US" smtClean="0"/>
              <a:t>‹#›</a:t>
            </a:fld>
            <a:endParaRPr lang="en-US"/>
          </a:p>
        </p:txBody>
      </p:sp>
    </p:spTree>
    <p:extLst>
      <p:ext uri="{BB962C8B-B14F-4D97-AF65-F5344CB8AC3E}">
        <p14:creationId xmlns:p14="http://schemas.microsoft.com/office/powerpoint/2010/main" val="1880671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43136C-E4C1-0C4E-8CC5-FBBF17DC2D7A}" type="slidenum">
              <a:rPr lang="en-US" smtClean="0"/>
              <a:t>1</a:t>
            </a:fld>
            <a:endParaRPr lang="en-US"/>
          </a:p>
        </p:txBody>
      </p:sp>
    </p:spTree>
    <p:extLst>
      <p:ext uri="{BB962C8B-B14F-4D97-AF65-F5344CB8AC3E}">
        <p14:creationId xmlns:p14="http://schemas.microsoft.com/office/powerpoint/2010/main" val="1783735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43136C-E4C1-0C4E-8CC5-FBBF17DC2D7A}" type="slidenum">
              <a:rPr lang="en-US" smtClean="0"/>
              <a:t>2</a:t>
            </a:fld>
            <a:endParaRPr lang="en-US"/>
          </a:p>
        </p:txBody>
      </p:sp>
    </p:spTree>
    <p:extLst>
      <p:ext uri="{BB962C8B-B14F-4D97-AF65-F5344CB8AC3E}">
        <p14:creationId xmlns:p14="http://schemas.microsoft.com/office/powerpoint/2010/main" val="4507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43136C-E4C1-0C4E-8CC5-FBBF17DC2D7A}" type="slidenum">
              <a:rPr lang="en-US" smtClean="0"/>
              <a:t>10</a:t>
            </a:fld>
            <a:endParaRPr lang="en-US"/>
          </a:p>
        </p:txBody>
      </p:sp>
    </p:spTree>
    <p:extLst>
      <p:ext uri="{BB962C8B-B14F-4D97-AF65-F5344CB8AC3E}">
        <p14:creationId xmlns:p14="http://schemas.microsoft.com/office/powerpoint/2010/main" val="191148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43136C-E4C1-0C4E-8CC5-FBBF17DC2D7A}" type="slidenum">
              <a:rPr lang="en-US" smtClean="0"/>
              <a:t>21</a:t>
            </a:fld>
            <a:endParaRPr lang="en-US"/>
          </a:p>
        </p:txBody>
      </p:sp>
    </p:spTree>
    <p:extLst>
      <p:ext uri="{BB962C8B-B14F-4D97-AF65-F5344CB8AC3E}">
        <p14:creationId xmlns:p14="http://schemas.microsoft.com/office/powerpoint/2010/main" val="304316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147762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1402209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451154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1284993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179171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7/10/16</a:t>
            </a:r>
            <a:endParaRPr lang="en-US"/>
          </a:p>
        </p:txBody>
      </p:sp>
      <p:sp>
        <p:nvSpPr>
          <p:cNvPr id="6" name="Footer Placeholder 5"/>
          <p:cNvSpPr>
            <a:spLocks noGrp="1"/>
          </p:cNvSpPr>
          <p:nvPr>
            <p:ph type="ftr" sz="quarter" idx="11"/>
          </p:nvPr>
        </p:nvSpPr>
        <p:spPr/>
        <p:txBody>
          <a:bodyPr/>
          <a:lstStyle/>
          <a:p>
            <a:r>
              <a:rPr lang="en-US" smtClean="0"/>
              <a:t>Growing Slowly Wise - Suffering Successfully  --- Fink</a:t>
            </a:r>
            <a:endParaRPr lang="en-US"/>
          </a:p>
        </p:txBody>
      </p:sp>
      <p:sp>
        <p:nvSpPr>
          <p:cNvPr id="7" name="Slide Number Placeholder 6"/>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1302978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7/10/16</a:t>
            </a:r>
            <a:endParaRPr lang="en-US"/>
          </a:p>
        </p:txBody>
      </p:sp>
      <p:sp>
        <p:nvSpPr>
          <p:cNvPr id="8" name="Footer Placeholder 7"/>
          <p:cNvSpPr>
            <a:spLocks noGrp="1"/>
          </p:cNvSpPr>
          <p:nvPr>
            <p:ph type="ftr" sz="quarter" idx="11"/>
          </p:nvPr>
        </p:nvSpPr>
        <p:spPr/>
        <p:txBody>
          <a:bodyPr/>
          <a:lstStyle/>
          <a:p>
            <a:r>
              <a:rPr lang="en-US" smtClean="0"/>
              <a:t>Growing Slowly Wise - Suffering Successfully  --- Fink</a:t>
            </a:r>
            <a:endParaRPr lang="en-US"/>
          </a:p>
        </p:txBody>
      </p:sp>
      <p:sp>
        <p:nvSpPr>
          <p:cNvPr id="9" name="Slide Number Placeholder 8"/>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1268094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7/10/16</a:t>
            </a:r>
            <a:endParaRPr lang="en-US"/>
          </a:p>
        </p:txBody>
      </p:sp>
      <p:sp>
        <p:nvSpPr>
          <p:cNvPr id="4" name="Footer Placeholder 3"/>
          <p:cNvSpPr>
            <a:spLocks noGrp="1"/>
          </p:cNvSpPr>
          <p:nvPr>
            <p:ph type="ftr" sz="quarter" idx="11"/>
          </p:nvPr>
        </p:nvSpPr>
        <p:spPr/>
        <p:txBody>
          <a:bodyPr/>
          <a:lstStyle/>
          <a:p>
            <a:r>
              <a:rPr lang="en-US" smtClean="0"/>
              <a:t>Growing Slowly Wise - Suffering Successfully  --- Fink</a:t>
            </a:r>
            <a:endParaRPr lang="en-US"/>
          </a:p>
        </p:txBody>
      </p:sp>
      <p:sp>
        <p:nvSpPr>
          <p:cNvPr id="5" name="Slide Number Placeholder 4"/>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1233271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7/10/16</a:t>
            </a:r>
            <a:endParaRPr lang="en-US"/>
          </a:p>
        </p:txBody>
      </p:sp>
      <p:sp>
        <p:nvSpPr>
          <p:cNvPr id="3" name="Footer Placeholder 2"/>
          <p:cNvSpPr>
            <a:spLocks noGrp="1"/>
          </p:cNvSpPr>
          <p:nvPr>
            <p:ph type="ftr" sz="quarter" idx="11"/>
          </p:nvPr>
        </p:nvSpPr>
        <p:spPr/>
        <p:txBody>
          <a:bodyPr/>
          <a:lstStyle/>
          <a:p>
            <a:r>
              <a:rPr lang="en-US" smtClean="0"/>
              <a:t>Growing Slowly Wise - Suffering Successfully  --- Fink</a:t>
            </a:r>
            <a:endParaRPr lang="en-US"/>
          </a:p>
        </p:txBody>
      </p:sp>
      <p:sp>
        <p:nvSpPr>
          <p:cNvPr id="4" name="Slide Number Placeholder 3"/>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78695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7/10/16</a:t>
            </a:r>
            <a:endParaRPr lang="en-US"/>
          </a:p>
        </p:txBody>
      </p:sp>
      <p:sp>
        <p:nvSpPr>
          <p:cNvPr id="6" name="Footer Placeholder 5"/>
          <p:cNvSpPr>
            <a:spLocks noGrp="1"/>
          </p:cNvSpPr>
          <p:nvPr>
            <p:ph type="ftr" sz="quarter" idx="11"/>
          </p:nvPr>
        </p:nvSpPr>
        <p:spPr/>
        <p:txBody>
          <a:bodyPr/>
          <a:lstStyle/>
          <a:p>
            <a:r>
              <a:rPr lang="en-US" smtClean="0"/>
              <a:t>Growing Slowly Wise - Suffering Successfully  --- Fink</a:t>
            </a:r>
            <a:endParaRPr lang="en-US"/>
          </a:p>
        </p:txBody>
      </p:sp>
      <p:sp>
        <p:nvSpPr>
          <p:cNvPr id="7" name="Slide Number Placeholder 6"/>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1939632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7/10/16</a:t>
            </a:r>
            <a:endParaRPr lang="en-US"/>
          </a:p>
        </p:txBody>
      </p:sp>
      <p:sp>
        <p:nvSpPr>
          <p:cNvPr id="6" name="Footer Placeholder 5"/>
          <p:cNvSpPr>
            <a:spLocks noGrp="1"/>
          </p:cNvSpPr>
          <p:nvPr>
            <p:ph type="ftr" sz="quarter" idx="11"/>
          </p:nvPr>
        </p:nvSpPr>
        <p:spPr/>
        <p:txBody>
          <a:bodyPr/>
          <a:lstStyle/>
          <a:p>
            <a:r>
              <a:rPr lang="en-US" smtClean="0"/>
              <a:t>Growing Slowly Wise - Suffering Successfully  --- Fink</a:t>
            </a:r>
            <a:endParaRPr lang="en-US"/>
          </a:p>
        </p:txBody>
      </p:sp>
      <p:sp>
        <p:nvSpPr>
          <p:cNvPr id="7" name="Slide Number Placeholder 6"/>
          <p:cNvSpPr>
            <a:spLocks noGrp="1"/>
          </p:cNvSpPr>
          <p:nvPr>
            <p:ph type="sldNum" sz="quarter" idx="12"/>
          </p:nvPr>
        </p:nvSpPr>
        <p:spPr/>
        <p:txBody>
          <a:bodyPr/>
          <a:lstStyle/>
          <a:p>
            <a:fld id="{D3487C08-0D69-A042-B4DB-B1FE41F8DEF6}" type="slidenum">
              <a:rPr lang="en-US" smtClean="0"/>
              <a:t>‹#›</a:t>
            </a:fld>
            <a:endParaRPr lang="en-US"/>
          </a:p>
        </p:txBody>
      </p:sp>
    </p:spTree>
    <p:extLst>
      <p:ext uri="{BB962C8B-B14F-4D97-AF65-F5344CB8AC3E}">
        <p14:creationId xmlns:p14="http://schemas.microsoft.com/office/powerpoint/2010/main" val="600489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7/10/16</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Growing Slowly Wise - Suffering Successfully  --- Fink</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7C08-0D69-A042-B4DB-B1FE41F8DEF6}" type="slidenum">
              <a:rPr lang="en-US" smtClean="0"/>
              <a:t>‹#›</a:t>
            </a:fld>
            <a:endParaRPr lang="en-US"/>
          </a:p>
        </p:txBody>
      </p:sp>
    </p:spTree>
    <p:extLst>
      <p:ext uri="{BB962C8B-B14F-4D97-AF65-F5344CB8AC3E}">
        <p14:creationId xmlns:p14="http://schemas.microsoft.com/office/powerpoint/2010/main" val="1257503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bg1"/>
          </a:solidFill>
          <a:ln w="76200">
            <a:solidFill>
              <a:schemeClr val="tx1"/>
            </a:solidFill>
          </a:ln>
        </p:spPr>
        <p:txBody>
          <a:bodyPr/>
          <a:lstStyle/>
          <a:p>
            <a:r>
              <a:rPr lang="en-US" sz="5400" dirty="0" smtClean="0">
                <a:solidFill>
                  <a:srgbClr val="7030A0"/>
                </a:solidFill>
                <a:latin typeface="Abadi MT Condensed Extra Bold" charset="0"/>
                <a:ea typeface="Abadi MT Condensed Extra Bold" charset="0"/>
                <a:cs typeface="Abadi MT Condensed Extra Bold" charset="0"/>
              </a:rPr>
              <a:t>Growing Slowly Wise </a:t>
            </a:r>
            <a:br>
              <a:rPr lang="en-US" sz="5400" dirty="0" smtClean="0">
                <a:solidFill>
                  <a:srgbClr val="7030A0"/>
                </a:solidFill>
                <a:latin typeface="Abadi MT Condensed Extra Bold" charset="0"/>
                <a:ea typeface="Abadi MT Condensed Extra Bold" charset="0"/>
                <a:cs typeface="Abadi MT Condensed Extra Bold" charset="0"/>
              </a:rPr>
            </a:br>
            <a:endParaRPr lang="en-US" sz="4800" dirty="0"/>
          </a:p>
        </p:txBody>
      </p:sp>
      <p:sp>
        <p:nvSpPr>
          <p:cNvPr id="5" name="Subtitle 4"/>
          <p:cNvSpPr>
            <a:spLocks noGrp="1"/>
          </p:cNvSpPr>
          <p:nvPr>
            <p:ph type="subTitle" idx="1"/>
          </p:nvPr>
        </p:nvSpPr>
        <p:spPr>
          <a:solidFill>
            <a:srgbClr val="7030A0"/>
          </a:solidFill>
          <a:ln>
            <a:solidFill>
              <a:schemeClr val="bg1"/>
            </a:solidFill>
          </a:ln>
        </p:spPr>
        <p:txBody>
          <a:bodyPr>
            <a:normAutofit/>
          </a:bodyPr>
          <a:lstStyle/>
          <a:p>
            <a:r>
              <a:rPr lang="en-US" sz="3200" b="1" dirty="0" smtClean="0">
                <a:solidFill>
                  <a:schemeClr val="bg1"/>
                </a:solidFill>
                <a:latin typeface="Abadi MT Condensed Extra Bold" charset="0"/>
                <a:ea typeface="Abadi MT Condensed Extra Bold" charset="0"/>
                <a:cs typeface="Abadi MT Condensed Extra Bold" charset="0"/>
              </a:rPr>
              <a:t>A STUDY OF THE BOOK OF JAMES - Introduction</a:t>
            </a:r>
            <a:endParaRPr lang="en-US" sz="3200" b="1" dirty="0">
              <a:solidFill>
                <a:schemeClr val="bg1"/>
              </a:solidFill>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999120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135467"/>
            <a:ext cx="11099800" cy="1185333"/>
          </a:xfrm>
        </p:spPr>
        <p:txBody>
          <a:bodyPr/>
          <a:lstStyle/>
          <a:p>
            <a:r>
              <a:rPr lang="en-US" dirty="0" smtClean="0">
                <a:solidFill>
                  <a:srgbClr val="7030A0"/>
                </a:solidFill>
                <a:latin typeface="Abadi MT Condensed Extra Bold" charset="0"/>
                <a:ea typeface="Abadi MT Condensed Extra Bold" charset="0"/>
                <a:cs typeface="Abadi MT Condensed Extra Bold" charset="0"/>
              </a:rPr>
              <a:t>Support Passages for Good Works</a:t>
            </a:r>
            <a:endParaRPr lang="en-US"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06400" y="1125009"/>
            <a:ext cx="11379200" cy="5231341"/>
          </a:xfrm>
          <a:solidFill>
            <a:srgbClr val="7030A0"/>
          </a:solidFill>
          <a:ln>
            <a:solidFill>
              <a:schemeClr val="bg1"/>
            </a:solidFill>
          </a:ln>
        </p:spPr>
        <p:txBody>
          <a:bodyPr>
            <a:normAutofit fontScale="92500" lnSpcReduction="10000"/>
          </a:bodyPr>
          <a:lstStyle/>
          <a:p>
            <a:r>
              <a:rPr lang="en-US" i="1" dirty="0" smtClean="0">
                <a:solidFill>
                  <a:schemeClr val="bg1"/>
                </a:solidFill>
              </a:rPr>
              <a:t>“In </a:t>
            </a:r>
            <a:r>
              <a:rPr lang="en-US" i="1" dirty="0">
                <a:solidFill>
                  <a:schemeClr val="bg1"/>
                </a:solidFill>
              </a:rPr>
              <a:t>the same way, let your light shine before others, so that they may see your </a:t>
            </a:r>
            <a:r>
              <a:rPr lang="en-US" b="1" i="1" dirty="0">
                <a:solidFill>
                  <a:schemeClr val="bg1"/>
                </a:solidFill>
              </a:rPr>
              <a:t>good works </a:t>
            </a:r>
            <a:r>
              <a:rPr lang="en-US" i="1" dirty="0">
                <a:solidFill>
                  <a:schemeClr val="bg1"/>
                </a:solidFill>
              </a:rPr>
              <a:t>and give glory to your Father who is in </a:t>
            </a:r>
            <a:r>
              <a:rPr lang="en-US" i="1" dirty="0" smtClean="0">
                <a:solidFill>
                  <a:schemeClr val="bg1"/>
                </a:solidFill>
              </a:rPr>
              <a:t>heaven” (Mt. 5:16).</a:t>
            </a:r>
          </a:p>
          <a:p>
            <a:r>
              <a:rPr lang="en-US" dirty="0" smtClean="0">
                <a:solidFill>
                  <a:schemeClr val="bg1"/>
                </a:solidFill>
              </a:rPr>
              <a:t>“</a:t>
            </a:r>
            <a:r>
              <a:rPr lang="is-IS" dirty="0" smtClean="0">
                <a:solidFill>
                  <a:schemeClr val="bg1"/>
                </a:solidFill>
              </a:rPr>
              <a:t>…</a:t>
            </a:r>
            <a:r>
              <a:rPr lang="en-US" i="1" dirty="0" smtClean="0">
                <a:solidFill>
                  <a:schemeClr val="bg1"/>
                </a:solidFill>
              </a:rPr>
              <a:t>that </a:t>
            </a:r>
            <a:r>
              <a:rPr lang="en-US" i="1" dirty="0">
                <a:solidFill>
                  <a:schemeClr val="bg1"/>
                </a:solidFill>
              </a:rPr>
              <a:t>those who have believed in God may be careful to devote themselves to </a:t>
            </a:r>
            <a:r>
              <a:rPr lang="en-US" b="1" i="1" dirty="0">
                <a:solidFill>
                  <a:schemeClr val="bg1"/>
                </a:solidFill>
              </a:rPr>
              <a:t>good works</a:t>
            </a:r>
            <a:r>
              <a:rPr lang="en-US" dirty="0">
                <a:solidFill>
                  <a:schemeClr val="bg1"/>
                </a:solidFill>
              </a:rPr>
              <a:t>” (Tit. </a:t>
            </a:r>
            <a:r>
              <a:rPr lang="en-US" dirty="0" smtClean="0">
                <a:solidFill>
                  <a:schemeClr val="bg1"/>
                </a:solidFill>
              </a:rPr>
              <a:t>3:</a:t>
            </a:r>
            <a:r>
              <a:rPr lang="en-US" dirty="0" smtClean="0">
                <a:solidFill>
                  <a:schemeClr val="bg1"/>
                </a:solidFill>
                <a:effectLst/>
              </a:rPr>
              <a:t>9).</a:t>
            </a:r>
          </a:p>
          <a:p>
            <a:r>
              <a:rPr lang="en-US" dirty="0" smtClean="0">
                <a:solidFill>
                  <a:schemeClr val="bg1"/>
                </a:solidFill>
              </a:rPr>
              <a:t>“…</a:t>
            </a:r>
            <a:r>
              <a:rPr lang="en-US" i="1" dirty="0" smtClean="0">
                <a:solidFill>
                  <a:schemeClr val="bg1"/>
                </a:solidFill>
              </a:rPr>
              <a:t>let </a:t>
            </a:r>
            <a:r>
              <a:rPr lang="en-US" i="1" dirty="0">
                <a:solidFill>
                  <a:schemeClr val="bg1"/>
                </a:solidFill>
              </a:rPr>
              <a:t>our people learn to devote themselves to </a:t>
            </a:r>
            <a:r>
              <a:rPr lang="en-US" b="1" i="1" dirty="0">
                <a:solidFill>
                  <a:schemeClr val="bg1"/>
                </a:solidFill>
              </a:rPr>
              <a:t>good wo</a:t>
            </a:r>
            <a:r>
              <a:rPr lang="en-US" i="1" dirty="0">
                <a:solidFill>
                  <a:schemeClr val="bg1"/>
                </a:solidFill>
              </a:rPr>
              <a:t>r</a:t>
            </a:r>
            <a:r>
              <a:rPr lang="en-US" b="1" i="1" dirty="0">
                <a:solidFill>
                  <a:schemeClr val="bg1"/>
                </a:solidFill>
              </a:rPr>
              <a:t>ks</a:t>
            </a:r>
            <a:r>
              <a:rPr lang="en-US" dirty="0">
                <a:solidFill>
                  <a:schemeClr val="bg1"/>
                </a:solidFill>
              </a:rPr>
              <a:t>.” (Tit. 3:</a:t>
            </a:r>
            <a:r>
              <a:rPr lang="en-US" dirty="0" smtClean="0">
                <a:solidFill>
                  <a:schemeClr val="bg1"/>
                </a:solidFill>
                <a:effectLst/>
              </a:rPr>
              <a:t> 14).</a:t>
            </a:r>
          </a:p>
          <a:p>
            <a:r>
              <a:rPr lang="en-US" dirty="0">
                <a:solidFill>
                  <a:schemeClr val="bg1"/>
                </a:solidFill>
              </a:rPr>
              <a:t>“</a:t>
            </a:r>
            <a:r>
              <a:rPr lang="en-US" i="1" dirty="0">
                <a:solidFill>
                  <a:schemeClr val="bg1"/>
                </a:solidFill>
              </a:rPr>
              <a:t>we are created for </a:t>
            </a:r>
            <a:r>
              <a:rPr lang="en-US" b="1" i="1" dirty="0">
                <a:solidFill>
                  <a:schemeClr val="bg1"/>
                </a:solidFill>
              </a:rPr>
              <a:t>good works</a:t>
            </a:r>
            <a:r>
              <a:rPr lang="en-US" dirty="0">
                <a:solidFill>
                  <a:schemeClr val="bg1"/>
                </a:solidFill>
              </a:rPr>
              <a:t>” (Eph. 2:10). </a:t>
            </a:r>
            <a:endParaRPr lang="en-US" dirty="0" smtClean="0">
              <a:solidFill>
                <a:schemeClr val="bg1"/>
              </a:solidFill>
            </a:endParaRPr>
          </a:p>
          <a:p>
            <a:r>
              <a:rPr lang="en-US" i="1" dirty="0" smtClean="0">
                <a:solidFill>
                  <a:schemeClr val="bg1"/>
                </a:solidFill>
              </a:rPr>
              <a:t>“Keep </a:t>
            </a:r>
            <a:r>
              <a:rPr lang="en-US" i="1" dirty="0">
                <a:solidFill>
                  <a:schemeClr val="bg1"/>
                </a:solidFill>
              </a:rPr>
              <a:t>your conduct among the Gentiles honorable, so that when they speak against you as evildoers, they may </a:t>
            </a:r>
            <a:r>
              <a:rPr lang="en-US" b="1" i="1" dirty="0">
                <a:solidFill>
                  <a:schemeClr val="bg1"/>
                </a:solidFill>
              </a:rPr>
              <a:t>see your good deeds </a:t>
            </a:r>
            <a:r>
              <a:rPr lang="en-US" i="1" dirty="0">
                <a:solidFill>
                  <a:schemeClr val="bg1"/>
                </a:solidFill>
              </a:rPr>
              <a:t>and glorify God on the day of </a:t>
            </a:r>
            <a:r>
              <a:rPr lang="en-US" i="1" dirty="0" smtClean="0">
                <a:solidFill>
                  <a:schemeClr val="bg1"/>
                </a:solidFill>
              </a:rPr>
              <a:t>visitation”  </a:t>
            </a:r>
            <a:r>
              <a:rPr lang="en-US" dirty="0" smtClean="0">
                <a:solidFill>
                  <a:schemeClr val="bg1"/>
                </a:solidFill>
              </a:rPr>
              <a:t>(1 Pet. 2:12).</a:t>
            </a:r>
          </a:p>
          <a:p>
            <a:r>
              <a:rPr lang="en-US" i="1" dirty="0" smtClean="0">
                <a:solidFill>
                  <a:schemeClr val="bg1"/>
                </a:solidFill>
              </a:rPr>
              <a:t>“Therefore</a:t>
            </a:r>
            <a:r>
              <a:rPr lang="en-US" i="1" dirty="0">
                <a:solidFill>
                  <a:schemeClr val="bg1"/>
                </a:solidFill>
              </a:rPr>
              <a:t>, my beloved, as you have always obeyed, so now, not only as in my presence but much more in my absence, </a:t>
            </a:r>
            <a:r>
              <a:rPr lang="en-US" b="1" i="1" dirty="0">
                <a:solidFill>
                  <a:schemeClr val="bg1"/>
                </a:solidFill>
              </a:rPr>
              <a:t>work out your own salvation </a:t>
            </a:r>
            <a:r>
              <a:rPr lang="en-US" i="1" dirty="0">
                <a:solidFill>
                  <a:schemeClr val="bg1"/>
                </a:solidFill>
              </a:rPr>
              <a:t>with fear and </a:t>
            </a:r>
            <a:r>
              <a:rPr lang="en-US" i="1" dirty="0" smtClean="0">
                <a:solidFill>
                  <a:schemeClr val="bg1"/>
                </a:solidFill>
              </a:rPr>
              <a:t>trembling” </a:t>
            </a:r>
            <a:r>
              <a:rPr lang="en-US" dirty="0" smtClean="0">
                <a:solidFill>
                  <a:schemeClr val="bg1"/>
                </a:solidFill>
              </a:rPr>
              <a:t>(Phil. 2:12)</a:t>
            </a:r>
          </a:p>
          <a:p>
            <a:r>
              <a:rPr lang="en-US" dirty="0" smtClean="0">
                <a:solidFill>
                  <a:schemeClr val="bg1"/>
                </a:solidFill>
                <a:ea typeface="Abadi MT Condensed Extra Bold" charset="0"/>
                <a:cs typeface="Abadi MT Condensed Extra Bold" charset="0"/>
              </a:rPr>
              <a:t>“</a:t>
            </a:r>
            <a:r>
              <a:rPr lang="en-US" i="1" dirty="0" smtClean="0">
                <a:solidFill>
                  <a:schemeClr val="bg1"/>
                </a:solidFill>
                <a:ea typeface="Abadi MT Condensed Extra Bold" charset="0"/>
                <a:cs typeface="Abadi MT Condensed Extra Bold" charset="0"/>
              </a:rPr>
              <a:t>He (God)will render to each one </a:t>
            </a:r>
            <a:r>
              <a:rPr lang="en-US" b="1" i="1" dirty="0" smtClean="0">
                <a:solidFill>
                  <a:schemeClr val="bg1"/>
                </a:solidFill>
                <a:ea typeface="Abadi MT Condensed Extra Bold" charset="0"/>
                <a:cs typeface="Abadi MT Condensed Extra Bold" charset="0"/>
              </a:rPr>
              <a:t>according to his works</a:t>
            </a:r>
            <a:r>
              <a:rPr lang="is-IS" i="1" dirty="0" smtClean="0">
                <a:solidFill>
                  <a:schemeClr val="bg1"/>
                </a:solidFill>
                <a:ea typeface="Abadi MT Condensed Extra Bold" charset="0"/>
                <a:cs typeface="Abadi MT Condensed Extra Bold" charset="0"/>
              </a:rPr>
              <a:t>…” </a:t>
            </a:r>
            <a:r>
              <a:rPr lang="is-IS" dirty="0" smtClean="0">
                <a:solidFill>
                  <a:schemeClr val="bg1"/>
                </a:solidFill>
                <a:ea typeface="Abadi MT Condensed Extra Bold" charset="0"/>
                <a:cs typeface="Abadi MT Condensed Extra Bold" charset="0"/>
              </a:rPr>
              <a:t>(Ro. 2:6).</a:t>
            </a:r>
            <a:endParaRPr lang="en-US" b="1" i="1" dirty="0">
              <a:solidFill>
                <a:schemeClr val="bg1"/>
              </a:solidFill>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dirty="0" smtClean="0"/>
              <a:t>7/10/16</a:t>
            </a:r>
            <a:endParaRPr lang="en-US" dirty="0"/>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10</a:t>
            </a:fld>
            <a:endParaRPr lang="en-US" dirty="0"/>
          </a:p>
        </p:txBody>
      </p:sp>
    </p:spTree>
    <p:extLst>
      <p:ext uri="{BB962C8B-B14F-4D97-AF65-F5344CB8AC3E}">
        <p14:creationId xmlns:p14="http://schemas.microsoft.com/office/powerpoint/2010/main" val="655386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440267" y="1054332"/>
            <a:ext cx="11531600" cy="5122631"/>
          </a:xfrm>
        </p:spPr>
        <p:txBody>
          <a:bodyPr>
            <a:normAutofit lnSpcReduction="10000"/>
          </a:bodyPr>
          <a:lstStyle/>
          <a:p>
            <a:pPr marL="0" indent="0">
              <a:buNone/>
            </a:pPr>
            <a:r>
              <a:rPr lang="en-US" sz="2000" dirty="0" smtClean="0"/>
              <a:t>1:2		Mt. 5:10-12				Joy in the midst of trials</a:t>
            </a:r>
          </a:p>
          <a:p>
            <a:pPr marL="0" indent="0">
              <a:buNone/>
            </a:pPr>
            <a:r>
              <a:rPr lang="en-US" sz="2000" dirty="0" smtClean="0"/>
              <a:t>1:4		Mt. 5:48					God’s desire and work in us: perfection</a:t>
            </a:r>
          </a:p>
          <a:p>
            <a:pPr marL="0" indent="0">
              <a:buNone/>
            </a:pPr>
            <a:r>
              <a:rPr lang="en-US" sz="2000" dirty="0" smtClean="0"/>
              <a:t>1:5		Mt. 7:7					Asking God for good gifts</a:t>
            </a:r>
          </a:p>
          <a:p>
            <a:pPr marL="0" indent="0">
              <a:buNone/>
            </a:pPr>
            <a:r>
              <a:rPr lang="en-US" sz="2000" dirty="0" smtClean="0"/>
              <a:t>1:17		Mt. 7:11					God is the giver of good gifts</a:t>
            </a:r>
          </a:p>
          <a:p>
            <a:pPr marL="0" indent="0">
              <a:buNone/>
            </a:pPr>
            <a:r>
              <a:rPr lang="en-US" sz="2000" dirty="0" smtClean="0"/>
              <a:t>1:19-20		Mt. 5:22					Command against anger</a:t>
            </a:r>
          </a:p>
          <a:p>
            <a:pPr marL="0" indent="0">
              <a:buNone/>
            </a:pPr>
            <a:r>
              <a:rPr lang="en-US" sz="2000" dirty="0" smtClean="0"/>
              <a:t>1:22-23		Mt. 7:24-27				Contrast between hearers and doers</a:t>
            </a:r>
          </a:p>
          <a:p>
            <a:pPr marL="0" indent="0">
              <a:buNone/>
            </a:pPr>
            <a:r>
              <a:rPr lang="en-US" sz="2000" dirty="0" smtClean="0"/>
              <a:t>1:26-27		Mt. 7:21-23				Person whose religion is worthless</a:t>
            </a:r>
          </a:p>
          <a:p>
            <a:pPr marL="0" indent="0">
              <a:buNone/>
            </a:pPr>
            <a:r>
              <a:rPr lang="en-US" sz="2000" dirty="0" smtClean="0"/>
              <a:t>2:5		Mt. 5:3					The poor as heirs of the kingdom</a:t>
            </a:r>
          </a:p>
          <a:p>
            <a:pPr marL="0" indent="0">
              <a:buNone/>
            </a:pPr>
            <a:r>
              <a:rPr lang="en-US" sz="2000" dirty="0" smtClean="0"/>
              <a:t>2:10		Mt. 5:19					The whole moral law to be kept</a:t>
            </a:r>
          </a:p>
          <a:p>
            <a:pPr marL="0" indent="0">
              <a:buNone/>
            </a:pPr>
            <a:r>
              <a:rPr lang="en-US" sz="2000" dirty="0" smtClean="0"/>
              <a:t>2:11		Mt. 5:21-22				Command against murder</a:t>
            </a:r>
          </a:p>
          <a:p>
            <a:pPr marL="0" indent="0">
              <a:buNone/>
            </a:pPr>
            <a:r>
              <a:rPr lang="en-US" sz="2000" dirty="0" smtClean="0"/>
              <a:t>2:13		Mt. 5:7; 6:14-15				The merciful blessed; unmerciful condemned</a:t>
            </a:r>
          </a:p>
          <a:p>
            <a:pPr marL="0" indent="0">
              <a:buNone/>
            </a:pPr>
            <a:r>
              <a:rPr lang="en-US" sz="2000" dirty="0" smtClean="0"/>
              <a:t>2:14-26		Mt. 7:21-23				Dead, worthless (deceiving) faith</a:t>
            </a:r>
          </a:p>
          <a:p>
            <a:pPr marL="0" indent="0">
              <a:buNone/>
            </a:pPr>
            <a:r>
              <a:rPr lang="en-US" sz="2000" dirty="0" smtClean="0"/>
              <a:t>3:12		Mt. 7:16					Trees producing what is keeping with its kind	</a:t>
            </a:r>
            <a:endParaRPr lang="en-US" sz="2000" dirty="0"/>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11</a:t>
            </a:fld>
            <a:endParaRPr lang="en-US"/>
          </a:p>
        </p:txBody>
      </p:sp>
      <p:sp>
        <p:nvSpPr>
          <p:cNvPr id="10" name="TextBox 9"/>
          <p:cNvSpPr txBox="1"/>
          <p:nvPr/>
        </p:nvSpPr>
        <p:spPr>
          <a:xfrm>
            <a:off x="440267" y="623333"/>
            <a:ext cx="1109217" cy="461665"/>
          </a:xfrm>
          <a:prstGeom prst="rect">
            <a:avLst/>
          </a:prstGeom>
          <a:noFill/>
        </p:spPr>
        <p:txBody>
          <a:bodyPr wrap="square" rtlCol="0">
            <a:spAutoFit/>
          </a:bodyPr>
          <a:lstStyle/>
          <a:p>
            <a:r>
              <a:rPr lang="en-US" sz="2400" dirty="0" smtClean="0">
                <a:latin typeface="Abadi MT Condensed Extra Bold" charset="0"/>
                <a:ea typeface="Abadi MT Condensed Extra Bold" charset="0"/>
                <a:cs typeface="Abadi MT Condensed Extra Bold" charset="0"/>
              </a:rPr>
              <a:t>James</a:t>
            </a:r>
            <a:endParaRPr lang="en-US" sz="2400" dirty="0">
              <a:latin typeface="Abadi MT Condensed Extra Bold" charset="0"/>
              <a:ea typeface="Abadi MT Condensed Extra Bold" charset="0"/>
              <a:cs typeface="Abadi MT Condensed Extra Bold" charset="0"/>
            </a:endParaRPr>
          </a:p>
        </p:txBody>
      </p:sp>
      <p:sp>
        <p:nvSpPr>
          <p:cNvPr id="11" name="TextBox 10"/>
          <p:cNvSpPr txBox="1"/>
          <p:nvPr/>
        </p:nvSpPr>
        <p:spPr>
          <a:xfrm>
            <a:off x="2319867" y="623333"/>
            <a:ext cx="2997200" cy="461665"/>
          </a:xfrm>
          <a:prstGeom prst="rect">
            <a:avLst/>
          </a:prstGeom>
          <a:noFill/>
        </p:spPr>
        <p:txBody>
          <a:bodyPr wrap="square" rtlCol="0">
            <a:spAutoFit/>
          </a:bodyPr>
          <a:lstStyle/>
          <a:p>
            <a:r>
              <a:rPr lang="en-US" sz="2400" dirty="0" smtClean="0">
                <a:latin typeface="Abadi MT Condensed Extra Bold" charset="0"/>
                <a:ea typeface="Abadi MT Condensed Extra Bold" charset="0"/>
                <a:cs typeface="Abadi MT Condensed Extra Bold" charset="0"/>
              </a:rPr>
              <a:t>Sermon on </a:t>
            </a:r>
            <a:r>
              <a:rPr lang="en-US" sz="2400" smtClean="0">
                <a:latin typeface="Abadi MT Condensed Extra Bold" charset="0"/>
                <a:ea typeface="Abadi MT Condensed Extra Bold" charset="0"/>
                <a:cs typeface="Abadi MT Condensed Extra Bold" charset="0"/>
              </a:rPr>
              <a:t>the Mount</a:t>
            </a:r>
            <a:endParaRPr lang="en-US" sz="2400" dirty="0">
              <a:latin typeface="Abadi MT Condensed Extra Bold" charset="0"/>
              <a:ea typeface="Abadi MT Condensed Extra Bold" charset="0"/>
              <a:cs typeface="Abadi MT Condensed Extra Bold" charset="0"/>
            </a:endParaRPr>
          </a:p>
        </p:txBody>
      </p:sp>
      <p:sp>
        <p:nvSpPr>
          <p:cNvPr id="12" name="TextBox 11"/>
          <p:cNvSpPr txBox="1"/>
          <p:nvPr/>
        </p:nvSpPr>
        <p:spPr>
          <a:xfrm>
            <a:off x="7043801" y="623333"/>
            <a:ext cx="1059906" cy="461665"/>
          </a:xfrm>
          <a:prstGeom prst="rect">
            <a:avLst/>
          </a:prstGeom>
          <a:noFill/>
        </p:spPr>
        <p:txBody>
          <a:bodyPr wrap="none" rtlCol="0">
            <a:spAutoFit/>
          </a:bodyPr>
          <a:lstStyle/>
          <a:p>
            <a:r>
              <a:rPr lang="en-US" sz="2400" dirty="0" smtClean="0">
                <a:latin typeface="Abadi MT Condensed Extra Bold" charset="0"/>
                <a:ea typeface="Abadi MT Condensed Extra Bold" charset="0"/>
                <a:cs typeface="Abadi MT Condensed Extra Bold" charset="0"/>
              </a:rPr>
              <a:t>Subject</a:t>
            </a:r>
            <a:endParaRPr lang="en-US" sz="2400" dirty="0">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710170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440267" y="1054332"/>
            <a:ext cx="11531600" cy="5122631"/>
          </a:xfrm>
        </p:spPr>
        <p:txBody>
          <a:bodyPr>
            <a:normAutofit/>
          </a:bodyPr>
          <a:lstStyle/>
          <a:p>
            <a:pPr marL="0" indent="0">
              <a:buNone/>
            </a:pPr>
            <a:r>
              <a:rPr lang="en-US" sz="2000" dirty="0" smtClean="0"/>
              <a:t>3:18		Mt. 5:9				Blessing of those who make peace</a:t>
            </a:r>
          </a:p>
          <a:p>
            <a:pPr marL="0" indent="0">
              <a:buNone/>
            </a:pPr>
            <a:r>
              <a:rPr lang="en-US" sz="2000" dirty="0" smtClean="0"/>
              <a:t>4:2-3		Mt. 7:7-8			Importance of asking God</a:t>
            </a:r>
          </a:p>
          <a:p>
            <a:pPr marL="0" indent="0">
              <a:buNone/>
            </a:pPr>
            <a:r>
              <a:rPr lang="en-US" sz="2000" dirty="0" smtClean="0"/>
              <a:t>4:4		Mt. 6:24				Friendship with the world = hostility toward God</a:t>
            </a:r>
          </a:p>
          <a:p>
            <a:pPr marL="0" indent="0">
              <a:buNone/>
            </a:pPr>
            <a:r>
              <a:rPr lang="en-US" sz="2000" dirty="0" smtClean="0"/>
              <a:t>4:8		Mt. 5:8				Blessing and call for the pure in heart</a:t>
            </a:r>
          </a:p>
          <a:p>
            <a:pPr marL="0" indent="0">
              <a:buNone/>
            </a:pPr>
            <a:r>
              <a:rPr lang="en-US" sz="2000" dirty="0" smtClean="0"/>
              <a:t>4:9		Mt. 5:4				Blessing and call for those who mourn</a:t>
            </a:r>
          </a:p>
          <a:p>
            <a:pPr marL="0" indent="0">
              <a:buNone/>
            </a:pPr>
            <a:r>
              <a:rPr lang="en-US" sz="2000" dirty="0" smtClean="0"/>
              <a:t>4:11-12		Mt. 7:1-5			Command against harshly judging others</a:t>
            </a:r>
          </a:p>
          <a:p>
            <a:pPr marL="0" indent="0">
              <a:buNone/>
            </a:pPr>
            <a:r>
              <a:rPr lang="en-US" sz="2000" dirty="0" smtClean="0"/>
              <a:t>4:13-14		Mt. 6:34				Not focusing too much on tomorrow</a:t>
            </a:r>
          </a:p>
          <a:p>
            <a:pPr marL="0" indent="0">
              <a:buNone/>
            </a:pPr>
            <a:r>
              <a:rPr lang="en-US" sz="2000" dirty="0" smtClean="0"/>
              <a:t>5:1		Mt. 6:19-20			Moth </a:t>
            </a:r>
            <a:r>
              <a:rPr lang="en-US" sz="2000" dirty="0"/>
              <a:t>a</a:t>
            </a:r>
            <a:r>
              <a:rPr lang="en-US" sz="2000" dirty="0" smtClean="0"/>
              <a:t>nd rust spoiling earthly riches</a:t>
            </a:r>
          </a:p>
          <a:p>
            <a:pPr marL="0" indent="0">
              <a:buNone/>
            </a:pPr>
            <a:r>
              <a:rPr lang="en-US" sz="2000" dirty="0" smtClean="0"/>
              <a:t>5:2		Mt. 65:22; 7:1			Not judging – the judge standing at the door</a:t>
            </a:r>
          </a:p>
          <a:p>
            <a:pPr marL="0" indent="0">
              <a:buNone/>
            </a:pPr>
            <a:r>
              <a:rPr lang="en-US" sz="2000" dirty="0" smtClean="0"/>
              <a:t>5:9		Mt. 5:12				The prophets as examples of wrongful suffering</a:t>
            </a:r>
          </a:p>
          <a:p>
            <a:pPr marL="0" indent="0">
              <a:buNone/>
            </a:pPr>
            <a:r>
              <a:rPr lang="en-US" sz="2000" dirty="0" smtClean="0"/>
              <a:t>5:12		Mt. 5:22-23			Not making hasty and irreverent oaths		</a:t>
            </a:r>
          </a:p>
          <a:p>
            <a:pPr marL="0" indent="0">
              <a:buNone/>
            </a:pPr>
            <a:r>
              <a:rPr lang="en-US" sz="2000" dirty="0" smtClean="0"/>
              <a:t>				</a:t>
            </a:r>
            <a:endParaRPr lang="en-US" sz="2000" dirty="0"/>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12</a:t>
            </a:fld>
            <a:endParaRPr lang="en-US"/>
          </a:p>
        </p:txBody>
      </p:sp>
      <p:sp>
        <p:nvSpPr>
          <p:cNvPr id="10" name="TextBox 9"/>
          <p:cNvSpPr txBox="1"/>
          <p:nvPr/>
        </p:nvSpPr>
        <p:spPr>
          <a:xfrm>
            <a:off x="643467" y="592667"/>
            <a:ext cx="906017" cy="461665"/>
          </a:xfrm>
          <a:prstGeom prst="rect">
            <a:avLst/>
          </a:prstGeom>
          <a:noFill/>
        </p:spPr>
        <p:txBody>
          <a:bodyPr wrap="none" rtlCol="0">
            <a:spAutoFit/>
          </a:bodyPr>
          <a:lstStyle/>
          <a:p>
            <a:r>
              <a:rPr lang="en-US" sz="2400" dirty="0" smtClean="0">
                <a:latin typeface="Abadi MT Condensed Extra Bold" charset="0"/>
                <a:ea typeface="Abadi MT Condensed Extra Bold" charset="0"/>
                <a:cs typeface="Abadi MT Condensed Extra Bold" charset="0"/>
              </a:rPr>
              <a:t>James</a:t>
            </a:r>
            <a:endParaRPr lang="en-US" sz="2400" dirty="0">
              <a:latin typeface="Abadi MT Condensed Extra Bold" charset="0"/>
              <a:ea typeface="Abadi MT Condensed Extra Bold" charset="0"/>
              <a:cs typeface="Abadi MT Condensed Extra Bold" charset="0"/>
            </a:endParaRPr>
          </a:p>
        </p:txBody>
      </p:sp>
      <p:sp>
        <p:nvSpPr>
          <p:cNvPr id="11" name="TextBox 10"/>
          <p:cNvSpPr txBox="1"/>
          <p:nvPr/>
        </p:nvSpPr>
        <p:spPr>
          <a:xfrm>
            <a:off x="2302933" y="592667"/>
            <a:ext cx="2929467" cy="461665"/>
          </a:xfrm>
          <a:prstGeom prst="rect">
            <a:avLst/>
          </a:prstGeom>
          <a:noFill/>
        </p:spPr>
        <p:txBody>
          <a:bodyPr wrap="square" rtlCol="0">
            <a:spAutoFit/>
          </a:bodyPr>
          <a:lstStyle/>
          <a:p>
            <a:r>
              <a:rPr lang="en-US" sz="2400" dirty="0" smtClean="0">
                <a:latin typeface="Abadi MT Condensed Extra Bold" charset="0"/>
                <a:ea typeface="Abadi MT Condensed Extra Bold" charset="0"/>
                <a:cs typeface="Abadi MT Condensed Extra Bold" charset="0"/>
              </a:rPr>
              <a:t>Sermon on </a:t>
            </a:r>
            <a:r>
              <a:rPr lang="en-US" sz="2400" smtClean="0">
                <a:latin typeface="Abadi MT Condensed Extra Bold" charset="0"/>
                <a:ea typeface="Abadi MT Condensed Extra Bold" charset="0"/>
                <a:cs typeface="Abadi MT Condensed Extra Bold" charset="0"/>
              </a:rPr>
              <a:t>the Mount</a:t>
            </a:r>
            <a:endParaRPr lang="en-US" sz="2400" dirty="0">
              <a:latin typeface="Abadi MT Condensed Extra Bold" charset="0"/>
              <a:ea typeface="Abadi MT Condensed Extra Bold" charset="0"/>
              <a:cs typeface="Abadi MT Condensed Extra Bold" charset="0"/>
            </a:endParaRPr>
          </a:p>
        </p:txBody>
      </p:sp>
      <p:sp>
        <p:nvSpPr>
          <p:cNvPr id="12" name="TextBox 11"/>
          <p:cNvSpPr txBox="1"/>
          <p:nvPr/>
        </p:nvSpPr>
        <p:spPr>
          <a:xfrm>
            <a:off x="5943600" y="592667"/>
            <a:ext cx="2160107" cy="461665"/>
          </a:xfrm>
          <a:prstGeom prst="rect">
            <a:avLst/>
          </a:prstGeom>
          <a:noFill/>
        </p:spPr>
        <p:txBody>
          <a:bodyPr wrap="square" rtlCol="0">
            <a:spAutoFit/>
          </a:bodyPr>
          <a:lstStyle/>
          <a:p>
            <a:r>
              <a:rPr lang="en-US" sz="2400" dirty="0" smtClean="0">
                <a:latin typeface="Abadi MT Condensed Extra Bold" charset="0"/>
                <a:ea typeface="Abadi MT Condensed Extra Bold" charset="0"/>
                <a:cs typeface="Abadi MT Condensed Extra Bold" charset="0"/>
              </a:rPr>
              <a:t>Subject</a:t>
            </a:r>
            <a:endParaRPr lang="en-US" sz="2400" dirty="0">
              <a:latin typeface="Abadi MT Condensed Extra Bold" charset="0"/>
              <a:ea typeface="Abadi MT Condensed Extra Bold" charset="0"/>
              <a:cs typeface="Abadi MT Condensed Extra Bold" charset="0"/>
            </a:endParaRPr>
          </a:p>
        </p:txBody>
      </p:sp>
      <p:sp>
        <p:nvSpPr>
          <p:cNvPr id="2" name="TextBox 1"/>
          <p:cNvSpPr txBox="1"/>
          <p:nvPr/>
        </p:nvSpPr>
        <p:spPr>
          <a:xfrm>
            <a:off x="2075101" y="5712659"/>
            <a:ext cx="7736998" cy="369332"/>
          </a:xfrm>
          <a:prstGeom prst="rect">
            <a:avLst/>
          </a:prstGeom>
          <a:noFill/>
        </p:spPr>
        <p:txBody>
          <a:bodyPr wrap="square" rtlCol="0">
            <a:spAutoFit/>
          </a:bodyPr>
          <a:lstStyle/>
          <a:p>
            <a:r>
              <a:rPr lang="en-US" dirty="0" smtClean="0"/>
              <a:t>*Nelson’s Complete Book of Bible Maps and Charts, 1993 by Thomas Nelson, Inc.  </a:t>
            </a:r>
            <a:endParaRPr lang="en-US" dirty="0"/>
          </a:p>
        </p:txBody>
      </p:sp>
    </p:spTree>
    <p:extLst>
      <p:ext uri="{BB962C8B-B14F-4D97-AF65-F5344CB8AC3E}">
        <p14:creationId xmlns:p14="http://schemas.microsoft.com/office/powerpoint/2010/main" val="1511073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2933" y="1825624"/>
            <a:ext cx="10320867" cy="3322109"/>
          </a:xfrm>
          <a:solidFill>
            <a:srgbClr val="7030A0"/>
          </a:solidFill>
          <a:ln w="38100">
            <a:solidFill>
              <a:schemeClr val="bg1"/>
            </a:solidFill>
          </a:ln>
        </p:spPr>
        <p:txBody>
          <a:bodyPr/>
          <a:lstStyle/>
          <a:p>
            <a:r>
              <a:rPr lang="en-US" dirty="0">
                <a:solidFill>
                  <a:schemeClr val="bg1"/>
                </a:solidFill>
              </a:rPr>
              <a:t>“The Book has much to teach us.  It reflects the whispers that had come back to James from the provinces, </a:t>
            </a:r>
            <a:r>
              <a:rPr lang="en-US" dirty="0" smtClean="0">
                <a:solidFill>
                  <a:schemeClr val="bg1"/>
                </a:solidFill>
              </a:rPr>
              <a:t>of </a:t>
            </a:r>
            <a:r>
              <a:rPr lang="en-US" dirty="0">
                <a:solidFill>
                  <a:schemeClr val="bg1"/>
                </a:solidFill>
              </a:rPr>
              <a:t>how Jewish communities were being harassed by their neighbors, not only their pagan neighbors who </a:t>
            </a:r>
            <a:r>
              <a:rPr lang="en-US" dirty="0" smtClean="0">
                <a:solidFill>
                  <a:schemeClr val="bg1"/>
                </a:solidFill>
              </a:rPr>
              <a:t>historically </a:t>
            </a:r>
            <a:r>
              <a:rPr lang="en-US" dirty="0">
                <a:solidFill>
                  <a:schemeClr val="bg1"/>
                </a:solidFill>
              </a:rPr>
              <a:t>had held them in low esteem and persecuted them, but also by their Jewish ex-friends who at </a:t>
            </a:r>
            <a:r>
              <a:rPr lang="en-US" dirty="0" smtClean="0">
                <a:solidFill>
                  <a:schemeClr val="bg1"/>
                </a:solidFill>
              </a:rPr>
              <a:t>first </a:t>
            </a:r>
            <a:r>
              <a:rPr lang="en-US" dirty="0">
                <a:solidFill>
                  <a:schemeClr val="bg1"/>
                </a:solidFill>
              </a:rPr>
              <a:t>viewed them as members of another of the sects of Judaism but were beginning now to consider them </a:t>
            </a:r>
            <a:r>
              <a:rPr lang="en-US" dirty="0" smtClean="0">
                <a:solidFill>
                  <a:schemeClr val="bg1"/>
                </a:solidFill>
              </a:rPr>
              <a:t>heretics </a:t>
            </a:r>
            <a:r>
              <a:rPr lang="en-US" dirty="0">
                <a:solidFill>
                  <a:schemeClr val="bg1"/>
                </a:solidFill>
              </a:rPr>
              <a:t>for acknowledging Jesus as the Christ of God” (Truth Series - James – Daniel King, SR.)  </a:t>
            </a:r>
          </a:p>
          <a:p>
            <a:endParaRPr lang="en-US" dirty="0">
              <a:solidFill>
                <a:schemeClr val="bg1"/>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13</a:t>
            </a:fld>
            <a:endParaRPr lang="en-US"/>
          </a:p>
        </p:txBody>
      </p:sp>
    </p:spTree>
    <p:extLst>
      <p:ext uri="{BB962C8B-B14F-4D97-AF65-F5344CB8AC3E}">
        <p14:creationId xmlns:p14="http://schemas.microsoft.com/office/powerpoint/2010/main" val="1921378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1667" y="292630"/>
            <a:ext cx="9144000" cy="2387600"/>
          </a:xfrm>
        </p:spPr>
        <p:txBody>
          <a:bodyPr/>
          <a:lstStyle/>
          <a:p>
            <a:r>
              <a:rPr lang="en-US" dirty="0" smtClean="0">
                <a:solidFill>
                  <a:srgbClr val="7030A0"/>
                </a:solidFill>
                <a:latin typeface="Abadi MT Condensed Extra Bold" charset="0"/>
                <a:ea typeface="Abadi MT Condensed Extra Bold" charset="0"/>
                <a:cs typeface="Abadi MT Condensed Extra Bold" charset="0"/>
              </a:rPr>
              <a:t>Suffering Successfully</a:t>
            </a:r>
            <a:endParaRPr lang="en-US" dirty="0"/>
          </a:p>
        </p:txBody>
      </p:sp>
      <p:sp>
        <p:nvSpPr>
          <p:cNvPr id="3" name="Content Placeholder 2"/>
          <p:cNvSpPr>
            <a:spLocks noGrp="1"/>
          </p:cNvSpPr>
          <p:nvPr>
            <p:ph type="subTitle" idx="1"/>
          </p:nvPr>
        </p:nvSpPr>
        <p:spPr>
          <a:xfrm>
            <a:off x="643466" y="2680230"/>
            <a:ext cx="11048999" cy="2772303"/>
          </a:xfrm>
          <a:solidFill>
            <a:srgbClr val="7030A0"/>
          </a:solidFill>
          <a:ln w="38100">
            <a:solidFill>
              <a:schemeClr val="bg1"/>
            </a:solidFill>
          </a:ln>
        </p:spPr>
        <p:txBody>
          <a:bodyPr>
            <a:noAutofit/>
          </a:bodyPr>
          <a:lstStyle/>
          <a:p>
            <a:pPr algn="l"/>
            <a:r>
              <a:rPr lang="en-US" sz="2800" dirty="0" smtClean="0">
                <a:solidFill>
                  <a:schemeClr val="bg1"/>
                </a:solidFill>
              </a:rPr>
              <a:t>“James</a:t>
            </a:r>
            <a:r>
              <a:rPr lang="en-US" sz="2800" dirty="0">
                <a:solidFill>
                  <a:schemeClr val="bg1"/>
                </a:solidFill>
              </a:rPr>
              <a:t>, a servant of God and of the Lord Jesus </a:t>
            </a:r>
            <a:r>
              <a:rPr lang="en-US" sz="2800" dirty="0" smtClean="0">
                <a:solidFill>
                  <a:schemeClr val="bg1"/>
                </a:solidFill>
              </a:rPr>
              <a:t>Christ, To</a:t>
            </a:r>
            <a:r>
              <a:rPr lang="en-US" sz="2800" dirty="0">
                <a:solidFill>
                  <a:schemeClr val="bg1"/>
                </a:solidFill>
              </a:rPr>
              <a:t> the twelve tribes in the </a:t>
            </a:r>
            <a:r>
              <a:rPr lang="en-US" sz="2800" dirty="0" smtClean="0">
                <a:solidFill>
                  <a:schemeClr val="bg1"/>
                </a:solidFill>
              </a:rPr>
              <a:t>Dispersion: Greetings. Testing </a:t>
            </a:r>
            <a:r>
              <a:rPr lang="en-US" sz="2800" dirty="0">
                <a:solidFill>
                  <a:schemeClr val="bg1"/>
                </a:solidFill>
              </a:rPr>
              <a:t>of Your </a:t>
            </a:r>
            <a:r>
              <a:rPr lang="en-US" sz="2800" dirty="0" smtClean="0">
                <a:solidFill>
                  <a:schemeClr val="bg1"/>
                </a:solidFill>
              </a:rPr>
              <a:t>Faith </a:t>
            </a:r>
            <a:r>
              <a:rPr lang="en-US" sz="2800" b="1" baseline="30000" dirty="0" smtClean="0">
                <a:solidFill>
                  <a:schemeClr val="bg1"/>
                </a:solidFill>
              </a:rPr>
              <a:t>2</a:t>
            </a:r>
            <a:r>
              <a:rPr lang="en-US" sz="2800" b="1" baseline="30000" dirty="0">
                <a:solidFill>
                  <a:schemeClr val="bg1"/>
                </a:solidFill>
              </a:rPr>
              <a:t> </a:t>
            </a:r>
            <a:r>
              <a:rPr lang="en-US" sz="2800" dirty="0">
                <a:solidFill>
                  <a:schemeClr val="bg1"/>
                </a:solidFill>
              </a:rPr>
              <a:t>Count it all joy, my brothers, when you meet trials of various kinds, </a:t>
            </a:r>
            <a:r>
              <a:rPr lang="en-US" sz="2800" b="1" baseline="30000" dirty="0">
                <a:solidFill>
                  <a:schemeClr val="bg1"/>
                </a:solidFill>
              </a:rPr>
              <a:t>3 </a:t>
            </a:r>
            <a:r>
              <a:rPr lang="en-US" sz="2800" dirty="0">
                <a:solidFill>
                  <a:schemeClr val="bg1"/>
                </a:solidFill>
              </a:rPr>
              <a:t>for you know that the testing of your faith produces steadfastness. </a:t>
            </a:r>
            <a:r>
              <a:rPr lang="en-US" sz="2800" b="1" baseline="30000" dirty="0">
                <a:solidFill>
                  <a:schemeClr val="bg1"/>
                </a:solidFill>
              </a:rPr>
              <a:t>4 </a:t>
            </a:r>
            <a:r>
              <a:rPr lang="en-US" sz="2800" dirty="0">
                <a:solidFill>
                  <a:schemeClr val="bg1"/>
                </a:solidFill>
              </a:rPr>
              <a:t>And let steadfastness have its full effect, that you may be perfect and complete, lacking in </a:t>
            </a:r>
            <a:r>
              <a:rPr lang="en-US" sz="2800" dirty="0" smtClean="0">
                <a:solidFill>
                  <a:schemeClr val="bg1"/>
                </a:solidFill>
              </a:rPr>
              <a:t>nothing” (Ja. 1:1-4, ESV)</a:t>
            </a:r>
            <a:endParaRPr lang="en-US" sz="2800" dirty="0">
              <a:solidFill>
                <a:schemeClr val="bg1"/>
              </a:solidFill>
            </a:endParaRPr>
          </a:p>
          <a:p>
            <a:pPr algn="l"/>
            <a:endParaRPr lang="en-US" sz="2800" dirty="0">
              <a:solidFill>
                <a:schemeClr val="bg1"/>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14</a:t>
            </a:fld>
            <a:endParaRPr lang="en-US"/>
          </a:p>
        </p:txBody>
      </p:sp>
    </p:spTree>
    <p:extLst>
      <p:ext uri="{BB962C8B-B14F-4D97-AF65-F5344CB8AC3E}">
        <p14:creationId xmlns:p14="http://schemas.microsoft.com/office/powerpoint/2010/main" val="726867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80533"/>
            <a:ext cx="10134600" cy="5296430"/>
          </a:xfrm>
        </p:spPr>
        <p:txBody>
          <a:bodyPr/>
          <a:lstStyle/>
          <a:p>
            <a:r>
              <a:rPr lang="en-US" sz="3600" dirty="0" smtClean="0">
                <a:solidFill>
                  <a:srgbClr val="7030A0"/>
                </a:solidFill>
              </a:rPr>
              <a:t>“To </a:t>
            </a:r>
            <a:r>
              <a:rPr lang="en-US" sz="3600" dirty="0">
                <a:solidFill>
                  <a:srgbClr val="7030A0"/>
                </a:solidFill>
              </a:rPr>
              <a:t>choose suffering makes no sense at all; to choose God’s will in the midst of our suffering makes all the sense in the </a:t>
            </a:r>
            <a:r>
              <a:rPr lang="en-US" sz="3600" dirty="0" smtClean="0">
                <a:solidFill>
                  <a:srgbClr val="7030A0"/>
                </a:solidFill>
              </a:rPr>
              <a:t>world”</a:t>
            </a:r>
          </a:p>
          <a:p>
            <a:pPr marL="0" indent="0">
              <a:buNone/>
            </a:pPr>
            <a:r>
              <a:rPr lang="en-US" dirty="0" smtClean="0">
                <a:solidFill>
                  <a:srgbClr val="7030A0"/>
                </a:solidFill>
              </a:rPr>
              <a:t>						--- Oswald Chambers</a:t>
            </a:r>
            <a:endParaRPr lang="en-US" dirty="0">
              <a:solidFill>
                <a:srgbClr val="7030A0"/>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15</a:t>
            </a:fld>
            <a:endParaRPr lang="en-US"/>
          </a:p>
        </p:txBody>
      </p:sp>
    </p:spTree>
    <p:extLst>
      <p:ext uri="{BB962C8B-B14F-4D97-AF65-F5344CB8AC3E}">
        <p14:creationId xmlns:p14="http://schemas.microsoft.com/office/powerpoint/2010/main" val="1606848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James 1:2-4</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lvl="0"/>
            <a:r>
              <a:rPr lang="en-US" dirty="0" smtClean="0"/>
              <a:t>“</a:t>
            </a:r>
            <a:r>
              <a:rPr lang="en-US" i="1" dirty="0">
                <a:solidFill>
                  <a:srgbClr val="7030A0"/>
                </a:solidFill>
              </a:rPr>
              <a:t>Count it all joy, my brothers, when you meet trials of various kinds, </a:t>
            </a:r>
            <a:r>
              <a:rPr lang="en-US" b="1" i="1" baseline="30000" dirty="0">
                <a:solidFill>
                  <a:srgbClr val="7030A0"/>
                </a:solidFill>
              </a:rPr>
              <a:t>3 </a:t>
            </a:r>
            <a:r>
              <a:rPr lang="en-US" i="1" dirty="0">
                <a:solidFill>
                  <a:srgbClr val="7030A0"/>
                </a:solidFill>
              </a:rPr>
              <a:t>for you know that the testing of your faith produces </a:t>
            </a:r>
            <a:r>
              <a:rPr lang="en-US" b="1" i="1" dirty="0">
                <a:solidFill>
                  <a:srgbClr val="7030A0"/>
                </a:solidFill>
              </a:rPr>
              <a:t>steadfastness</a:t>
            </a:r>
            <a:r>
              <a:rPr lang="en-US" i="1" dirty="0">
                <a:solidFill>
                  <a:srgbClr val="7030A0"/>
                </a:solidFill>
              </a:rPr>
              <a:t>. </a:t>
            </a:r>
            <a:r>
              <a:rPr lang="en-US" b="1" i="1" baseline="30000" dirty="0">
                <a:solidFill>
                  <a:srgbClr val="7030A0"/>
                </a:solidFill>
              </a:rPr>
              <a:t>4 </a:t>
            </a:r>
            <a:r>
              <a:rPr lang="en-US" i="1" dirty="0">
                <a:solidFill>
                  <a:srgbClr val="7030A0"/>
                </a:solidFill>
              </a:rPr>
              <a:t>And let steadfastness have its full effect, that you may be perfect and complete, lacking in nothi</a:t>
            </a:r>
            <a:r>
              <a:rPr lang="en-US" dirty="0">
                <a:solidFill>
                  <a:srgbClr val="7030A0"/>
                </a:solidFill>
              </a:rPr>
              <a:t>n</a:t>
            </a:r>
            <a:r>
              <a:rPr lang="en-US" i="1" dirty="0">
                <a:solidFill>
                  <a:srgbClr val="7030A0"/>
                </a:solidFill>
              </a:rPr>
              <a:t>g</a:t>
            </a:r>
            <a:r>
              <a:rPr lang="en-US" dirty="0">
                <a:solidFill>
                  <a:srgbClr val="7030A0"/>
                </a:solidFill>
              </a:rPr>
              <a:t>” </a:t>
            </a:r>
            <a:r>
              <a:rPr lang="en-US" dirty="0" smtClean="0">
                <a:solidFill>
                  <a:srgbClr val="7030A0"/>
                </a:solidFill>
              </a:rPr>
              <a:t>(ESV)</a:t>
            </a:r>
          </a:p>
          <a:p>
            <a:pPr lvl="0"/>
            <a:r>
              <a:rPr lang="en-US" i="1" dirty="0" smtClean="0">
                <a:solidFill>
                  <a:srgbClr val="7030A0"/>
                </a:solidFill>
              </a:rPr>
              <a:t>“My </a:t>
            </a:r>
            <a:r>
              <a:rPr lang="en-US" i="1" dirty="0">
                <a:solidFill>
                  <a:srgbClr val="7030A0"/>
                </a:solidFill>
              </a:rPr>
              <a:t>brethren, count it all joy when ye fall into divers temptations.  Knowing this, that the trying of your faith </a:t>
            </a:r>
            <a:r>
              <a:rPr lang="en-US" i="1" dirty="0" err="1">
                <a:solidFill>
                  <a:srgbClr val="7030A0"/>
                </a:solidFill>
              </a:rPr>
              <a:t>worketh</a:t>
            </a:r>
            <a:r>
              <a:rPr lang="en-US" i="1" dirty="0">
                <a:solidFill>
                  <a:srgbClr val="7030A0"/>
                </a:solidFill>
              </a:rPr>
              <a:t> </a:t>
            </a:r>
            <a:r>
              <a:rPr lang="en-US" b="1" i="1" dirty="0">
                <a:solidFill>
                  <a:srgbClr val="7030A0"/>
                </a:solidFill>
              </a:rPr>
              <a:t>patience</a:t>
            </a:r>
            <a:r>
              <a:rPr lang="en-US" i="1" dirty="0">
                <a:solidFill>
                  <a:srgbClr val="7030A0"/>
                </a:solidFill>
              </a:rPr>
              <a:t>. </a:t>
            </a:r>
            <a:r>
              <a:rPr lang="en-US" b="1" i="1" baseline="30000" dirty="0">
                <a:solidFill>
                  <a:srgbClr val="7030A0"/>
                </a:solidFill>
              </a:rPr>
              <a:t>4 </a:t>
            </a:r>
            <a:r>
              <a:rPr lang="en-US" i="1" dirty="0">
                <a:solidFill>
                  <a:srgbClr val="7030A0"/>
                </a:solidFill>
              </a:rPr>
              <a:t>But let patience have her perfect work, that ye may be perfect and entire, wanting nothing</a:t>
            </a:r>
            <a:r>
              <a:rPr lang="en-US" dirty="0">
                <a:solidFill>
                  <a:srgbClr val="7030A0"/>
                </a:solidFill>
              </a:rPr>
              <a:t>.” (KJV) </a:t>
            </a:r>
          </a:p>
          <a:p>
            <a:pPr lvl="0"/>
            <a:r>
              <a:rPr lang="en-US" dirty="0" smtClean="0">
                <a:solidFill>
                  <a:srgbClr val="7030A0"/>
                </a:solidFill>
              </a:rPr>
              <a:t>“</a:t>
            </a:r>
            <a:r>
              <a:rPr lang="en-US" dirty="0">
                <a:solidFill>
                  <a:srgbClr val="7030A0"/>
                </a:solidFill>
              </a:rPr>
              <a:t>“</a:t>
            </a:r>
            <a:r>
              <a:rPr lang="en-US" i="1" dirty="0">
                <a:solidFill>
                  <a:srgbClr val="7030A0"/>
                </a:solidFill>
              </a:rPr>
              <a:t>Consider it all joy, my brethren, when you encounter various trials, </a:t>
            </a:r>
            <a:r>
              <a:rPr lang="en-US" b="1" i="1" baseline="30000" dirty="0">
                <a:solidFill>
                  <a:srgbClr val="7030A0"/>
                </a:solidFill>
              </a:rPr>
              <a:t>3 </a:t>
            </a:r>
            <a:r>
              <a:rPr lang="en-US" i="1" dirty="0">
                <a:solidFill>
                  <a:srgbClr val="7030A0"/>
                </a:solidFill>
              </a:rPr>
              <a:t>knowing that the testing of your faith pr</a:t>
            </a:r>
            <a:r>
              <a:rPr lang="en-US" dirty="0">
                <a:solidFill>
                  <a:srgbClr val="7030A0"/>
                </a:solidFill>
              </a:rPr>
              <a:t>oduces </a:t>
            </a:r>
            <a:r>
              <a:rPr lang="en-US" b="1" i="1" dirty="0">
                <a:solidFill>
                  <a:srgbClr val="7030A0"/>
                </a:solidFill>
              </a:rPr>
              <a:t>endurance</a:t>
            </a:r>
            <a:r>
              <a:rPr lang="en-US" i="1" dirty="0">
                <a:solidFill>
                  <a:srgbClr val="7030A0"/>
                </a:solidFill>
              </a:rPr>
              <a:t>. </a:t>
            </a:r>
            <a:r>
              <a:rPr lang="en-US" b="1" i="1" baseline="30000" dirty="0">
                <a:solidFill>
                  <a:srgbClr val="7030A0"/>
                </a:solidFill>
              </a:rPr>
              <a:t>4 </a:t>
            </a:r>
            <a:r>
              <a:rPr lang="en-US" i="1" dirty="0">
                <a:solidFill>
                  <a:srgbClr val="7030A0"/>
                </a:solidFill>
              </a:rPr>
              <a:t>And let endurance have its perfect result, so that you may be perfect and complete, lacking in </a:t>
            </a:r>
            <a:r>
              <a:rPr lang="en-US" i="1" dirty="0" smtClean="0">
                <a:solidFill>
                  <a:srgbClr val="7030A0"/>
                </a:solidFill>
              </a:rPr>
              <a:t>nothing</a:t>
            </a:r>
            <a:r>
              <a:rPr lang="en-US" dirty="0" smtClean="0">
                <a:solidFill>
                  <a:srgbClr val="7030A0"/>
                </a:solidFill>
              </a:rPr>
              <a:t>” (NASV)  </a:t>
            </a:r>
            <a:endParaRPr lang="en-US" dirty="0">
              <a:solidFill>
                <a:srgbClr val="7030A0"/>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16</a:t>
            </a:fld>
            <a:endParaRPr lang="en-US"/>
          </a:p>
        </p:txBody>
      </p:sp>
    </p:spTree>
    <p:extLst>
      <p:ext uri="{BB962C8B-B14F-4D97-AF65-F5344CB8AC3E}">
        <p14:creationId xmlns:p14="http://schemas.microsoft.com/office/powerpoint/2010/main" val="2087825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5199"/>
          </a:xfrm>
        </p:spPr>
        <p:txBody>
          <a:bodyPr/>
          <a:lstStyle/>
          <a:p>
            <a:r>
              <a:rPr lang="en-US" dirty="0" smtClean="0">
                <a:solidFill>
                  <a:srgbClr val="7030A0"/>
                </a:solidFill>
                <a:latin typeface="Abadi MT Condensed Extra Bold" charset="0"/>
                <a:ea typeface="Abadi MT Condensed Extra Bold" charset="0"/>
                <a:cs typeface="Abadi MT Condensed Extra Bold" charset="0"/>
              </a:rPr>
              <a:t>Suffering Successfully</a:t>
            </a:r>
            <a:endParaRPr lang="en-US"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965200"/>
            <a:ext cx="10515600" cy="5211763"/>
          </a:xfrm>
          <a:ln w="76200">
            <a:noFill/>
          </a:ln>
        </p:spPr>
        <p:txBody>
          <a:bodyPr>
            <a:normAutofit lnSpcReduction="10000"/>
          </a:bodyPr>
          <a:lstStyle/>
          <a:p>
            <a:pPr marL="514350" indent="-514350">
              <a:buFont typeface="+mj-lt"/>
              <a:buAutoNum type="arabicPeriod"/>
            </a:pPr>
            <a:r>
              <a:rPr lang="en-US" sz="3200" b="1" dirty="0" smtClean="0">
                <a:solidFill>
                  <a:srgbClr val="7030A0"/>
                </a:solidFill>
              </a:rPr>
              <a:t>Count it all joy when tested (Ja. 1:2)</a:t>
            </a:r>
            <a:endParaRPr lang="en-US" sz="3200" b="1" dirty="0">
              <a:solidFill>
                <a:srgbClr val="7030A0"/>
              </a:solidFill>
            </a:endParaRPr>
          </a:p>
          <a:p>
            <a:pPr marL="457200" lvl="1" indent="0">
              <a:buNone/>
            </a:pPr>
            <a:r>
              <a:rPr lang="en-US" sz="2800" b="1" dirty="0"/>
              <a:t>Ro. 5:2-5</a:t>
            </a:r>
            <a:r>
              <a:rPr lang="en-US" sz="2800" dirty="0"/>
              <a:t>: “</a:t>
            </a:r>
            <a:r>
              <a:rPr lang="en-US" sz="2800" i="1" dirty="0"/>
              <a:t>Through him we have also obtained access by faith into this grace in which we stand, and we rejoice in hope of the glory of God. </a:t>
            </a:r>
            <a:r>
              <a:rPr lang="en-US" sz="2800" b="1" i="1" baseline="30000" dirty="0"/>
              <a:t>3 </a:t>
            </a:r>
            <a:r>
              <a:rPr lang="en-US" sz="2800" i="1" dirty="0"/>
              <a:t>Not only that, but </a:t>
            </a:r>
            <a:r>
              <a:rPr lang="en-US" sz="2800" b="1" i="1" dirty="0"/>
              <a:t>we rejoice in our sufferings</a:t>
            </a:r>
            <a:r>
              <a:rPr lang="en-US" sz="2800" i="1" dirty="0"/>
              <a:t>, knowing that suffering produces endurance, </a:t>
            </a:r>
            <a:r>
              <a:rPr lang="en-US" sz="2800" b="1" i="1" baseline="30000" dirty="0"/>
              <a:t>4 </a:t>
            </a:r>
            <a:r>
              <a:rPr lang="en-US" sz="2800" i="1" dirty="0"/>
              <a:t>and endurance produces character, and character produces hope, </a:t>
            </a:r>
            <a:r>
              <a:rPr lang="en-US" sz="2800" b="1" i="1" baseline="30000" dirty="0"/>
              <a:t>5 </a:t>
            </a:r>
            <a:r>
              <a:rPr lang="en-US" sz="2800" i="1" dirty="0"/>
              <a:t>and hope does not put us to shame, because God's love has been poured into our hearts through the Holy Spirit who has been given to us</a:t>
            </a:r>
            <a:r>
              <a:rPr lang="en-US" sz="2800" dirty="0"/>
              <a:t>” </a:t>
            </a:r>
          </a:p>
          <a:p>
            <a:pPr marL="457200" lvl="1" indent="0">
              <a:buNone/>
            </a:pPr>
            <a:r>
              <a:rPr lang="en-US" sz="2800" b="1" dirty="0"/>
              <a:t>1 Pet. 1:6-7</a:t>
            </a:r>
            <a:r>
              <a:rPr lang="en-US" sz="2800" dirty="0"/>
              <a:t>: “</a:t>
            </a:r>
            <a:r>
              <a:rPr lang="en-US" sz="2800" b="1" baseline="30000" dirty="0"/>
              <a:t>6 </a:t>
            </a:r>
            <a:r>
              <a:rPr lang="en-US" sz="2800" i="1" dirty="0"/>
              <a:t>In this you rejoice, though now for a little while, if necessary, </a:t>
            </a:r>
            <a:r>
              <a:rPr lang="en-US" sz="2800" b="1" i="1" dirty="0"/>
              <a:t>you have been grieved by various trials</a:t>
            </a:r>
            <a:r>
              <a:rPr lang="en-US" sz="2800" i="1" dirty="0"/>
              <a:t>, </a:t>
            </a:r>
            <a:r>
              <a:rPr lang="en-US" sz="2800" b="1" i="1" baseline="30000" dirty="0"/>
              <a:t>7 </a:t>
            </a:r>
            <a:r>
              <a:rPr lang="en-US" sz="2800" i="1" dirty="0"/>
              <a:t>so that the tested genuineness of your faith—more precious than gold that perishes though it is </a:t>
            </a:r>
            <a:r>
              <a:rPr lang="en-US" sz="2800" b="1" i="1" dirty="0"/>
              <a:t>tested  by fire</a:t>
            </a:r>
            <a:r>
              <a:rPr lang="en-US" sz="2800" i="1" dirty="0"/>
              <a:t>—may be found to result in </a:t>
            </a:r>
            <a:r>
              <a:rPr lang="en-US" sz="2800" i="1" dirty="0" smtClean="0"/>
              <a:t>praise </a:t>
            </a:r>
            <a:r>
              <a:rPr lang="en-US" sz="2800" i="1" dirty="0"/>
              <a:t>and glory and honor at the revelation of Jesus Christ”</a:t>
            </a:r>
            <a:endParaRPr lang="en-US" sz="2800" dirty="0"/>
          </a:p>
          <a:p>
            <a:pPr marL="457200" lvl="1" indent="0">
              <a:buNone/>
            </a:pPr>
            <a:endParaRPr lang="en-US" sz="2800" b="1" dirty="0" smtClean="0">
              <a:solidFill>
                <a:srgbClr val="7030A0"/>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17</a:t>
            </a:fld>
            <a:endParaRPr lang="en-US"/>
          </a:p>
        </p:txBody>
      </p:sp>
    </p:spTree>
    <p:extLst>
      <p:ext uri="{BB962C8B-B14F-4D97-AF65-F5344CB8AC3E}">
        <p14:creationId xmlns:p14="http://schemas.microsoft.com/office/powerpoint/2010/main" val="268331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800" decel="100000"/>
                                        <p:tgtEl>
                                          <p:spTgt spid="3">
                                            <p:txEl>
                                              <p:pRg st="1" end="1"/>
                                            </p:txEl>
                                          </p:spTgt>
                                        </p:tgtEl>
                                      </p:cBhvr>
                                    </p:animEffect>
                                    <p:anim calcmode="lin" valueType="num">
                                      <p:cBhvr>
                                        <p:cTn id="20"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1"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2"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800" decel="100000"/>
                                        <p:tgtEl>
                                          <p:spTgt spid="3">
                                            <p:txEl>
                                              <p:pRg st="2" end="2"/>
                                            </p:txEl>
                                          </p:spTgt>
                                        </p:tgtEl>
                                      </p:cBhvr>
                                    </p:animEffect>
                                    <p:anim calcmode="lin" valueType="num">
                                      <p:cBhvr>
                                        <p:cTn id="30"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1"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2"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badi MT Condensed Extra Bold" charset="0"/>
                <a:ea typeface="Abadi MT Condensed Extra Bold" charset="0"/>
                <a:cs typeface="Abadi MT Condensed Extra Bold" charset="0"/>
              </a:rPr>
              <a:t>Suffering Successfully</a:t>
            </a:r>
            <a:endParaRPr lang="en-US"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ln w="76200">
            <a:noFill/>
          </a:ln>
        </p:spPr>
        <p:txBody>
          <a:bodyPr>
            <a:normAutofit fontScale="92500" lnSpcReduction="20000"/>
          </a:bodyPr>
          <a:lstStyle/>
          <a:p>
            <a:pPr marL="514350" indent="-514350">
              <a:buFont typeface="+mj-lt"/>
              <a:buAutoNum type="arabicPeriod" startAt="2"/>
            </a:pPr>
            <a:r>
              <a:rPr lang="en-US" sz="3200" b="1" dirty="0" smtClean="0">
                <a:solidFill>
                  <a:srgbClr val="7030A0"/>
                </a:solidFill>
              </a:rPr>
              <a:t>Testing of faith produces endurance or steadfastness (1:3)</a:t>
            </a:r>
          </a:p>
          <a:p>
            <a:pPr lvl="1">
              <a:buFont typeface="Wingdings" charset="2"/>
              <a:buChar char="Ø"/>
            </a:pPr>
            <a:r>
              <a:rPr lang="en-US" sz="2800" dirty="0">
                <a:solidFill>
                  <a:srgbClr val="7030A0"/>
                </a:solidFill>
              </a:rPr>
              <a:t>Testing (</a:t>
            </a:r>
            <a:r>
              <a:rPr lang="en-US" sz="2800" i="1" dirty="0" err="1">
                <a:solidFill>
                  <a:srgbClr val="7030A0"/>
                </a:solidFill>
              </a:rPr>
              <a:t>dokimnion</a:t>
            </a:r>
            <a:r>
              <a:rPr lang="en-US" sz="2800" i="1" dirty="0">
                <a:solidFill>
                  <a:srgbClr val="7030A0"/>
                </a:solidFill>
              </a:rPr>
              <a:t>) </a:t>
            </a:r>
            <a:r>
              <a:rPr lang="en-US" sz="2800" dirty="0">
                <a:solidFill>
                  <a:srgbClr val="7030A0"/>
                </a:solidFill>
              </a:rPr>
              <a:t>[1383] refers to a means of authenticating something.  </a:t>
            </a:r>
            <a:endParaRPr lang="en-US" sz="2800" b="1" dirty="0" smtClean="0">
              <a:solidFill>
                <a:srgbClr val="7030A0"/>
              </a:solidFill>
            </a:endParaRPr>
          </a:p>
          <a:p>
            <a:pPr lvl="2"/>
            <a:r>
              <a:rPr lang="en-US" sz="2800" b="1" dirty="0" smtClean="0"/>
              <a:t>Psalm </a:t>
            </a:r>
            <a:r>
              <a:rPr lang="en-US" sz="2800" b="1" dirty="0"/>
              <a:t>66:10-12:</a:t>
            </a:r>
            <a:r>
              <a:rPr lang="en-US" sz="2800" dirty="0"/>
              <a:t> “</a:t>
            </a:r>
            <a:r>
              <a:rPr lang="en-US" sz="2800" i="1" dirty="0"/>
              <a:t>For you, O God, have tested us you have tried us as silver is tried. </a:t>
            </a:r>
            <a:r>
              <a:rPr lang="en-US" sz="2800" b="1" i="1" baseline="30000" dirty="0"/>
              <a:t>11 </a:t>
            </a:r>
            <a:r>
              <a:rPr lang="en-US" sz="2800" i="1" dirty="0"/>
              <a:t>You brought us into the </a:t>
            </a:r>
            <a:r>
              <a:rPr lang="en-US" sz="2800" i="1" dirty="0" smtClean="0"/>
              <a:t>net</a:t>
            </a:r>
            <a:r>
              <a:rPr lang="en-US" sz="2800" i="1" dirty="0"/>
              <a:t>; you laid a crushing burden on our backs; </a:t>
            </a:r>
            <a:r>
              <a:rPr lang="en-US" sz="2800" b="1" i="1" baseline="30000" dirty="0"/>
              <a:t>12 </a:t>
            </a:r>
            <a:r>
              <a:rPr lang="en-US" sz="2800" i="1" dirty="0"/>
              <a:t>you let men ride over our heads; we went through fire </a:t>
            </a:r>
            <a:r>
              <a:rPr lang="en-US" sz="2800" i="1" dirty="0" smtClean="0"/>
              <a:t>and through </a:t>
            </a:r>
            <a:r>
              <a:rPr lang="en-US" sz="2800" i="1" dirty="0"/>
              <a:t>water, yet you have brought us out to a place of abundance</a:t>
            </a:r>
            <a:r>
              <a:rPr lang="en-US" sz="2800" dirty="0" smtClean="0"/>
              <a:t>.”</a:t>
            </a:r>
            <a:endParaRPr lang="en-US" sz="2800" dirty="0"/>
          </a:p>
          <a:p>
            <a:pPr lvl="2"/>
            <a:r>
              <a:rPr lang="en-US" sz="2800" b="1" dirty="0" smtClean="0"/>
              <a:t>1 </a:t>
            </a:r>
            <a:r>
              <a:rPr lang="en-US" sz="2800" b="1" dirty="0"/>
              <a:t>Peter 5:7</a:t>
            </a:r>
            <a:r>
              <a:rPr lang="en-US" sz="2800" dirty="0"/>
              <a:t>: “</a:t>
            </a:r>
            <a:r>
              <a:rPr lang="en-US" sz="2800" i="1" dirty="0"/>
              <a:t>So that the </a:t>
            </a:r>
            <a:r>
              <a:rPr lang="en-US" sz="2800" b="1" i="1" dirty="0"/>
              <a:t>tested genuineness of your fait</a:t>
            </a:r>
            <a:r>
              <a:rPr lang="en-US" sz="2800" i="1" dirty="0"/>
              <a:t>h—more precious than gold that perishes though it is </a:t>
            </a:r>
            <a:r>
              <a:rPr lang="en-US" sz="2800" i="1" dirty="0" smtClean="0"/>
              <a:t>tested </a:t>
            </a:r>
            <a:r>
              <a:rPr lang="en-US" sz="2800" i="1" dirty="0"/>
              <a:t>by fire—may be found to result in praise and glory and honor at the revelation of Jesus Christ</a:t>
            </a:r>
            <a:r>
              <a:rPr lang="en-US" sz="2800" dirty="0"/>
              <a:t>.”</a:t>
            </a:r>
            <a:br>
              <a:rPr lang="en-US" sz="2800" dirty="0"/>
            </a:br>
            <a:endParaRPr lang="en-US" sz="2800" b="1" dirty="0" smtClean="0">
              <a:solidFill>
                <a:srgbClr val="7030A0"/>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18</a:t>
            </a:fld>
            <a:endParaRPr lang="en-US"/>
          </a:p>
        </p:txBody>
      </p:sp>
    </p:spTree>
    <p:extLst>
      <p:ext uri="{BB962C8B-B14F-4D97-AF65-F5344CB8AC3E}">
        <p14:creationId xmlns:p14="http://schemas.microsoft.com/office/powerpoint/2010/main" val="1732446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800" decel="100000"/>
                                        <p:tgtEl>
                                          <p:spTgt spid="3">
                                            <p:txEl>
                                              <p:pRg st="2" end="2"/>
                                            </p:txEl>
                                          </p:spTgt>
                                        </p:tgtEl>
                                      </p:cBhvr>
                                    </p:animEffect>
                                    <p:anim calcmode="lin" valueType="num">
                                      <p:cBhvr>
                                        <p:cTn id="16"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800" decel="100000"/>
                                        <p:tgtEl>
                                          <p:spTgt spid="3">
                                            <p:txEl>
                                              <p:pRg st="3" end="3"/>
                                            </p:txEl>
                                          </p:spTgt>
                                        </p:tgtEl>
                                      </p:cBhvr>
                                    </p:animEffect>
                                    <p:anim calcmode="lin" valueType="num">
                                      <p:cBhvr>
                                        <p:cTn id="26"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badi MT Condensed Extra Bold" charset="0"/>
                <a:ea typeface="Abadi MT Condensed Extra Bold" charset="0"/>
                <a:cs typeface="Abadi MT Condensed Extra Bold" charset="0"/>
              </a:rPr>
              <a:t>Suffering Successfully</a:t>
            </a:r>
            <a:endParaRPr lang="en-US"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ln w="76200">
            <a:noFill/>
          </a:ln>
        </p:spPr>
        <p:txBody>
          <a:bodyPr>
            <a:normAutofit/>
          </a:bodyPr>
          <a:lstStyle/>
          <a:p>
            <a:pPr marL="514350" indent="-514350">
              <a:buFont typeface="+mj-lt"/>
              <a:buAutoNum type="arabicPeriod" startAt="3"/>
            </a:pPr>
            <a:r>
              <a:rPr lang="en-US" sz="3200" b="1" dirty="0" smtClean="0">
                <a:solidFill>
                  <a:srgbClr val="7030A0"/>
                </a:solidFill>
              </a:rPr>
              <a:t>Endurance leads to maturity/character (1:4)</a:t>
            </a:r>
          </a:p>
          <a:p>
            <a:pPr marL="971550" lvl="1" indent="-514350">
              <a:buFont typeface="+mj-lt"/>
              <a:buAutoNum type="romanUcPeriod"/>
            </a:pPr>
            <a:r>
              <a:rPr lang="en-US" sz="2800" b="1" dirty="0" smtClean="0">
                <a:solidFill>
                  <a:srgbClr val="7030A0"/>
                </a:solidFill>
              </a:rPr>
              <a:t>Consider “</a:t>
            </a:r>
            <a:r>
              <a:rPr lang="en-US" sz="2800" b="1" i="1" dirty="0" smtClean="0">
                <a:solidFill>
                  <a:srgbClr val="7030A0"/>
                </a:solidFill>
                <a:latin typeface="Abadi MT Condensed Extra Bold" charset="0"/>
                <a:ea typeface="Abadi MT Condensed Extra Bold" charset="0"/>
                <a:cs typeface="Abadi MT Condensed Extra Bold" charset="0"/>
              </a:rPr>
              <a:t>it all joy</a:t>
            </a:r>
            <a:r>
              <a:rPr lang="en-US" sz="2800" b="1" dirty="0" smtClean="0">
                <a:solidFill>
                  <a:srgbClr val="7030A0"/>
                </a:solidFill>
                <a:latin typeface="Abadi MT Condensed Extra Bold" charset="0"/>
                <a:ea typeface="Abadi MT Condensed Extra Bold" charset="0"/>
                <a:cs typeface="Abadi MT Condensed Extra Bold" charset="0"/>
              </a:rPr>
              <a:t>”</a:t>
            </a:r>
          </a:p>
          <a:p>
            <a:pPr marL="971550" lvl="1" indent="-514350">
              <a:buFont typeface="+mj-lt"/>
              <a:buAutoNum type="romanUcPeriod"/>
            </a:pPr>
            <a:r>
              <a:rPr lang="en-US" sz="2800" b="1" dirty="0" smtClean="0">
                <a:solidFill>
                  <a:srgbClr val="7030A0"/>
                </a:solidFill>
              </a:rPr>
              <a:t>Know “</a:t>
            </a:r>
            <a:r>
              <a:rPr lang="en-US" sz="2800" b="1" i="1" dirty="0" smtClean="0">
                <a:solidFill>
                  <a:srgbClr val="7030A0"/>
                </a:solidFill>
                <a:latin typeface="Abadi MT Condensed Extra Bold" charset="0"/>
                <a:ea typeface="Abadi MT Condensed Extra Bold" charset="0"/>
                <a:cs typeface="Abadi MT Condensed Extra Bold" charset="0"/>
              </a:rPr>
              <a:t>that the testing of your faith produces steadfastness</a:t>
            </a:r>
            <a:r>
              <a:rPr lang="en-US" sz="2800" b="1" dirty="0" smtClean="0">
                <a:solidFill>
                  <a:srgbClr val="7030A0"/>
                </a:solidFill>
              </a:rPr>
              <a:t>”</a:t>
            </a:r>
          </a:p>
          <a:p>
            <a:pPr marL="971550" lvl="1" indent="-514350">
              <a:buFont typeface="+mj-lt"/>
              <a:buAutoNum type="romanUcPeriod"/>
            </a:pPr>
            <a:r>
              <a:rPr lang="en-US" sz="2800" b="1" dirty="0" smtClean="0">
                <a:solidFill>
                  <a:srgbClr val="7030A0"/>
                </a:solidFill>
              </a:rPr>
              <a:t>Let “</a:t>
            </a:r>
            <a:r>
              <a:rPr lang="en-US" sz="2800" b="1" i="1" dirty="0" smtClean="0">
                <a:solidFill>
                  <a:srgbClr val="7030A0"/>
                </a:solidFill>
                <a:latin typeface="Abadi MT Condensed Extra Bold" charset="0"/>
                <a:ea typeface="Abadi MT Condensed Extra Bold" charset="0"/>
                <a:cs typeface="Abadi MT Condensed Extra Bold" charset="0"/>
              </a:rPr>
              <a:t>endurance have its perfect result</a:t>
            </a:r>
            <a:r>
              <a:rPr lang="en-US" sz="2800" b="1" dirty="0" smtClean="0">
                <a:solidFill>
                  <a:srgbClr val="7030A0"/>
                </a:solidFill>
              </a:rPr>
              <a:t>”</a:t>
            </a:r>
            <a:endParaRPr lang="en-US" sz="2800" b="1" dirty="0">
              <a:solidFill>
                <a:srgbClr val="7030A0"/>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19</a:t>
            </a:fld>
            <a:endParaRPr lang="en-US"/>
          </a:p>
        </p:txBody>
      </p:sp>
    </p:spTree>
    <p:extLst>
      <p:ext uri="{BB962C8B-B14F-4D97-AF65-F5344CB8AC3E}">
        <p14:creationId xmlns:p14="http://schemas.microsoft.com/office/powerpoint/2010/main" val="1134975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a:ln w="57150">
            <a:noFill/>
          </a:ln>
        </p:spPr>
        <p:txBody>
          <a:bodyPr/>
          <a:lstStyle/>
          <a:p>
            <a:r>
              <a:rPr lang="en-US" dirty="0" smtClean="0">
                <a:solidFill>
                  <a:srgbClr val="7030A0"/>
                </a:solidFill>
                <a:latin typeface="Abadi MT Condensed Extra Bold" charset="0"/>
                <a:ea typeface="Abadi MT Condensed Extra Bold" charset="0"/>
                <a:cs typeface="Abadi MT Condensed Extra Bold" charset="0"/>
              </a:rPr>
              <a:t>About the Book – </a:t>
            </a:r>
            <a:r>
              <a:rPr lang="en-US" dirty="0" smtClean="0">
                <a:solidFill>
                  <a:srgbClr val="7030A0"/>
                </a:solidFill>
                <a:latin typeface="+mn-lt"/>
                <a:ea typeface="Abadi MT Condensed Extra Bold" charset="0"/>
                <a:cs typeface="Abadi MT Condensed Extra Bold" charset="0"/>
              </a:rPr>
              <a:t>Luther’s comments</a:t>
            </a:r>
            <a:endParaRPr lang="en-US" dirty="0">
              <a:solidFill>
                <a:srgbClr val="7030A0"/>
              </a:solidFill>
              <a:latin typeface="+mn-lt"/>
            </a:endParaRPr>
          </a:p>
        </p:txBody>
      </p:sp>
      <p:sp>
        <p:nvSpPr>
          <p:cNvPr id="3" name="Content Placeholder 2"/>
          <p:cNvSpPr>
            <a:spLocks noGrp="1"/>
          </p:cNvSpPr>
          <p:nvPr>
            <p:ph idx="1"/>
          </p:nvPr>
        </p:nvSpPr>
        <p:spPr>
          <a:xfrm>
            <a:off x="838200" y="1473200"/>
            <a:ext cx="10515600" cy="4703763"/>
          </a:xfrm>
          <a:solidFill>
            <a:srgbClr val="7030A0"/>
          </a:solidFill>
          <a:ln>
            <a:solidFill>
              <a:schemeClr val="bg1"/>
            </a:solidFill>
          </a:ln>
        </p:spPr>
        <p:txBody>
          <a:bodyPr/>
          <a:lstStyle/>
          <a:p>
            <a:r>
              <a:rPr lang="en-US" b="0" i="0" u="none" strike="noStrike" baseline="0" dirty="0" smtClean="0">
                <a:solidFill>
                  <a:schemeClr val="bg1"/>
                </a:solidFill>
                <a:latin typeface="Times New Roman" charset="0"/>
              </a:rPr>
              <a:t>“In a word, St. John’s Gospel and his first epistle, St. Paul’s epistles, especially Romans, Galatians, and Ephesians, and St. Peter’s first epistle are the books that show you Christ and teach you all that it is necessary and </a:t>
            </a:r>
            <a:r>
              <a:rPr lang="en-US" b="0" i="0" u="none" strike="noStrike" baseline="0" dirty="0" err="1" smtClean="0">
                <a:solidFill>
                  <a:schemeClr val="bg1"/>
                </a:solidFill>
                <a:latin typeface="Times New Roman" charset="0"/>
              </a:rPr>
              <a:t>salvatory</a:t>
            </a:r>
            <a:r>
              <a:rPr lang="en-US" b="0" i="0" u="none" strike="noStrike" baseline="0" dirty="0" smtClean="0">
                <a:solidFill>
                  <a:schemeClr val="bg1"/>
                </a:solidFill>
                <a:latin typeface="Times New Roman" charset="0"/>
              </a:rPr>
              <a:t> for you to know, even if you were never to see or hear any other book or doctrine. St. James’ epistle is really an </a:t>
            </a:r>
            <a:r>
              <a:rPr lang="en-US" b="1" i="0" u="none" strike="noStrike" baseline="0" dirty="0" smtClean="0">
                <a:solidFill>
                  <a:schemeClr val="bg1"/>
                </a:solidFill>
                <a:latin typeface="Times New Roman" charset="0"/>
              </a:rPr>
              <a:t>epistle of straw</a:t>
            </a:r>
            <a:r>
              <a:rPr lang="en-US" b="0" i="0" u="none" strike="noStrike" baseline="0" dirty="0" smtClean="0">
                <a:solidFill>
                  <a:schemeClr val="bg1"/>
                </a:solidFill>
                <a:latin typeface="Times New Roman" charset="0"/>
              </a:rPr>
              <a:t>, compared to the others, for it has nothing of the nature of the gospel about it.” --- </a:t>
            </a:r>
            <a:r>
              <a:rPr lang="en-US" b="0" i="1" u="none" strike="noStrike" baseline="0" dirty="0" smtClean="0">
                <a:solidFill>
                  <a:schemeClr val="bg1"/>
                </a:solidFill>
                <a:latin typeface="Times New Roman" charset="0"/>
              </a:rPr>
              <a:t>(In "</a:t>
            </a:r>
            <a:r>
              <a:rPr lang="en-US" b="1" i="0" u="none" strike="noStrike" baseline="0" dirty="0" smtClean="0">
                <a:solidFill>
                  <a:schemeClr val="bg1"/>
                </a:solidFill>
                <a:latin typeface="Times New Roman" charset="0"/>
              </a:rPr>
              <a:t>Luther's Preface to the New Testament</a:t>
            </a:r>
            <a:r>
              <a:rPr lang="en-US" b="0" i="1" u="none" strike="noStrike" baseline="0" dirty="0" smtClean="0">
                <a:solidFill>
                  <a:schemeClr val="bg1"/>
                </a:solidFill>
                <a:latin typeface="Times New Roman" charset="0"/>
              </a:rPr>
              <a:t>," published in 1522, revised in 1545, in the </a:t>
            </a:r>
            <a:r>
              <a:rPr lang="en-US" b="1" i="1" u="none" strike="noStrike" baseline="0" dirty="0" smtClean="0">
                <a:solidFill>
                  <a:schemeClr val="bg1"/>
                </a:solidFill>
                <a:latin typeface="Times New Roman" charset="0"/>
              </a:rPr>
              <a:t>Works of Martin Luther</a:t>
            </a:r>
            <a:r>
              <a:rPr lang="en-US" b="0" i="1" u="none" strike="noStrike" baseline="0" dirty="0" smtClean="0">
                <a:solidFill>
                  <a:schemeClr val="bg1"/>
                </a:solidFill>
                <a:latin typeface="Times New Roman" charset="0"/>
              </a:rPr>
              <a:t>, Philadelphia: Muhlenberg Press, 1932, copyrighted by the United Lutheran Church in America, vol. 6. pp. 443-444., translated by C.M. Jacobs)</a:t>
            </a:r>
            <a:endParaRPr lang="en-US" b="0" i="0" u="none" strike="noStrike" baseline="0" dirty="0" smtClean="0">
              <a:solidFill>
                <a:schemeClr val="bg1"/>
              </a:solidFill>
              <a:latin typeface="Times New Roman" charset="0"/>
            </a:endParaRPr>
          </a:p>
          <a:p>
            <a:endParaRPr lang="en-US" dirty="0"/>
          </a:p>
        </p:txBody>
      </p:sp>
      <p:sp>
        <p:nvSpPr>
          <p:cNvPr id="4" name="Date Placeholder 3"/>
          <p:cNvSpPr>
            <a:spLocks noGrp="1"/>
          </p:cNvSpPr>
          <p:nvPr>
            <p:ph type="dt" sz="half" idx="10"/>
          </p:nvPr>
        </p:nvSpPr>
        <p:spPr/>
        <p:txBody>
          <a:bodyPr/>
          <a:lstStyle/>
          <a:p>
            <a:r>
              <a:rPr lang="en-US" dirty="0" smtClean="0"/>
              <a:t>7/10/16</a:t>
            </a:r>
            <a:endParaRPr lang="en-US" dirty="0"/>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dirty="0"/>
          </a:p>
        </p:txBody>
      </p:sp>
      <p:sp>
        <p:nvSpPr>
          <p:cNvPr id="6" name="Slide Number Placeholder 5"/>
          <p:cNvSpPr>
            <a:spLocks noGrp="1"/>
          </p:cNvSpPr>
          <p:nvPr>
            <p:ph type="sldNum" sz="quarter" idx="12"/>
          </p:nvPr>
        </p:nvSpPr>
        <p:spPr/>
        <p:txBody>
          <a:bodyPr/>
          <a:lstStyle/>
          <a:p>
            <a:fld id="{D3487C08-0D69-A042-B4DB-B1FE41F8DEF6}" type="slidenum">
              <a:rPr lang="en-US" smtClean="0"/>
              <a:t>2</a:t>
            </a:fld>
            <a:endParaRPr lang="en-US"/>
          </a:p>
        </p:txBody>
      </p:sp>
    </p:spTree>
    <p:extLst>
      <p:ext uri="{BB962C8B-B14F-4D97-AF65-F5344CB8AC3E}">
        <p14:creationId xmlns:p14="http://schemas.microsoft.com/office/powerpoint/2010/main" val="2042254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badi MT Condensed Extra Bold" charset="0"/>
                <a:ea typeface="Abadi MT Condensed Extra Bold" charset="0"/>
                <a:cs typeface="Abadi MT Condensed Extra Bold" charset="0"/>
              </a:rPr>
              <a:t>Suffering Successfully</a:t>
            </a:r>
            <a:endParaRPr lang="en-US" dirty="0"/>
          </a:p>
        </p:txBody>
      </p:sp>
      <p:sp>
        <p:nvSpPr>
          <p:cNvPr id="3" name="Content Placeholder 2"/>
          <p:cNvSpPr>
            <a:spLocks noGrp="1"/>
          </p:cNvSpPr>
          <p:nvPr>
            <p:ph idx="1"/>
          </p:nvPr>
        </p:nvSpPr>
        <p:spPr/>
        <p:txBody>
          <a:bodyPr/>
          <a:lstStyle/>
          <a:p>
            <a:pPr marL="0" indent="0">
              <a:buNone/>
            </a:pPr>
            <a:r>
              <a:rPr lang="en-US" sz="3200" b="1" dirty="0" smtClean="0">
                <a:solidFill>
                  <a:srgbClr val="7030A0"/>
                </a:solidFill>
              </a:rPr>
              <a:t>“To </a:t>
            </a:r>
            <a:r>
              <a:rPr lang="en-US" sz="3200" b="1" dirty="0">
                <a:solidFill>
                  <a:srgbClr val="7030A0"/>
                </a:solidFill>
              </a:rPr>
              <a:t>choose suffering makes no sense at all; to </a:t>
            </a:r>
            <a:r>
              <a:rPr lang="en-US" sz="3200" b="1" dirty="0" smtClean="0">
                <a:solidFill>
                  <a:srgbClr val="7030A0"/>
                </a:solidFill>
              </a:rPr>
              <a:t>choose </a:t>
            </a:r>
            <a:r>
              <a:rPr lang="en-US" sz="3200" b="1" dirty="0">
                <a:solidFill>
                  <a:srgbClr val="7030A0"/>
                </a:solidFill>
              </a:rPr>
              <a:t>God’s will in the midst of our suffering makes all the </a:t>
            </a:r>
            <a:r>
              <a:rPr lang="en-US" sz="3200" b="1" dirty="0" smtClean="0">
                <a:solidFill>
                  <a:srgbClr val="7030A0"/>
                </a:solidFill>
              </a:rPr>
              <a:t>sense </a:t>
            </a:r>
            <a:r>
              <a:rPr lang="en-US" sz="3200" b="1" dirty="0">
                <a:solidFill>
                  <a:srgbClr val="7030A0"/>
                </a:solidFill>
              </a:rPr>
              <a:t>in the </a:t>
            </a:r>
            <a:r>
              <a:rPr lang="en-US" sz="3200" b="1" dirty="0" smtClean="0">
                <a:solidFill>
                  <a:srgbClr val="7030A0"/>
                </a:solidFill>
              </a:rPr>
              <a:t>world</a:t>
            </a:r>
            <a:r>
              <a:rPr lang="en-US" b="1" dirty="0" smtClean="0">
                <a:solidFill>
                  <a:srgbClr val="7030A0"/>
                </a:solidFill>
              </a:rPr>
              <a:t>” </a:t>
            </a:r>
            <a:r>
              <a:rPr lang="en-US" dirty="0" smtClean="0">
                <a:solidFill>
                  <a:srgbClr val="7030A0"/>
                </a:solidFill>
              </a:rPr>
              <a:t>--- Oswald Chambers </a:t>
            </a:r>
            <a:endParaRPr lang="en-US" dirty="0">
              <a:solidFill>
                <a:srgbClr val="7030A0"/>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20</a:t>
            </a:fld>
            <a:endParaRPr lang="en-US"/>
          </a:p>
        </p:txBody>
      </p:sp>
      <p:sp>
        <p:nvSpPr>
          <p:cNvPr id="7" name="TextBox 6"/>
          <p:cNvSpPr txBox="1"/>
          <p:nvPr/>
        </p:nvSpPr>
        <p:spPr>
          <a:xfrm>
            <a:off x="3581400" y="4001294"/>
            <a:ext cx="4995334" cy="1200329"/>
          </a:xfrm>
          <a:prstGeom prst="rect">
            <a:avLst/>
          </a:prstGeom>
          <a:solidFill>
            <a:srgbClr val="7030A0"/>
          </a:solidFill>
        </p:spPr>
        <p:txBody>
          <a:bodyPr wrap="square" rtlCol="0">
            <a:spAutoFit/>
          </a:bodyPr>
          <a:lstStyle/>
          <a:p>
            <a:pPr algn="ctr"/>
            <a:r>
              <a:rPr lang="en-US" sz="3600" b="1" dirty="0" smtClean="0">
                <a:solidFill>
                  <a:schemeClr val="bg1"/>
                </a:solidFill>
                <a:latin typeface="Abadi MT Condensed Extra Bold" charset="0"/>
                <a:ea typeface="Abadi MT Condensed Extra Bold" charset="0"/>
                <a:cs typeface="Abadi MT Condensed Extra Bold" charset="0"/>
              </a:rPr>
              <a:t>GROWING SLOWLY WISE  </a:t>
            </a:r>
            <a:br>
              <a:rPr lang="en-US" sz="3600" b="1" dirty="0" smtClean="0">
                <a:solidFill>
                  <a:schemeClr val="bg1"/>
                </a:solidFill>
                <a:latin typeface="Abadi MT Condensed Extra Bold" charset="0"/>
                <a:ea typeface="Abadi MT Condensed Extra Bold" charset="0"/>
                <a:cs typeface="Abadi MT Condensed Extra Bold" charset="0"/>
              </a:rPr>
            </a:br>
            <a:r>
              <a:rPr lang="en-US" sz="3600" b="1" dirty="0" smtClean="0">
                <a:solidFill>
                  <a:schemeClr val="bg1"/>
                </a:solidFill>
                <a:latin typeface="Abadi MT Condensed Extra Bold" charset="0"/>
                <a:ea typeface="Abadi MT Condensed Extra Bold" charset="0"/>
                <a:cs typeface="Abadi MT Condensed Extra Bold" charset="0"/>
              </a:rPr>
              <a:t>   </a:t>
            </a:r>
            <a:r>
              <a:rPr lang="en-US" sz="3200" b="1" dirty="0" smtClean="0">
                <a:solidFill>
                  <a:schemeClr val="bg1"/>
                </a:solidFill>
              </a:rPr>
              <a:t>INVOLVES SUFFERING</a:t>
            </a:r>
            <a:endParaRPr lang="en-US" sz="3200" b="1" dirty="0">
              <a:solidFill>
                <a:schemeClr val="bg1"/>
              </a:solidFill>
            </a:endParaRPr>
          </a:p>
        </p:txBody>
      </p:sp>
    </p:spTree>
    <p:extLst>
      <p:ext uri="{BB962C8B-B14F-4D97-AF65-F5344CB8AC3E}">
        <p14:creationId xmlns:p14="http://schemas.microsoft.com/office/powerpoint/2010/main" val="175314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800" decel="100000"/>
                                        <p:tgtEl>
                                          <p:spTgt spid="7"/>
                                        </p:tgtEl>
                                      </p:cBhvr>
                                    </p:animEffect>
                                    <p:anim calcmode="lin" valueType="num">
                                      <p:cBhvr>
                                        <p:cTn id="12" dur="800" decel="100000" fill="hold"/>
                                        <p:tgtEl>
                                          <p:spTgt spid="7"/>
                                        </p:tgtEl>
                                        <p:attrNameLst>
                                          <p:attrName>style.rotation</p:attrName>
                                        </p:attrNameLst>
                                      </p:cBhvr>
                                      <p:tavLst>
                                        <p:tav tm="0">
                                          <p:val>
                                            <p:fltVal val="-90"/>
                                          </p:val>
                                        </p:tav>
                                        <p:tav tm="100000">
                                          <p:val>
                                            <p:fltVal val="0"/>
                                          </p:val>
                                        </p:tav>
                                      </p:tavLst>
                                    </p:anim>
                                    <p:anim calcmode="lin" valueType="num">
                                      <p:cBhvr>
                                        <p:cTn id="13" dur="800" decel="100000" fill="hold"/>
                                        <p:tgtEl>
                                          <p:spTgt spid="7"/>
                                        </p:tgtEl>
                                        <p:attrNameLst>
                                          <p:attrName>ppt_x</p:attrName>
                                        </p:attrNameLst>
                                      </p:cBhvr>
                                      <p:tavLst>
                                        <p:tav tm="0">
                                          <p:val>
                                            <p:strVal val="#ppt_x+0.4"/>
                                          </p:val>
                                        </p:tav>
                                        <p:tav tm="100000">
                                          <p:val>
                                            <p:strVal val="#ppt_x-0.05"/>
                                          </p:val>
                                        </p:tav>
                                      </p:tavLst>
                                    </p:anim>
                                    <p:anim calcmode="lin" valueType="num">
                                      <p:cBhvr>
                                        <p:cTn id="14" dur="800" decel="100000" fill="hold"/>
                                        <p:tgtEl>
                                          <p:spTgt spid="7"/>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bg1"/>
          </a:solidFill>
          <a:ln w="76200">
            <a:solidFill>
              <a:schemeClr val="tx1"/>
            </a:solidFill>
          </a:ln>
        </p:spPr>
        <p:txBody>
          <a:bodyPr/>
          <a:lstStyle/>
          <a:p>
            <a:r>
              <a:rPr lang="en-US" sz="5400" dirty="0" smtClean="0">
                <a:solidFill>
                  <a:srgbClr val="7030A0"/>
                </a:solidFill>
                <a:latin typeface="Abadi MT Condensed Extra Bold" charset="0"/>
                <a:ea typeface="Abadi MT Condensed Extra Bold" charset="0"/>
                <a:cs typeface="Abadi MT Condensed Extra Bold" charset="0"/>
              </a:rPr>
              <a:t>Growing Slowly Wise </a:t>
            </a:r>
            <a:br>
              <a:rPr lang="en-US" sz="5400" dirty="0" smtClean="0">
                <a:solidFill>
                  <a:srgbClr val="7030A0"/>
                </a:solidFill>
                <a:latin typeface="Abadi MT Condensed Extra Bold" charset="0"/>
                <a:ea typeface="Abadi MT Condensed Extra Bold" charset="0"/>
                <a:cs typeface="Abadi MT Condensed Extra Bold" charset="0"/>
              </a:rPr>
            </a:br>
            <a:r>
              <a:rPr lang="en-US" sz="3600" i="1" dirty="0" smtClean="0">
                <a:solidFill>
                  <a:srgbClr val="7030A0"/>
                </a:solidFill>
                <a:latin typeface="Abadi MT Condensed Extra Bold" charset="0"/>
                <a:ea typeface="Abadi MT Condensed Extra Bold" charset="0"/>
                <a:cs typeface="Abadi MT Condensed Extra Bold" charset="0"/>
              </a:rPr>
              <a:t>A STUDY OF THE BOOK OF JAMES</a:t>
            </a:r>
            <a:br>
              <a:rPr lang="en-US" sz="3600" i="1" dirty="0" smtClean="0">
                <a:solidFill>
                  <a:srgbClr val="7030A0"/>
                </a:solidFill>
                <a:latin typeface="Abadi MT Condensed Extra Bold" charset="0"/>
                <a:ea typeface="Abadi MT Condensed Extra Bold" charset="0"/>
                <a:cs typeface="Abadi MT Condensed Extra Bold" charset="0"/>
              </a:rPr>
            </a:br>
            <a:endParaRPr lang="en-US" sz="3600" i="1" dirty="0"/>
          </a:p>
        </p:txBody>
      </p:sp>
      <p:sp>
        <p:nvSpPr>
          <p:cNvPr id="5" name="Subtitle 4"/>
          <p:cNvSpPr>
            <a:spLocks noGrp="1"/>
          </p:cNvSpPr>
          <p:nvPr>
            <p:ph type="subTitle" idx="1"/>
          </p:nvPr>
        </p:nvSpPr>
        <p:spPr>
          <a:solidFill>
            <a:srgbClr val="7030A0"/>
          </a:solidFill>
          <a:ln>
            <a:solidFill>
              <a:schemeClr val="bg1"/>
            </a:solidFill>
          </a:ln>
        </p:spPr>
        <p:txBody>
          <a:bodyPr>
            <a:normAutofit/>
          </a:bodyPr>
          <a:lstStyle/>
          <a:p>
            <a:r>
              <a:rPr lang="en-US" sz="4800" b="1" dirty="0" smtClean="0">
                <a:solidFill>
                  <a:schemeClr val="bg1"/>
                </a:solidFill>
                <a:ea typeface="Abadi MT Condensed Extra Bold" charset="0"/>
                <a:cs typeface="Abadi MT Condensed Extra Bold" charset="0"/>
              </a:rPr>
              <a:t>Suffering Successfully</a:t>
            </a:r>
            <a:endParaRPr lang="en-US" sz="4800" b="1" dirty="0">
              <a:solidFill>
                <a:schemeClr val="bg1"/>
              </a:solidFill>
              <a:ea typeface="Abadi MT Condensed Extra Bold" charset="0"/>
              <a:cs typeface="Abadi MT Condensed Extra Bold" charset="0"/>
            </a:endParaRPr>
          </a:p>
        </p:txBody>
      </p:sp>
    </p:spTree>
    <p:extLst>
      <p:ext uri="{BB962C8B-B14F-4D97-AF65-F5344CB8AC3E}">
        <p14:creationId xmlns:p14="http://schemas.microsoft.com/office/powerpoint/2010/main" val="418347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Luther’s take on James </a:t>
            </a:r>
            <a:r>
              <a:rPr lang="en-US" sz="2800" b="1" dirty="0" smtClean="0">
                <a:solidFill>
                  <a:srgbClr val="7030A0"/>
                </a:solidFill>
              </a:rPr>
              <a:t>(Fein-</a:t>
            </a:r>
            <a:r>
              <a:rPr lang="en-US" sz="2800" b="1" dirty="0" err="1" smtClean="0">
                <a:solidFill>
                  <a:srgbClr val="7030A0"/>
                </a:solidFill>
              </a:rPr>
              <a:t>Behm</a:t>
            </a:r>
            <a:r>
              <a:rPr lang="en-US" sz="2800" b="1" dirty="0" smtClean="0">
                <a:solidFill>
                  <a:srgbClr val="7030A0"/>
                </a:solidFill>
              </a:rPr>
              <a:t>-Kummel, </a:t>
            </a:r>
            <a:r>
              <a:rPr lang="en-US" sz="2800" b="1" i="1" dirty="0" smtClean="0">
                <a:solidFill>
                  <a:srgbClr val="7030A0"/>
                </a:solidFill>
              </a:rPr>
              <a:t>Introduction </a:t>
            </a:r>
            <a:r>
              <a:rPr lang="en-US" sz="2800" b="1" i="1" dirty="0">
                <a:solidFill>
                  <a:srgbClr val="7030A0"/>
                </a:solidFill>
              </a:rPr>
              <a:t>t</a:t>
            </a:r>
            <a:r>
              <a:rPr lang="en-US" sz="2800" b="1" i="1" dirty="0" smtClean="0">
                <a:solidFill>
                  <a:srgbClr val="7030A0"/>
                </a:solidFill>
              </a:rPr>
              <a:t>o the New Testament</a:t>
            </a:r>
            <a:r>
              <a:rPr lang="en-US" sz="2800" b="1" dirty="0" smtClean="0">
                <a:solidFill>
                  <a:srgbClr val="7030A0"/>
                </a:solidFill>
              </a:rPr>
              <a:t>, p. 285-286)</a:t>
            </a:r>
            <a:endParaRPr lang="en-US" sz="2800" b="1" dirty="0">
              <a:solidFill>
                <a:srgbClr val="7030A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It contains nothing evangelical</a:t>
            </a:r>
          </a:p>
          <a:p>
            <a:pPr marL="514350" indent="-514350">
              <a:buFont typeface="+mj-lt"/>
              <a:buAutoNum type="arabicPeriod"/>
            </a:pPr>
            <a:r>
              <a:rPr lang="en-US" dirty="0" smtClean="0"/>
              <a:t>Not apostolic authorship</a:t>
            </a:r>
          </a:p>
          <a:p>
            <a:pPr marL="514350" indent="-514350">
              <a:buFont typeface="+mj-lt"/>
              <a:buAutoNum type="arabicPeriod"/>
            </a:pPr>
            <a:r>
              <a:rPr lang="en-US" dirty="0" smtClean="0"/>
              <a:t>Taught doctrinal error – justification by works</a:t>
            </a:r>
          </a:p>
          <a:p>
            <a:pPr marL="514350" indent="-514350">
              <a:buFont typeface="+mj-lt"/>
              <a:buAutoNum type="arabicPeriod"/>
            </a:pPr>
            <a:r>
              <a:rPr lang="en-US" dirty="0" smtClean="0"/>
              <a:t>There was no allusion to the passion or resurrection of Jesus (the name of Christ only mentioned twice)</a:t>
            </a:r>
          </a:p>
          <a:p>
            <a:pPr marL="514350" indent="-514350">
              <a:buFont typeface="+mj-lt"/>
              <a:buAutoNum type="arabicPeriod"/>
            </a:pPr>
            <a:r>
              <a:rPr lang="en-US" dirty="0" smtClean="0"/>
              <a:t>It opposed Paul and the rest of the New Testament and so “does violence to the Scripture”</a:t>
            </a:r>
          </a:p>
          <a:p>
            <a:pPr marL="514350" indent="-514350">
              <a:buFont typeface="+mj-lt"/>
              <a:buAutoNum type="arabicPeriod"/>
            </a:pPr>
            <a:r>
              <a:rPr lang="en-US" dirty="0" smtClean="0"/>
              <a:t>It “mixes up law and works” </a:t>
            </a:r>
          </a:p>
          <a:p>
            <a:pPr marL="0" indent="0">
              <a:buNone/>
            </a:pPr>
            <a:endParaRPr lang="en-US" dirty="0"/>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3</a:t>
            </a:fld>
            <a:endParaRPr lang="en-US"/>
          </a:p>
        </p:txBody>
      </p:sp>
    </p:spTree>
    <p:extLst>
      <p:ext uri="{BB962C8B-B14F-4D97-AF65-F5344CB8AC3E}">
        <p14:creationId xmlns:p14="http://schemas.microsoft.com/office/powerpoint/2010/main" val="1873792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Abadi MT Condensed Extra Bold" charset="0"/>
                <a:ea typeface="Abadi MT Condensed Extra Bold" charset="0"/>
                <a:cs typeface="Abadi MT Condensed Extra Bold" charset="0"/>
              </a:rPr>
              <a:t>About the Book</a:t>
            </a:r>
            <a:endParaRPr lang="en-US" b="1"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690688"/>
            <a:ext cx="10515600" cy="4665662"/>
          </a:xfrm>
          <a:solidFill>
            <a:srgbClr val="7030A0"/>
          </a:solidFill>
          <a:ln w="57150">
            <a:solidFill>
              <a:schemeClr val="bg1"/>
            </a:solidFill>
          </a:ln>
        </p:spPr>
        <p:txBody>
          <a:bodyPr/>
          <a:lstStyle/>
          <a:p>
            <a:r>
              <a:rPr lang="en-US" dirty="0" smtClean="0">
                <a:solidFill>
                  <a:schemeClr val="bg1"/>
                </a:solidFill>
                <a:latin typeface="Abadi MT Condensed Extra Bold" charset="0"/>
                <a:ea typeface="Abadi MT Condensed Extra Bold" charset="0"/>
                <a:cs typeface="Abadi MT Condensed Extra Bold" charset="0"/>
              </a:rPr>
              <a:t>Author</a:t>
            </a:r>
            <a:r>
              <a:rPr lang="en-US" dirty="0" smtClean="0">
                <a:solidFill>
                  <a:schemeClr val="bg1"/>
                </a:solidFill>
              </a:rPr>
              <a:t> – James, the brother of Jesus (see Jude 1).</a:t>
            </a:r>
          </a:p>
          <a:p>
            <a:r>
              <a:rPr lang="en-US" b="1" dirty="0" smtClean="0">
                <a:solidFill>
                  <a:schemeClr val="bg1"/>
                </a:solidFill>
                <a:latin typeface="Abadi MT Condensed Extra Bold" charset="0"/>
                <a:ea typeface="Abadi MT Condensed Extra Bold" charset="0"/>
                <a:cs typeface="Abadi MT Condensed Extra Bold" charset="0"/>
              </a:rPr>
              <a:t>When written</a:t>
            </a:r>
            <a:r>
              <a:rPr lang="en-US" dirty="0" smtClean="0">
                <a:solidFill>
                  <a:schemeClr val="bg1"/>
                </a:solidFill>
                <a:latin typeface="Abadi MT Condensed Extra Bold" charset="0"/>
                <a:ea typeface="Abadi MT Condensed Extra Bold" charset="0"/>
                <a:cs typeface="Abadi MT Condensed Extra Bold" charset="0"/>
              </a:rPr>
              <a:t> </a:t>
            </a:r>
            <a:r>
              <a:rPr lang="en-US" dirty="0" smtClean="0">
                <a:solidFill>
                  <a:schemeClr val="bg1"/>
                </a:solidFill>
              </a:rPr>
              <a:t>– About 48 AD</a:t>
            </a:r>
          </a:p>
          <a:p>
            <a:r>
              <a:rPr lang="en-US" b="1" dirty="0" smtClean="0">
                <a:solidFill>
                  <a:schemeClr val="bg1"/>
                </a:solidFill>
                <a:latin typeface="Abadi MT Condensed Extra Bold" charset="0"/>
                <a:ea typeface="Abadi MT Condensed Extra Bold" charset="0"/>
                <a:cs typeface="Abadi MT Condensed Extra Bold" charset="0"/>
              </a:rPr>
              <a:t>Where written </a:t>
            </a:r>
            <a:r>
              <a:rPr lang="en-US" dirty="0" smtClean="0">
                <a:solidFill>
                  <a:schemeClr val="bg1"/>
                </a:solidFill>
              </a:rPr>
              <a:t>– Jerusalem</a:t>
            </a:r>
          </a:p>
          <a:p>
            <a:r>
              <a:rPr lang="en-US" b="1" dirty="0" smtClean="0">
                <a:solidFill>
                  <a:schemeClr val="bg1"/>
                </a:solidFill>
                <a:latin typeface="Abadi MT Condensed Extra Bold" charset="0"/>
                <a:ea typeface="Abadi MT Condensed Extra Bold" charset="0"/>
                <a:cs typeface="Abadi MT Condensed Extra Bold" charset="0"/>
              </a:rPr>
              <a:t>Written to </a:t>
            </a:r>
            <a:r>
              <a:rPr lang="en-US" dirty="0" smtClean="0">
                <a:solidFill>
                  <a:schemeClr val="bg1"/>
                </a:solidFill>
              </a:rPr>
              <a:t>– “12 Tribes in the dispersion” (Ja. 1:1; Acts 26:7; Acts 8:4)</a:t>
            </a:r>
          </a:p>
          <a:p>
            <a:r>
              <a:rPr lang="en-US" b="1" dirty="0" smtClean="0">
                <a:solidFill>
                  <a:schemeClr val="bg1"/>
                </a:solidFill>
                <a:latin typeface="Abadi MT Condensed Extra Bold" charset="0"/>
                <a:ea typeface="Abadi MT Condensed Extra Bold" charset="0"/>
                <a:cs typeface="Abadi MT Condensed Extra Bold" charset="0"/>
              </a:rPr>
              <a:t>Main Theme </a:t>
            </a:r>
            <a:r>
              <a:rPr lang="en-US" b="1" dirty="0" smtClean="0">
                <a:solidFill>
                  <a:schemeClr val="bg1"/>
                </a:solidFill>
              </a:rPr>
              <a:t>– </a:t>
            </a:r>
            <a:r>
              <a:rPr lang="en-US" dirty="0" smtClean="0">
                <a:solidFill>
                  <a:schemeClr val="bg1"/>
                </a:solidFill>
              </a:rPr>
              <a:t>Faith works!</a:t>
            </a: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4</a:t>
            </a:fld>
            <a:endParaRPr lang="en-US"/>
          </a:p>
        </p:txBody>
      </p:sp>
    </p:spTree>
    <p:extLst>
      <p:ext uri="{BB962C8B-B14F-4D97-AF65-F5344CB8AC3E}">
        <p14:creationId xmlns:p14="http://schemas.microsoft.com/office/powerpoint/2010/main" val="512534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Abadi MT Condensed Extra Bold" charset="0"/>
                <a:ea typeface="Abadi MT Condensed Extra Bold" charset="0"/>
                <a:cs typeface="Abadi MT Condensed Extra Bold" charset="0"/>
              </a:rPr>
              <a:t>James is all about good works</a:t>
            </a:r>
            <a:endParaRPr lang="en-US" b="1"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690688"/>
            <a:ext cx="10515600" cy="4665662"/>
          </a:xfrm>
          <a:solidFill>
            <a:srgbClr val="7030A0"/>
          </a:solidFill>
          <a:ln w="57150">
            <a:solidFill>
              <a:schemeClr val="bg1"/>
            </a:solidFill>
          </a:ln>
        </p:spPr>
        <p:txBody>
          <a:bodyPr/>
          <a:lstStyle/>
          <a:p>
            <a:r>
              <a:rPr lang="en-US" dirty="0" smtClean="0">
                <a:solidFill>
                  <a:schemeClr val="bg1"/>
                </a:solidFill>
                <a:latin typeface="Abadi MT Condensed Extra Bold" charset="0"/>
                <a:ea typeface="Abadi MT Condensed Extra Bold" charset="0"/>
                <a:cs typeface="Abadi MT Condensed Extra Bold" charset="0"/>
              </a:rPr>
              <a:t>Author</a:t>
            </a:r>
            <a:r>
              <a:rPr lang="en-US" dirty="0" smtClean="0">
                <a:solidFill>
                  <a:schemeClr val="bg1"/>
                </a:solidFill>
              </a:rPr>
              <a:t> – James, the brother of Jesus (see Jude 1).</a:t>
            </a:r>
          </a:p>
          <a:p>
            <a:r>
              <a:rPr lang="en-US" b="1" dirty="0" smtClean="0">
                <a:solidFill>
                  <a:schemeClr val="bg1"/>
                </a:solidFill>
                <a:latin typeface="Abadi MT Condensed Extra Bold" charset="0"/>
                <a:ea typeface="Abadi MT Condensed Extra Bold" charset="0"/>
                <a:cs typeface="Abadi MT Condensed Extra Bold" charset="0"/>
              </a:rPr>
              <a:t>When written</a:t>
            </a:r>
            <a:r>
              <a:rPr lang="en-US" dirty="0" smtClean="0">
                <a:solidFill>
                  <a:schemeClr val="bg1"/>
                </a:solidFill>
                <a:latin typeface="Abadi MT Condensed Extra Bold" charset="0"/>
                <a:ea typeface="Abadi MT Condensed Extra Bold" charset="0"/>
                <a:cs typeface="Abadi MT Condensed Extra Bold" charset="0"/>
              </a:rPr>
              <a:t> </a:t>
            </a:r>
            <a:r>
              <a:rPr lang="en-US" dirty="0" smtClean="0">
                <a:solidFill>
                  <a:schemeClr val="bg1"/>
                </a:solidFill>
              </a:rPr>
              <a:t>– About 48 AD</a:t>
            </a:r>
          </a:p>
          <a:p>
            <a:r>
              <a:rPr lang="en-US" b="1" dirty="0" smtClean="0">
                <a:solidFill>
                  <a:schemeClr val="bg1"/>
                </a:solidFill>
                <a:latin typeface="Abadi MT Condensed Extra Bold" charset="0"/>
                <a:ea typeface="Abadi MT Condensed Extra Bold" charset="0"/>
                <a:cs typeface="Abadi MT Condensed Extra Bold" charset="0"/>
              </a:rPr>
              <a:t>Where written </a:t>
            </a:r>
            <a:r>
              <a:rPr lang="en-US" dirty="0" smtClean="0">
                <a:solidFill>
                  <a:schemeClr val="bg1"/>
                </a:solidFill>
              </a:rPr>
              <a:t>– Jerusalem</a:t>
            </a:r>
          </a:p>
          <a:p>
            <a:r>
              <a:rPr lang="en-US" b="1" dirty="0" smtClean="0">
                <a:solidFill>
                  <a:schemeClr val="bg1"/>
                </a:solidFill>
                <a:latin typeface="Abadi MT Condensed Extra Bold" charset="0"/>
                <a:ea typeface="Abadi MT Condensed Extra Bold" charset="0"/>
                <a:cs typeface="Abadi MT Condensed Extra Bold" charset="0"/>
              </a:rPr>
              <a:t>Written to </a:t>
            </a:r>
            <a:r>
              <a:rPr lang="en-US" dirty="0" smtClean="0">
                <a:solidFill>
                  <a:schemeClr val="bg1"/>
                </a:solidFill>
              </a:rPr>
              <a:t>– “12 Tribes in the dispersion” (Ja. 1:1; Acts 26:7; Acts 8:4)</a:t>
            </a:r>
          </a:p>
          <a:p>
            <a:r>
              <a:rPr lang="en-US" b="1" dirty="0" smtClean="0">
                <a:solidFill>
                  <a:schemeClr val="bg1"/>
                </a:solidFill>
                <a:latin typeface="Abadi MT Condensed Extra Bold" charset="0"/>
                <a:ea typeface="Abadi MT Condensed Extra Bold" charset="0"/>
                <a:cs typeface="Abadi MT Condensed Extra Bold" charset="0"/>
              </a:rPr>
              <a:t>Main Theme </a:t>
            </a:r>
            <a:r>
              <a:rPr lang="en-US" b="1" dirty="0" smtClean="0">
                <a:solidFill>
                  <a:schemeClr val="bg1"/>
                </a:solidFill>
              </a:rPr>
              <a:t>– </a:t>
            </a:r>
            <a:r>
              <a:rPr lang="en-US" dirty="0" smtClean="0">
                <a:solidFill>
                  <a:schemeClr val="bg1"/>
                </a:solidFill>
              </a:rPr>
              <a:t>Faith works!</a:t>
            </a: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5</a:t>
            </a:fld>
            <a:endParaRPr lang="en-US"/>
          </a:p>
        </p:txBody>
      </p:sp>
      <p:sp>
        <p:nvSpPr>
          <p:cNvPr id="7" name="TextBox 6"/>
          <p:cNvSpPr txBox="1"/>
          <p:nvPr/>
        </p:nvSpPr>
        <p:spPr>
          <a:xfrm>
            <a:off x="2286000" y="4436533"/>
            <a:ext cx="7755466" cy="523220"/>
          </a:xfrm>
          <a:prstGeom prst="rect">
            <a:avLst/>
          </a:prstGeom>
          <a:noFill/>
          <a:ln w="19050">
            <a:solidFill>
              <a:schemeClr val="bg1"/>
            </a:solidFill>
          </a:ln>
        </p:spPr>
        <p:txBody>
          <a:bodyPr wrap="square" rtlCol="0">
            <a:spAutoFit/>
          </a:bodyPr>
          <a:lstStyle/>
          <a:p>
            <a:r>
              <a:rPr lang="en-US" dirty="0" smtClean="0">
                <a:solidFill>
                  <a:schemeClr val="bg1"/>
                </a:solidFill>
              </a:rPr>
              <a:t>”</a:t>
            </a:r>
            <a:r>
              <a:rPr lang="en-US" sz="2800" dirty="0" smtClean="0">
                <a:solidFill>
                  <a:schemeClr val="bg1"/>
                </a:solidFill>
              </a:rPr>
              <a:t>Faith without works is dead, being alone” (Ja. 2:26)</a:t>
            </a:r>
            <a:endParaRPr lang="en-US" sz="2800" dirty="0">
              <a:solidFill>
                <a:schemeClr val="bg1"/>
              </a:solidFill>
            </a:endParaRPr>
          </a:p>
        </p:txBody>
      </p:sp>
    </p:spTree>
    <p:extLst>
      <p:ext uri="{BB962C8B-B14F-4D97-AF65-F5344CB8AC3E}">
        <p14:creationId xmlns:p14="http://schemas.microsoft.com/office/powerpoint/2010/main" val="1970037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800" decel="100000"/>
                                        <p:tgtEl>
                                          <p:spTgt spid="7"/>
                                        </p:tgtEl>
                                      </p:cBhvr>
                                    </p:animEffect>
                                    <p:anim calcmode="lin" valueType="num">
                                      <p:cBhvr>
                                        <p:cTn id="28" dur="800" decel="100000" fill="hold"/>
                                        <p:tgtEl>
                                          <p:spTgt spid="7"/>
                                        </p:tgtEl>
                                        <p:attrNameLst>
                                          <p:attrName>style.rotation</p:attrName>
                                        </p:attrNameLst>
                                      </p:cBhvr>
                                      <p:tavLst>
                                        <p:tav tm="0">
                                          <p:val>
                                            <p:fltVal val="-90"/>
                                          </p:val>
                                        </p:tav>
                                        <p:tav tm="100000">
                                          <p:val>
                                            <p:fltVal val="0"/>
                                          </p:val>
                                        </p:tav>
                                      </p:tavLst>
                                    </p:anim>
                                    <p:anim calcmode="lin" valueType="num">
                                      <p:cBhvr>
                                        <p:cTn id="29" dur="800" decel="100000" fill="hold"/>
                                        <p:tgtEl>
                                          <p:spTgt spid="7"/>
                                        </p:tgtEl>
                                        <p:attrNameLst>
                                          <p:attrName>ppt_x</p:attrName>
                                        </p:attrNameLst>
                                      </p:cBhvr>
                                      <p:tavLst>
                                        <p:tav tm="0">
                                          <p:val>
                                            <p:strVal val="#ppt_x+0.4"/>
                                          </p:val>
                                        </p:tav>
                                        <p:tav tm="100000">
                                          <p:val>
                                            <p:strVal val="#ppt_x-0.05"/>
                                          </p:val>
                                        </p:tav>
                                      </p:tavLst>
                                    </p:anim>
                                    <p:anim calcmode="lin" valueType="num">
                                      <p:cBhvr>
                                        <p:cTn id="30" dur="800" decel="100000" fill="hold"/>
                                        <p:tgtEl>
                                          <p:spTgt spid="7"/>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Abadi MT Condensed Extra Bold" charset="0"/>
                <a:ea typeface="Abadi MT Condensed Extra Bold" charset="0"/>
                <a:cs typeface="Abadi MT Condensed Extra Bold" charset="0"/>
              </a:rPr>
              <a:t>James is all about good works</a:t>
            </a:r>
            <a:endParaRPr lang="en-US" b="1"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690688"/>
            <a:ext cx="10515600" cy="4665662"/>
          </a:xfrm>
          <a:solidFill>
            <a:srgbClr val="7030A0"/>
          </a:solidFill>
          <a:ln w="57150">
            <a:solidFill>
              <a:schemeClr val="bg1"/>
            </a:solidFill>
          </a:ln>
        </p:spPr>
        <p:txBody>
          <a:bodyPr/>
          <a:lstStyle/>
          <a:p>
            <a:r>
              <a:rPr lang="en-US" dirty="0" smtClean="0">
                <a:solidFill>
                  <a:schemeClr val="bg1"/>
                </a:solidFill>
                <a:latin typeface="Abadi MT Condensed Extra Bold" charset="0"/>
                <a:ea typeface="Abadi MT Condensed Extra Bold" charset="0"/>
                <a:cs typeface="Abadi MT Condensed Extra Bold" charset="0"/>
              </a:rPr>
              <a:t>Author</a:t>
            </a:r>
            <a:r>
              <a:rPr lang="en-US" dirty="0" smtClean="0">
                <a:solidFill>
                  <a:schemeClr val="bg1"/>
                </a:solidFill>
              </a:rPr>
              <a:t> – James, the brother of Jesus (see Jude 1).</a:t>
            </a:r>
          </a:p>
          <a:p>
            <a:r>
              <a:rPr lang="en-US" b="1" dirty="0" smtClean="0">
                <a:solidFill>
                  <a:schemeClr val="bg1"/>
                </a:solidFill>
                <a:latin typeface="Abadi MT Condensed Extra Bold" charset="0"/>
                <a:ea typeface="Abadi MT Condensed Extra Bold" charset="0"/>
                <a:cs typeface="Abadi MT Condensed Extra Bold" charset="0"/>
              </a:rPr>
              <a:t>When written</a:t>
            </a:r>
            <a:r>
              <a:rPr lang="en-US" dirty="0" smtClean="0">
                <a:solidFill>
                  <a:schemeClr val="bg1"/>
                </a:solidFill>
                <a:latin typeface="Abadi MT Condensed Extra Bold" charset="0"/>
                <a:ea typeface="Abadi MT Condensed Extra Bold" charset="0"/>
                <a:cs typeface="Abadi MT Condensed Extra Bold" charset="0"/>
              </a:rPr>
              <a:t> </a:t>
            </a:r>
            <a:r>
              <a:rPr lang="en-US" dirty="0" smtClean="0">
                <a:solidFill>
                  <a:schemeClr val="bg1"/>
                </a:solidFill>
              </a:rPr>
              <a:t>– About 48 AD</a:t>
            </a:r>
          </a:p>
          <a:p>
            <a:r>
              <a:rPr lang="en-US" b="1" dirty="0" smtClean="0">
                <a:solidFill>
                  <a:schemeClr val="bg1"/>
                </a:solidFill>
                <a:latin typeface="Abadi MT Condensed Extra Bold" charset="0"/>
                <a:ea typeface="Abadi MT Condensed Extra Bold" charset="0"/>
                <a:cs typeface="Abadi MT Condensed Extra Bold" charset="0"/>
              </a:rPr>
              <a:t>Where written </a:t>
            </a:r>
            <a:r>
              <a:rPr lang="en-US" dirty="0" smtClean="0">
                <a:solidFill>
                  <a:schemeClr val="bg1"/>
                </a:solidFill>
              </a:rPr>
              <a:t>– Jerusalem</a:t>
            </a:r>
          </a:p>
          <a:p>
            <a:r>
              <a:rPr lang="en-US" b="1" dirty="0" smtClean="0">
                <a:solidFill>
                  <a:schemeClr val="bg1"/>
                </a:solidFill>
                <a:latin typeface="Abadi MT Condensed Extra Bold" charset="0"/>
                <a:ea typeface="Abadi MT Condensed Extra Bold" charset="0"/>
                <a:cs typeface="Abadi MT Condensed Extra Bold" charset="0"/>
              </a:rPr>
              <a:t>Written to </a:t>
            </a:r>
            <a:r>
              <a:rPr lang="en-US" dirty="0" smtClean="0">
                <a:solidFill>
                  <a:schemeClr val="bg1"/>
                </a:solidFill>
              </a:rPr>
              <a:t>– “12 Tribes in the dispersion” (Ja. 1:1; Acts 26:7; Acts 8:4)</a:t>
            </a:r>
          </a:p>
          <a:p>
            <a:r>
              <a:rPr lang="en-US" b="1" dirty="0" smtClean="0">
                <a:solidFill>
                  <a:schemeClr val="bg1"/>
                </a:solidFill>
                <a:latin typeface="Abadi MT Condensed Extra Bold" charset="0"/>
                <a:ea typeface="Abadi MT Condensed Extra Bold" charset="0"/>
                <a:cs typeface="Abadi MT Condensed Extra Bold" charset="0"/>
              </a:rPr>
              <a:t>Main Theme </a:t>
            </a:r>
            <a:r>
              <a:rPr lang="en-US" b="1" dirty="0" smtClean="0">
                <a:solidFill>
                  <a:schemeClr val="bg1"/>
                </a:solidFill>
              </a:rPr>
              <a:t>– </a:t>
            </a:r>
            <a:r>
              <a:rPr lang="en-US" dirty="0" smtClean="0">
                <a:solidFill>
                  <a:schemeClr val="bg1"/>
                </a:solidFill>
              </a:rPr>
              <a:t>Faith works!</a:t>
            </a:r>
            <a:br>
              <a:rPr lang="en-US" dirty="0" smtClean="0">
                <a:solidFill>
                  <a:schemeClr val="bg1"/>
                </a:solidFill>
              </a:rPr>
            </a:br>
            <a:endParaRPr lang="en-US" dirty="0" smtClean="0">
              <a:solidFill>
                <a:schemeClr val="bg1"/>
              </a:solidFill>
            </a:endParaRPr>
          </a:p>
          <a:p>
            <a:pPr marL="1371600" lvl="3" indent="0">
              <a:buNone/>
            </a:pPr>
            <a:r>
              <a:rPr lang="en-US" sz="2800" i="1" dirty="0" smtClean="0">
                <a:solidFill>
                  <a:schemeClr val="bg1"/>
                </a:solidFill>
              </a:rPr>
              <a:t>A Person who does not work</a:t>
            </a:r>
            <a:r>
              <a:rPr lang="is-IS" sz="2800" i="1" dirty="0" smtClean="0">
                <a:solidFill>
                  <a:schemeClr val="bg1"/>
                </a:solidFill>
              </a:rPr>
              <a:t>…</a:t>
            </a:r>
            <a:endParaRPr lang="en-US" sz="2800" i="1" dirty="0" smtClean="0">
              <a:solidFill>
                <a:schemeClr val="bg1"/>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6</a:t>
            </a:fld>
            <a:endParaRPr lang="en-US"/>
          </a:p>
        </p:txBody>
      </p:sp>
      <p:sp>
        <p:nvSpPr>
          <p:cNvPr id="7" name="TextBox 6"/>
          <p:cNvSpPr txBox="1"/>
          <p:nvPr/>
        </p:nvSpPr>
        <p:spPr>
          <a:xfrm>
            <a:off x="2489200" y="5181600"/>
            <a:ext cx="7755466" cy="523220"/>
          </a:xfrm>
          <a:prstGeom prst="rect">
            <a:avLst/>
          </a:prstGeom>
          <a:noFill/>
          <a:ln w="19050">
            <a:solidFill>
              <a:schemeClr val="bg1"/>
            </a:solidFill>
          </a:ln>
        </p:spPr>
        <p:txBody>
          <a:bodyPr wrap="square" rtlCol="0">
            <a:spAutoFit/>
          </a:bodyPr>
          <a:lstStyle/>
          <a:p>
            <a:r>
              <a:rPr lang="en-US" sz="2800" dirty="0" smtClean="0">
                <a:solidFill>
                  <a:schemeClr val="bg1"/>
                </a:solidFill>
              </a:rPr>
              <a:t>“This persons religion is worthless” (Ja. 1:26-27)</a:t>
            </a:r>
            <a:endParaRPr lang="en-US" sz="2800" dirty="0">
              <a:solidFill>
                <a:schemeClr val="bg1"/>
              </a:solidFill>
            </a:endParaRPr>
          </a:p>
        </p:txBody>
      </p:sp>
    </p:spTree>
    <p:extLst>
      <p:ext uri="{BB962C8B-B14F-4D97-AF65-F5344CB8AC3E}">
        <p14:creationId xmlns:p14="http://schemas.microsoft.com/office/powerpoint/2010/main" val="158015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800" decel="100000"/>
                                        <p:tgtEl>
                                          <p:spTgt spid="7"/>
                                        </p:tgtEl>
                                      </p:cBhvr>
                                    </p:animEffect>
                                    <p:anim calcmode="lin" valueType="num">
                                      <p:cBhvr>
                                        <p:cTn id="22" dur="800" decel="100000" fill="hold"/>
                                        <p:tgtEl>
                                          <p:spTgt spid="7"/>
                                        </p:tgtEl>
                                        <p:attrNameLst>
                                          <p:attrName>style.rotation</p:attrName>
                                        </p:attrNameLst>
                                      </p:cBhvr>
                                      <p:tavLst>
                                        <p:tav tm="0">
                                          <p:val>
                                            <p:fltVal val="-90"/>
                                          </p:val>
                                        </p:tav>
                                        <p:tav tm="100000">
                                          <p:val>
                                            <p:fltVal val="0"/>
                                          </p:val>
                                        </p:tav>
                                      </p:tavLst>
                                    </p:anim>
                                    <p:anim calcmode="lin" valueType="num">
                                      <p:cBhvr>
                                        <p:cTn id="23" dur="800" decel="100000" fill="hold"/>
                                        <p:tgtEl>
                                          <p:spTgt spid="7"/>
                                        </p:tgtEl>
                                        <p:attrNameLst>
                                          <p:attrName>ppt_x</p:attrName>
                                        </p:attrNameLst>
                                      </p:cBhvr>
                                      <p:tavLst>
                                        <p:tav tm="0">
                                          <p:val>
                                            <p:strVal val="#ppt_x+0.4"/>
                                          </p:val>
                                        </p:tav>
                                        <p:tav tm="100000">
                                          <p:val>
                                            <p:strVal val="#ppt_x-0.05"/>
                                          </p:val>
                                        </p:tav>
                                      </p:tavLst>
                                    </p:anim>
                                    <p:anim calcmode="lin" valueType="num">
                                      <p:cBhvr>
                                        <p:cTn id="24" dur="800" decel="100000" fill="hold"/>
                                        <p:tgtEl>
                                          <p:spTgt spid="7"/>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732" y="0"/>
            <a:ext cx="10515600" cy="1325563"/>
          </a:xfrm>
        </p:spPr>
        <p:txBody>
          <a:bodyPr/>
          <a:lstStyle/>
          <a:p>
            <a:r>
              <a:rPr lang="en-US" b="1" dirty="0" smtClean="0">
                <a:solidFill>
                  <a:srgbClr val="7030A0"/>
                </a:solidFill>
                <a:latin typeface="Abadi MT Condensed Extra Bold" charset="0"/>
                <a:ea typeface="Abadi MT Condensed Extra Bold" charset="0"/>
                <a:cs typeface="Abadi MT Condensed Extra Bold" charset="0"/>
              </a:rPr>
              <a:t>James is all about good works</a:t>
            </a:r>
            <a:endParaRPr lang="en-US" b="1"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286933"/>
            <a:ext cx="10515600" cy="5069417"/>
          </a:xfrm>
          <a:solidFill>
            <a:srgbClr val="7030A0"/>
          </a:solidFill>
          <a:ln w="57150">
            <a:solidFill>
              <a:schemeClr val="bg1"/>
            </a:solidFill>
          </a:ln>
        </p:spPr>
        <p:txBody>
          <a:bodyPr/>
          <a:lstStyle/>
          <a:p>
            <a:r>
              <a:rPr lang="en-US" dirty="0" smtClean="0">
                <a:solidFill>
                  <a:schemeClr val="bg1"/>
                </a:solidFill>
                <a:latin typeface="Abadi MT Condensed Extra Bold" charset="0"/>
                <a:ea typeface="Abadi MT Condensed Extra Bold" charset="0"/>
                <a:cs typeface="Abadi MT Condensed Extra Bold" charset="0"/>
              </a:rPr>
              <a:t>Author</a:t>
            </a:r>
            <a:r>
              <a:rPr lang="en-US" dirty="0" smtClean="0">
                <a:solidFill>
                  <a:schemeClr val="bg1"/>
                </a:solidFill>
              </a:rPr>
              <a:t> – James, the brother of Jesus (see Jude 1).</a:t>
            </a:r>
          </a:p>
          <a:p>
            <a:r>
              <a:rPr lang="en-US" b="1" dirty="0" smtClean="0">
                <a:solidFill>
                  <a:schemeClr val="bg1"/>
                </a:solidFill>
                <a:latin typeface="Abadi MT Condensed Extra Bold" charset="0"/>
                <a:ea typeface="Abadi MT Condensed Extra Bold" charset="0"/>
                <a:cs typeface="Abadi MT Condensed Extra Bold" charset="0"/>
              </a:rPr>
              <a:t>When written</a:t>
            </a:r>
            <a:r>
              <a:rPr lang="en-US" dirty="0" smtClean="0">
                <a:solidFill>
                  <a:schemeClr val="bg1"/>
                </a:solidFill>
                <a:latin typeface="Abadi MT Condensed Extra Bold" charset="0"/>
                <a:ea typeface="Abadi MT Condensed Extra Bold" charset="0"/>
                <a:cs typeface="Abadi MT Condensed Extra Bold" charset="0"/>
              </a:rPr>
              <a:t> </a:t>
            </a:r>
            <a:r>
              <a:rPr lang="en-US" dirty="0" smtClean="0">
                <a:solidFill>
                  <a:schemeClr val="bg1"/>
                </a:solidFill>
              </a:rPr>
              <a:t>– About 48 AD</a:t>
            </a:r>
          </a:p>
          <a:p>
            <a:r>
              <a:rPr lang="en-US" b="1" dirty="0" smtClean="0">
                <a:solidFill>
                  <a:schemeClr val="bg1"/>
                </a:solidFill>
                <a:latin typeface="Abadi MT Condensed Extra Bold" charset="0"/>
                <a:ea typeface="Abadi MT Condensed Extra Bold" charset="0"/>
                <a:cs typeface="Abadi MT Condensed Extra Bold" charset="0"/>
              </a:rPr>
              <a:t>Where written </a:t>
            </a:r>
            <a:r>
              <a:rPr lang="en-US" dirty="0" smtClean="0">
                <a:solidFill>
                  <a:schemeClr val="bg1"/>
                </a:solidFill>
              </a:rPr>
              <a:t>– Jerusalem</a:t>
            </a:r>
          </a:p>
          <a:p>
            <a:r>
              <a:rPr lang="en-US" b="1" dirty="0" smtClean="0">
                <a:solidFill>
                  <a:schemeClr val="bg1"/>
                </a:solidFill>
                <a:latin typeface="Abadi MT Condensed Extra Bold" charset="0"/>
                <a:ea typeface="Abadi MT Condensed Extra Bold" charset="0"/>
                <a:cs typeface="Abadi MT Condensed Extra Bold" charset="0"/>
              </a:rPr>
              <a:t>Written to </a:t>
            </a:r>
            <a:r>
              <a:rPr lang="en-US" dirty="0" smtClean="0">
                <a:solidFill>
                  <a:schemeClr val="bg1"/>
                </a:solidFill>
              </a:rPr>
              <a:t>– “12 Tribes in the dispersion” (Ja. 1:1; Acts 26:7; Acts 8:4)</a:t>
            </a:r>
          </a:p>
          <a:p>
            <a:r>
              <a:rPr lang="en-US" b="1" dirty="0" smtClean="0">
                <a:solidFill>
                  <a:schemeClr val="bg1"/>
                </a:solidFill>
                <a:latin typeface="Abadi MT Condensed Extra Bold" charset="0"/>
                <a:ea typeface="Abadi MT Condensed Extra Bold" charset="0"/>
                <a:cs typeface="Abadi MT Condensed Extra Bold" charset="0"/>
              </a:rPr>
              <a:t>Main Theme </a:t>
            </a:r>
            <a:r>
              <a:rPr lang="en-US" b="1" dirty="0" smtClean="0">
                <a:solidFill>
                  <a:schemeClr val="bg1"/>
                </a:solidFill>
              </a:rPr>
              <a:t>– </a:t>
            </a:r>
            <a:r>
              <a:rPr lang="en-US" dirty="0" smtClean="0">
                <a:solidFill>
                  <a:schemeClr val="bg1"/>
                </a:solidFill>
              </a:rPr>
              <a:t>Faith works!</a:t>
            </a:r>
            <a:br>
              <a:rPr lang="en-US" dirty="0" smtClean="0">
                <a:solidFill>
                  <a:schemeClr val="bg1"/>
                </a:solidFill>
              </a:rPr>
            </a:br>
            <a:endParaRPr lang="en-US" dirty="0" smtClean="0">
              <a:solidFill>
                <a:schemeClr val="bg1"/>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7</a:t>
            </a:fld>
            <a:endParaRPr lang="en-US"/>
          </a:p>
        </p:txBody>
      </p:sp>
      <p:sp>
        <p:nvSpPr>
          <p:cNvPr id="7" name="TextBox 6"/>
          <p:cNvSpPr txBox="1"/>
          <p:nvPr/>
        </p:nvSpPr>
        <p:spPr>
          <a:xfrm>
            <a:off x="1049866" y="3996267"/>
            <a:ext cx="10303933" cy="2246769"/>
          </a:xfrm>
          <a:prstGeom prst="rect">
            <a:avLst/>
          </a:prstGeom>
          <a:noFill/>
          <a:ln w="19050">
            <a:solidFill>
              <a:schemeClr val="bg1"/>
            </a:solidFill>
          </a:ln>
        </p:spPr>
        <p:txBody>
          <a:bodyPr wrap="square" rtlCol="0">
            <a:spAutoFit/>
          </a:bodyPr>
          <a:lstStyle/>
          <a:p>
            <a:r>
              <a:rPr lang="en-US" sz="2800" dirty="0" smtClean="0">
                <a:solidFill>
                  <a:schemeClr val="bg1"/>
                </a:solidFill>
              </a:rPr>
              <a:t>“What </a:t>
            </a:r>
            <a:r>
              <a:rPr lang="en-US" sz="2800" dirty="0">
                <a:solidFill>
                  <a:schemeClr val="bg1"/>
                </a:solidFill>
              </a:rPr>
              <a:t>good is it, my brothers, if someone says he has faith but does not have works? Can that faith save him? </a:t>
            </a:r>
            <a:r>
              <a:rPr lang="en-US" sz="2800" b="1" baseline="30000" dirty="0">
                <a:solidFill>
                  <a:schemeClr val="bg1"/>
                </a:solidFill>
              </a:rPr>
              <a:t>15 </a:t>
            </a:r>
            <a:r>
              <a:rPr lang="en-US" sz="2800" dirty="0">
                <a:solidFill>
                  <a:schemeClr val="bg1"/>
                </a:solidFill>
              </a:rPr>
              <a:t>If a brother or sister is poorly clothed and lacking in daily food, </a:t>
            </a:r>
            <a:r>
              <a:rPr lang="en-US" sz="2800" b="1" baseline="30000" dirty="0">
                <a:solidFill>
                  <a:schemeClr val="bg1"/>
                </a:solidFill>
              </a:rPr>
              <a:t>16 </a:t>
            </a:r>
            <a:r>
              <a:rPr lang="en-US" sz="2800" dirty="0">
                <a:solidFill>
                  <a:schemeClr val="bg1"/>
                </a:solidFill>
              </a:rPr>
              <a:t>and one of you says to them, “Go in peace, be warmed and filled,” without giving them the things needed for the body, what good is that</a:t>
            </a:r>
            <a:r>
              <a:rPr lang="en-US" sz="2800" dirty="0" smtClean="0">
                <a:solidFill>
                  <a:schemeClr val="bg1"/>
                </a:solidFill>
              </a:rPr>
              <a:t>? (Ja. 2:14-16)</a:t>
            </a:r>
            <a:endParaRPr lang="en-US" sz="2800" dirty="0">
              <a:solidFill>
                <a:schemeClr val="bg1"/>
              </a:solidFill>
            </a:endParaRPr>
          </a:p>
        </p:txBody>
      </p:sp>
    </p:spTree>
    <p:extLst>
      <p:ext uri="{BB962C8B-B14F-4D97-AF65-F5344CB8AC3E}">
        <p14:creationId xmlns:p14="http://schemas.microsoft.com/office/powerpoint/2010/main" val="1236969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800" decel="100000"/>
                                        <p:tgtEl>
                                          <p:spTgt spid="7"/>
                                        </p:tgtEl>
                                      </p:cBhvr>
                                    </p:animEffect>
                                    <p:anim calcmode="lin" valueType="num">
                                      <p:cBhvr>
                                        <p:cTn id="20" dur="800" decel="100000" fill="hold"/>
                                        <p:tgtEl>
                                          <p:spTgt spid="7"/>
                                        </p:tgtEl>
                                        <p:attrNameLst>
                                          <p:attrName>style.rotation</p:attrName>
                                        </p:attrNameLst>
                                      </p:cBhvr>
                                      <p:tavLst>
                                        <p:tav tm="0">
                                          <p:val>
                                            <p:fltVal val="-90"/>
                                          </p:val>
                                        </p:tav>
                                        <p:tav tm="100000">
                                          <p:val>
                                            <p:fltVal val="0"/>
                                          </p:val>
                                        </p:tav>
                                      </p:tavLst>
                                    </p:anim>
                                    <p:anim calcmode="lin" valueType="num">
                                      <p:cBhvr>
                                        <p:cTn id="21" dur="800" decel="100000" fill="hold"/>
                                        <p:tgtEl>
                                          <p:spTgt spid="7"/>
                                        </p:tgtEl>
                                        <p:attrNameLst>
                                          <p:attrName>ppt_x</p:attrName>
                                        </p:attrNameLst>
                                      </p:cBhvr>
                                      <p:tavLst>
                                        <p:tav tm="0">
                                          <p:val>
                                            <p:strVal val="#ppt_x+0.4"/>
                                          </p:val>
                                        </p:tav>
                                        <p:tav tm="100000">
                                          <p:val>
                                            <p:strVal val="#ppt_x-0.05"/>
                                          </p:val>
                                        </p:tav>
                                      </p:tavLst>
                                    </p:anim>
                                    <p:anim calcmode="lin" valueType="num">
                                      <p:cBhvr>
                                        <p:cTn id="22" dur="800" decel="100000" fill="hold"/>
                                        <p:tgtEl>
                                          <p:spTgt spid="7"/>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Abadi MT Condensed Extra Bold" charset="0"/>
                <a:ea typeface="Abadi MT Condensed Extra Bold" charset="0"/>
                <a:cs typeface="Abadi MT Condensed Extra Bold" charset="0"/>
              </a:rPr>
              <a:t>James is all about good works</a:t>
            </a:r>
            <a:endParaRPr lang="en-US" b="1"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402822"/>
            <a:ext cx="10515600" cy="4953528"/>
          </a:xfrm>
          <a:solidFill>
            <a:srgbClr val="7030A0"/>
          </a:solidFill>
          <a:ln w="57150">
            <a:solidFill>
              <a:schemeClr val="bg1"/>
            </a:solidFill>
          </a:ln>
        </p:spPr>
        <p:txBody>
          <a:bodyPr/>
          <a:lstStyle/>
          <a:p>
            <a:r>
              <a:rPr lang="en-US" dirty="0" smtClean="0">
                <a:solidFill>
                  <a:schemeClr val="bg1"/>
                </a:solidFill>
                <a:latin typeface="Abadi MT Condensed Extra Bold" charset="0"/>
                <a:ea typeface="Abadi MT Condensed Extra Bold" charset="0"/>
                <a:cs typeface="Abadi MT Condensed Extra Bold" charset="0"/>
              </a:rPr>
              <a:t>Author</a:t>
            </a:r>
            <a:r>
              <a:rPr lang="en-US" dirty="0" smtClean="0">
                <a:solidFill>
                  <a:schemeClr val="bg1"/>
                </a:solidFill>
              </a:rPr>
              <a:t> – James, the brother of Jesus (see Jude 1).</a:t>
            </a:r>
          </a:p>
          <a:p>
            <a:r>
              <a:rPr lang="en-US" b="1" dirty="0" smtClean="0">
                <a:solidFill>
                  <a:schemeClr val="bg1"/>
                </a:solidFill>
                <a:latin typeface="Abadi MT Condensed Extra Bold" charset="0"/>
                <a:ea typeface="Abadi MT Condensed Extra Bold" charset="0"/>
                <a:cs typeface="Abadi MT Condensed Extra Bold" charset="0"/>
              </a:rPr>
              <a:t>When written</a:t>
            </a:r>
            <a:r>
              <a:rPr lang="en-US" dirty="0" smtClean="0">
                <a:solidFill>
                  <a:schemeClr val="bg1"/>
                </a:solidFill>
                <a:latin typeface="Abadi MT Condensed Extra Bold" charset="0"/>
                <a:ea typeface="Abadi MT Condensed Extra Bold" charset="0"/>
                <a:cs typeface="Abadi MT Condensed Extra Bold" charset="0"/>
              </a:rPr>
              <a:t> </a:t>
            </a:r>
            <a:r>
              <a:rPr lang="en-US" dirty="0" smtClean="0">
                <a:solidFill>
                  <a:schemeClr val="bg1"/>
                </a:solidFill>
              </a:rPr>
              <a:t>– About 48 AD</a:t>
            </a:r>
          </a:p>
          <a:p>
            <a:r>
              <a:rPr lang="en-US" b="1" dirty="0" smtClean="0">
                <a:solidFill>
                  <a:schemeClr val="bg1"/>
                </a:solidFill>
                <a:latin typeface="Abadi MT Condensed Extra Bold" charset="0"/>
                <a:ea typeface="Abadi MT Condensed Extra Bold" charset="0"/>
                <a:cs typeface="Abadi MT Condensed Extra Bold" charset="0"/>
              </a:rPr>
              <a:t>Where written </a:t>
            </a:r>
            <a:r>
              <a:rPr lang="en-US" dirty="0" smtClean="0">
                <a:solidFill>
                  <a:schemeClr val="bg1"/>
                </a:solidFill>
              </a:rPr>
              <a:t>– Jerusalem</a:t>
            </a:r>
          </a:p>
          <a:p>
            <a:r>
              <a:rPr lang="en-US" b="1" dirty="0" smtClean="0">
                <a:solidFill>
                  <a:schemeClr val="bg1"/>
                </a:solidFill>
                <a:latin typeface="Abadi MT Condensed Extra Bold" charset="0"/>
                <a:ea typeface="Abadi MT Condensed Extra Bold" charset="0"/>
                <a:cs typeface="Abadi MT Condensed Extra Bold" charset="0"/>
              </a:rPr>
              <a:t>Written to </a:t>
            </a:r>
            <a:r>
              <a:rPr lang="en-US" dirty="0" smtClean="0">
                <a:solidFill>
                  <a:schemeClr val="bg1"/>
                </a:solidFill>
              </a:rPr>
              <a:t>– “12 Tribes in the dispersion” (Ja. 1:1; Acts 26:7; Acts 8:4)</a:t>
            </a:r>
          </a:p>
          <a:p>
            <a:r>
              <a:rPr lang="en-US" b="1" dirty="0" smtClean="0">
                <a:solidFill>
                  <a:schemeClr val="bg1"/>
                </a:solidFill>
                <a:latin typeface="Abadi MT Condensed Extra Bold" charset="0"/>
                <a:ea typeface="Abadi MT Condensed Extra Bold" charset="0"/>
                <a:cs typeface="Abadi MT Condensed Extra Bold" charset="0"/>
              </a:rPr>
              <a:t>Main Theme </a:t>
            </a:r>
            <a:r>
              <a:rPr lang="en-US" b="1" dirty="0" smtClean="0">
                <a:solidFill>
                  <a:schemeClr val="bg1"/>
                </a:solidFill>
              </a:rPr>
              <a:t>– </a:t>
            </a:r>
            <a:r>
              <a:rPr lang="en-US" dirty="0" smtClean="0">
                <a:solidFill>
                  <a:schemeClr val="bg1"/>
                </a:solidFill>
              </a:rPr>
              <a:t>Faith works!</a:t>
            </a: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8</a:t>
            </a:fld>
            <a:endParaRPr lang="en-US"/>
          </a:p>
        </p:txBody>
      </p:sp>
      <p:sp>
        <p:nvSpPr>
          <p:cNvPr id="7" name="TextBox 6"/>
          <p:cNvSpPr txBox="1"/>
          <p:nvPr/>
        </p:nvSpPr>
        <p:spPr>
          <a:xfrm>
            <a:off x="3378200" y="4639733"/>
            <a:ext cx="5435600" cy="523220"/>
          </a:xfrm>
          <a:prstGeom prst="rect">
            <a:avLst/>
          </a:prstGeom>
          <a:noFill/>
          <a:ln w="19050">
            <a:solidFill>
              <a:schemeClr val="bg1"/>
            </a:solidFill>
          </a:ln>
        </p:spPr>
        <p:txBody>
          <a:bodyPr wrap="square" rtlCol="0">
            <a:spAutoFit/>
          </a:bodyPr>
          <a:lstStyle/>
          <a:p>
            <a:r>
              <a:rPr lang="en-US" dirty="0" smtClean="0">
                <a:solidFill>
                  <a:schemeClr val="bg1"/>
                </a:solidFill>
              </a:rPr>
              <a:t>”</a:t>
            </a:r>
            <a:r>
              <a:rPr lang="en-US" sz="2800" dirty="0" smtClean="0">
                <a:solidFill>
                  <a:schemeClr val="bg1"/>
                </a:solidFill>
              </a:rPr>
              <a:t>Even the demons believe” (Ja. 2:19)</a:t>
            </a:r>
            <a:endParaRPr lang="en-US" sz="2800" dirty="0">
              <a:solidFill>
                <a:schemeClr val="bg1"/>
              </a:solidFill>
            </a:endParaRPr>
          </a:p>
        </p:txBody>
      </p:sp>
    </p:spTree>
    <p:extLst>
      <p:ext uri="{BB962C8B-B14F-4D97-AF65-F5344CB8AC3E}">
        <p14:creationId xmlns:p14="http://schemas.microsoft.com/office/powerpoint/2010/main" val="1949643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800" decel="100000"/>
                                        <p:tgtEl>
                                          <p:spTgt spid="7"/>
                                        </p:tgtEl>
                                      </p:cBhvr>
                                    </p:animEffect>
                                    <p:anim calcmode="lin" valueType="num">
                                      <p:cBhvr>
                                        <p:cTn id="20" dur="800" decel="100000" fill="hold"/>
                                        <p:tgtEl>
                                          <p:spTgt spid="7"/>
                                        </p:tgtEl>
                                        <p:attrNameLst>
                                          <p:attrName>style.rotation</p:attrName>
                                        </p:attrNameLst>
                                      </p:cBhvr>
                                      <p:tavLst>
                                        <p:tav tm="0">
                                          <p:val>
                                            <p:fltVal val="-90"/>
                                          </p:val>
                                        </p:tav>
                                        <p:tav tm="100000">
                                          <p:val>
                                            <p:fltVal val="0"/>
                                          </p:val>
                                        </p:tav>
                                      </p:tavLst>
                                    </p:anim>
                                    <p:anim calcmode="lin" valueType="num">
                                      <p:cBhvr>
                                        <p:cTn id="21" dur="800" decel="100000" fill="hold"/>
                                        <p:tgtEl>
                                          <p:spTgt spid="7"/>
                                        </p:tgtEl>
                                        <p:attrNameLst>
                                          <p:attrName>ppt_x</p:attrName>
                                        </p:attrNameLst>
                                      </p:cBhvr>
                                      <p:tavLst>
                                        <p:tav tm="0">
                                          <p:val>
                                            <p:strVal val="#ppt_x+0.4"/>
                                          </p:val>
                                        </p:tav>
                                        <p:tav tm="100000">
                                          <p:val>
                                            <p:strVal val="#ppt_x-0.05"/>
                                          </p:val>
                                        </p:tav>
                                      </p:tavLst>
                                    </p:anim>
                                    <p:anim calcmode="lin" valueType="num">
                                      <p:cBhvr>
                                        <p:cTn id="22" dur="800" decel="100000" fill="hold"/>
                                        <p:tgtEl>
                                          <p:spTgt spid="7"/>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Abadi MT Condensed Extra Bold" charset="0"/>
                <a:ea typeface="Abadi MT Condensed Extra Bold" charset="0"/>
                <a:cs typeface="Abadi MT Condensed Extra Bold" charset="0"/>
              </a:rPr>
              <a:t>James is all about good works</a:t>
            </a:r>
            <a:endParaRPr lang="en-US" b="1" dirty="0">
              <a:solidFill>
                <a:srgbClr val="7030A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301221"/>
            <a:ext cx="10515600" cy="5055129"/>
          </a:xfrm>
          <a:solidFill>
            <a:srgbClr val="7030A0"/>
          </a:solidFill>
          <a:ln w="57150">
            <a:solidFill>
              <a:schemeClr val="bg1"/>
            </a:solidFill>
          </a:ln>
        </p:spPr>
        <p:txBody>
          <a:bodyPr/>
          <a:lstStyle/>
          <a:p>
            <a:r>
              <a:rPr lang="en-US" dirty="0" smtClean="0">
                <a:solidFill>
                  <a:schemeClr val="bg1"/>
                </a:solidFill>
                <a:latin typeface="Abadi MT Condensed Extra Bold" charset="0"/>
                <a:ea typeface="Abadi MT Condensed Extra Bold" charset="0"/>
                <a:cs typeface="Abadi MT Condensed Extra Bold" charset="0"/>
              </a:rPr>
              <a:t>Author</a:t>
            </a:r>
            <a:r>
              <a:rPr lang="en-US" dirty="0" smtClean="0">
                <a:solidFill>
                  <a:schemeClr val="bg1"/>
                </a:solidFill>
              </a:rPr>
              <a:t> – James, the brother of Jesus (see Jude 1).</a:t>
            </a:r>
          </a:p>
          <a:p>
            <a:r>
              <a:rPr lang="en-US" b="1" dirty="0" smtClean="0">
                <a:solidFill>
                  <a:schemeClr val="bg1"/>
                </a:solidFill>
                <a:latin typeface="Abadi MT Condensed Extra Bold" charset="0"/>
                <a:ea typeface="Abadi MT Condensed Extra Bold" charset="0"/>
                <a:cs typeface="Abadi MT Condensed Extra Bold" charset="0"/>
              </a:rPr>
              <a:t>When written</a:t>
            </a:r>
            <a:r>
              <a:rPr lang="en-US" dirty="0" smtClean="0">
                <a:solidFill>
                  <a:schemeClr val="bg1"/>
                </a:solidFill>
                <a:latin typeface="Abadi MT Condensed Extra Bold" charset="0"/>
                <a:ea typeface="Abadi MT Condensed Extra Bold" charset="0"/>
                <a:cs typeface="Abadi MT Condensed Extra Bold" charset="0"/>
              </a:rPr>
              <a:t> </a:t>
            </a:r>
            <a:r>
              <a:rPr lang="en-US" dirty="0" smtClean="0">
                <a:solidFill>
                  <a:schemeClr val="bg1"/>
                </a:solidFill>
              </a:rPr>
              <a:t>– About 48 AD</a:t>
            </a:r>
          </a:p>
          <a:p>
            <a:r>
              <a:rPr lang="en-US" b="1" dirty="0" smtClean="0">
                <a:solidFill>
                  <a:schemeClr val="bg1"/>
                </a:solidFill>
                <a:latin typeface="Abadi MT Condensed Extra Bold" charset="0"/>
                <a:ea typeface="Abadi MT Condensed Extra Bold" charset="0"/>
                <a:cs typeface="Abadi MT Condensed Extra Bold" charset="0"/>
              </a:rPr>
              <a:t>Where written </a:t>
            </a:r>
            <a:r>
              <a:rPr lang="en-US" dirty="0" smtClean="0">
                <a:solidFill>
                  <a:schemeClr val="bg1"/>
                </a:solidFill>
              </a:rPr>
              <a:t>– Jerusalem</a:t>
            </a:r>
          </a:p>
          <a:p>
            <a:r>
              <a:rPr lang="en-US" b="1" dirty="0" smtClean="0">
                <a:solidFill>
                  <a:schemeClr val="bg1"/>
                </a:solidFill>
                <a:latin typeface="Abadi MT Condensed Extra Bold" charset="0"/>
                <a:ea typeface="Abadi MT Condensed Extra Bold" charset="0"/>
                <a:cs typeface="Abadi MT Condensed Extra Bold" charset="0"/>
              </a:rPr>
              <a:t>Written to </a:t>
            </a:r>
            <a:r>
              <a:rPr lang="en-US" dirty="0" smtClean="0">
                <a:solidFill>
                  <a:schemeClr val="bg1"/>
                </a:solidFill>
              </a:rPr>
              <a:t>– “12 Tribes in the dispersion” (Ja. 1:1; Acts 26:7; Acts 8:4)</a:t>
            </a:r>
          </a:p>
          <a:p>
            <a:r>
              <a:rPr lang="en-US" b="1" dirty="0" smtClean="0">
                <a:solidFill>
                  <a:schemeClr val="bg1"/>
                </a:solidFill>
                <a:latin typeface="Abadi MT Condensed Extra Bold" charset="0"/>
                <a:ea typeface="Abadi MT Condensed Extra Bold" charset="0"/>
                <a:cs typeface="Abadi MT Condensed Extra Bold" charset="0"/>
              </a:rPr>
              <a:t>Main Theme </a:t>
            </a:r>
            <a:r>
              <a:rPr lang="en-US" b="1" dirty="0" smtClean="0">
                <a:solidFill>
                  <a:schemeClr val="bg1"/>
                </a:solidFill>
              </a:rPr>
              <a:t>– </a:t>
            </a:r>
            <a:r>
              <a:rPr lang="en-US" dirty="0" smtClean="0">
                <a:solidFill>
                  <a:schemeClr val="bg1"/>
                </a:solidFill>
              </a:rPr>
              <a:t>Faith works!</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t>
            </a:r>
            <a:r>
              <a:rPr lang="en-US" sz="2800" b="1" dirty="0" smtClean="0">
                <a:solidFill>
                  <a:schemeClr val="bg1"/>
                </a:solidFill>
              </a:rPr>
              <a:t>Two Examples </a:t>
            </a:r>
            <a:r>
              <a:rPr lang="en-US" sz="2800" dirty="0" smtClean="0">
                <a:solidFill>
                  <a:schemeClr val="bg1"/>
                </a:solidFill>
              </a:rPr>
              <a:t>(Ja. 2:23-35): </a:t>
            </a:r>
            <a:endParaRPr lang="en-US" sz="2800" dirty="0">
              <a:solidFill>
                <a:schemeClr val="bg1"/>
              </a:solidFill>
            </a:endParaRPr>
          </a:p>
          <a:p>
            <a:pPr lvl="3"/>
            <a:endParaRPr lang="en-US" dirty="0" smtClean="0">
              <a:solidFill>
                <a:schemeClr val="bg1"/>
              </a:solidFill>
            </a:endParaRPr>
          </a:p>
        </p:txBody>
      </p:sp>
      <p:sp>
        <p:nvSpPr>
          <p:cNvPr id="4" name="Date Placeholder 3"/>
          <p:cNvSpPr>
            <a:spLocks noGrp="1"/>
          </p:cNvSpPr>
          <p:nvPr>
            <p:ph type="dt" sz="half" idx="10"/>
          </p:nvPr>
        </p:nvSpPr>
        <p:spPr/>
        <p:txBody>
          <a:bodyPr/>
          <a:lstStyle/>
          <a:p>
            <a:r>
              <a:rPr lang="en-US" smtClean="0"/>
              <a:t>7/10/16</a:t>
            </a:r>
            <a:endParaRPr lang="en-US"/>
          </a:p>
        </p:txBody>
      </p:sp>
      <p:sp>
        <p:nvSpPr>
          <p:cNvPr id="5" name="Footer Placeholder 4"/>
          <p:cNvSpPr>
            <a:spLocks noGrp="1"/>
          </p:cNvSpPr>
          <p:nvPr>
            <p:ph type="ftr" sz="quarter" idx="11"/>
          </p:nvPr>
        </p:nvSpPr>
        <p:spPr/>
        <p:txBody>
          <a:bodyPr/>
          <a:lstStyle/>
          <a:p>
            <a:r>
              <a:rPr lang="en-US" smtClean="0"/>
              <a:t>Growing Slowly Wise - Suffering Successfully  --- Fink</a:t>
            </a:r>
            <a:endParaRPr lang="en-US"/>
          </a:p>
        </p:txBody>
      </p:sp>
      <p:sp>
        <p:nvSpPr>
          <p:cNvPr id="6" name="Slide Number Placeholder 5"/>
          <p:cNvSpPr>
            <a:spLocks noGrp="1"/>
          </p:cNvSpPr>
          <p:nvPr>
            <p:ph type="sldNum" sz="quarter" idx="12"/>
          </p:nvPr>
        </p:nvSpPr>
        <p:spPr/>
        <p:txBody>
          <a:bodyPr/>
          <a:lstStyle/>
          <a:p>
            <a:fld id="{D3487C08-0D69-A042-B4DB-B1FE41F8DEF6}" type="slidenum">
              <a:rPr lang="en-US" smtClean="0"/>
              <a:t>9</a:t>
            </a:fld>
            <a:endParaRPr lang="en-US"/>
          </a:p>
        </p:txBody>
      </p:sp>
      <p:sp>
        <p:nvSpPr>
          <p:cNvPr id="7" name="TextBox 6"/>
          <p:cNvSpPr txBox="1"/>
          <p:nvPr/>
        </p:nvSpPr>
        <p:spPr>
          <a:xfrm>
            <a:off x="2032000" y="4768155"/>
            <a:ext cx="8128000" cy="1384995"/>
          </a:xfrm>
          <a:prstGeom prst="rect">
            <a:avLst/>
          </a:prstGeom>
          <a:noFill/>
          <a:ln w="19050">
            <a:solidFill>
              <a:schemeClr val="bg1"/>
            </a:solidFill>
          </a:ln>
        </p:spPr>
        <p:txBody>
          <a:bodyPr wrap="square" rtlCol="0">
            <a:spAutoFit/>
          </a:bodyPr>
          <a:lstStyle/>
          <a:p>
            <a:pPr marL="514350" indent="-514350">
              <a:buAutoNum type="arabicParenBoth"/>
            </a:pPr>
            <a:r>
              <a:rPr lang="en-US" sz="2800" dirty="0" smtClean="0">
                <a:solidFill>
                  <a:schemeClr val="bg1"/>
                </a:solidFill>
              </a:rPr>
              <a:t>Abraham offers up Isaac – Gen. 22:1-14 </a:t>
            </a:r>
          </a:p>
          <a:p>
            <a:pPr marL="514350" indent="-514350">
              <a:buAutoNum type="arabicParenBoth"/>
            </a:pPr>
            <a:r>
              <a:rPr lang="en-US" sz="2800" dirty="0" err="1" smtClean="0">
                <a:solidFill>
                  <a:schemeClr val="bg1"/>
                </a:solidFill>
              </a:rPr>
              <a:t>Rahab</a:t>
            </a:r>
            <a:r>
              <a:rPr lang="en-US" sz="2800" dirty="0" smtClean="0">
                <a:solidFill>
                  <a:schemeClr val="bg1"/>
                </a:solidFill>
              </a:rPr>
              <a:t> the Harlot – Josh. 6:17, 23</a:t>
            </a:r>
          </a:p>
          <a:p>
            <a:pPr marL="514350" indent="-514350">
              <a:buAutoNum type="arabicParenBoth"/>
            </a:pPr>
            <a:endParaRPr lang="en-US" sz="2800" dirty="0">
              <a:solidFill>
                <a:schemeClr val="bg1"/>
              </a:solidFill>
            </a:endParaRPr>
          </a:p>
        </p:txBody>
      </p:sp>
    </p:spTree>
    <p:extLst>
      <p:ext uri="{BB962C8B-B14F-4D97-AF65-F5344CB8AC3E}">
        <p14:creationId xmlns:p14="http://schemas.microsoft.com/office/powerpoint/2010/main" val="175038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800" decel="100000"/>
                                        <p:tgtEl>
                                          <p:spTgt spid="7"/>
                                        </p:tgtEl>
                                      </p:cBhvr>
                                    </p:animEffect>
                                    <p:anim calcmode="lin" valueType="num">
                                      <p:cBhvr>
                                        <p:cTn id="20" dur="800" decel="100000" fill="hold"/>
                                        <p:tgtEl>
                                          <p:spTgt spid="7"/>
                                        </p:tgtEl>
                                        <p:attrNameLst>
                                          <p:attrName>style.rotation</p:attrName>
                                        </p:attrNameLst>
                                      </p:cBhvr>
                                      <p:tavLst>
                                        <p:tav tm="0">
                                          <p:val>
                                            <p:fltVal val="-90"/>
                                          </p:val>
                                        </p:tav>
                                        <p:tav tm="100000">
                                          <p:val>
                                            <p:fltVal val="0"/>
                                          </p:val>
                                        </p:tav>
                                      </p:tavLst>
                                    </p:anim>
                                    <p:anim calcmode="lin" valueType="num">
                                      <p:cBhvr>
                                        <p:cTn id="21" dur="800" decel="100000" fill="hold"/>
                                        <p:tgtEl>
                                          <p:spTgt spid="7"/>
                                        </p:tgtEl>
                                        <p:attrNameLst>
                                          <p:attrName>ppt_x</p:attrName>
                                        </p:attrNameLst>
                                      </p:cBhvr>
                                      <p:tavLst>
                                        <p:tav tm="0">
                                          <p:val>
                                            <p:strVal val="#ppt_x+0.4"/>
                                          </p:val>
                                        </p:tav>
                                        <p:tav tm="100000">
                                          <p:val>
                                            <p:strVal val="#ppt_x-0.05"/>
                                          </p:val>
                                        </p:tav>
                                      </p:tavLst>
                                    </p:anim>
                                    <p:anim calcmode="lin" valueType="num">
                                      <p:cBhvr>
                                        <p:cTn id="22" dur="800" decel="100000" fill="hold"/>
                                        <p:tgtEl>
                                          <p:spTgt spid="7"/>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1192</Words>
  <Application>Microsoft Macintosh PowerPoint</Application>
  <PresentationFormat>Widescreen</PresentationFormat>
  <Paragraphs>183</Paragraphs>
  <Slides>21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Abadi MT Condensed Extra Bold</vt:lpstr>
      <vt:lpstr>Calibri</vt:lpstr>
      <vt:lpstr>Calibri Light</vt:lpstr>
      <vt:lpstr>Times New Roman</vt:lpstr>
      <vt:lpstr>Wingdings</vt:lpstr>
      <vt:lpstr>Arial</vt:lpstr>
      <vt:lpstr>Office Theme</vt:lpstr>
      <vt:lpstr>Growing Slowly Wise  </vt:lpstr>
      <vt:lpstr>About the Book – Luther’s comments</vt:lpstr>
      <vt:lpstr>Luther’s take on James (Fein-Behm-Kummel, Introduction to the New Testament, p. 285-286)</vt:lpstr>
      <vt:lpstr>About the Book</vt:lpstr>
      <vt:lpstr>James is all about good works</vt:lpstr>
      <vt:lpstr>James is all about good works</vt:lpstr>
      <vt:lpstr>James is all about good works</vt:lpstr>
      <vt:lpstr>James is all about good works</vt:lpstr>
      <vt:lpstr>James is all about good works</vt:lpstr>
      <vt:lpstr>Support Passages for Good Works</vt:lpstr>
      <vt:lpstr>PowerPoint Presentation</vt:lpstr>
      <vt:lpstr>PowerPoint Presentation</vt:lpstr>
      <vt:lpstr>PowerPoint Presentation</vt:lpstr>
      <vt:lpstr>Suffering Successfully</vt:lpstr>
      <vt:lpstr>PowerPoint Presentation</vt:lpstr>
      <vt:lpstr>James 1:2-4</vt:lpstr>
      <vt:lpstr>Suffering Successfully</vt:lpstr>
      <vt:lpstr>Suffering Successfully</vt:lpstr>
      <vt:lpstr>Suffering Successfully</vt:lpstr>
      <vt:lpstr>Suffering Successfully</vt:lpstr>
      <vt:lpstr>Growing Slowly Wise  A STUDY OF THE BOOK OF JAMES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Slowly Wise  Building A Faith That Works</dc:title>
  <dc:creator>Microsoft Office User</dc:creator>
  <cp:lastModifiedBy>Microsoft Office User</cp:lastModifiedBy>
  <cp:revision>36</cp:revision>
  <cp:lastPrinted>2016-07-10T11:21:02Z</cp:lastPrinted>
  <dcterms:created xsi:type="dcterms:W3CDTF">2016-07-09T17:18:59Z</dcterms:created>
  <dcterms:modified xsi:type="dcterms:W3CDTF">2016-07-10T19:01:38Z</dcterms:modified>
</cp:coreProperties>
</file>