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6" r:id="rId3"/>
    <p:sldId id="258" r:id="rId4"/>
    <p:sldId id="259" r:id="rId5"/>
    <p:sldId id="257" r:id="rId6"/>
    <p:sldId id="260" r:id="rId7"/>
    <p:sldId id="261" r:id="rId8"/>
    <p:sldId id="265" r:id="rId9"/>
    <p:sldId id="262" r:id="rId10"/>
    <p:sldId id="263" r:id="rId11"/>
    <p:sldId id="264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7"/>
    <p:restoredTop sz="93971"/>
  </p:normalViewPr>
  <p:slideViewPr>
    <p:cSldViewPr snapToGrid="0" snapToObjects="1">
      <p:cViewPr varScale="1">
        <p:scale>
          <a:sx n="76" d="100"/>
          <a:sy n="76" d="100"/>
        </p:scale>
        <p:origin x="1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09FA1-6B3D-4D4B-A398-AEAD4A96B4BF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DA6BE-EECD-DE46-9035-5D8EC0469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08ADE-49A1-4F47-B577-F123CBA55E2F}" type="datetimeFigureOut">
              <a:rPr lang="en-US" smtClean="0"/>
              <a:t>7/24/16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3C85C-0057-E643-9D17-2568551A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3C85C-0057-E643-9D17-2568551AFF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0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3C85C-0057-E643-9D17-2568551AFF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5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4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1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836E-0011-A24F-9520-0597AD027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2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8668" y="338668"/>
            <a:ext cx="4433358" cy="4778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James Garfield - 1831-1881</a:t>
            </a:r>
            <a:endParaRPr lang="en-US" sz="2800" b="1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338668" y="816506"/>
            <a:ext cx="4844520" cy="55398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Sworn </a:t>
            </a:r>
            <a:r>
              <a:rPr lang="en-US" sz="2800" dirty="0"/>
              <a:t>in as the 20th U.S. president in March 1881 and died in September of that same year from an assassin’s </a:t>
            </a:r>
            <a:r>
              <a:rPr lang="en-US" sz="2800" dirty="0" smtClean="0"/>
              <a:t>bullet three months after the wound. </a:t>
            </a:r>
          </a:p>
          <a:p>
            <a:endParaRPr lang="en-US" sz="2800" dirty="0"/>
          </a:p>
          <a:p>
            <a:r>
              <a:rPr lang="en-US" sz="2800" dirty="0" smtClean="0"/>
              <a:t>“</a:t>
            </a:r>
            <a:r>
              <a:rPr lang="en-US" sz="2800" dirty="0"/>
              <a:t>When Garfield relinquished his position as Elder, he reportedly stated, "I resign the highest office in the land to become President of the United States</a:t>
            </a:r>
            <a:r>
              <a:rPr lang="en-US" sz="2800" dirty="0" smtClean="0"/>
              <a:t>.” </a:t>
            </a:r>
            <a:r>
              <a:rPr lang="en-US" sz="2400" i="1" dirty="0" smtClean="0"/>
              <a:t>--- New World Encyclopedia </a:t>
            </a:r>
            <a:endParaRPr lang="en-US" sz="2400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559" y="338667"/>
            <a:ext cx="5987166" cy="601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3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Five Things we can see about how God deals with His people: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b="1" dirty="0"/>
              <a:t>We should see that when people are unashamed of their sin, they have reached the lowest level of morality</a:t>
            </a:r>
            <a:r>
              <a:rPr lang="en-US" dirty="0" smtClean="0">
                <a:effectLst/>
              </a:rPr>
              <a:t> </a:t>
            </a:r>
          </a:p>
          <a:p>
            <a:pPr marL="571500" indent="-571500">
              <a:buFont typeface="+mj-lt"/>
              <a:buAutoNum type="romanUcPeriod" startAt="4"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“For </a:t>
            </a:r>
            <a:r>
              <a:rPr lang="en-US" sz="3200" dirty="0"/>
              <a:t>Jerusalem has </a:t>
            </a:r>
            <a:r>
              <a:rPr lang="en-US" sz="3200" dirty="0" smtClean="0"/>
              <a:t>stumbled, and </a:t>
            </a:r>
            <a:r>
              <a:rPr lang="en-US" sz="3200" dirty="0"/>
              <a:t>Judah has </a:t>
            </a:r>
            <a:r>
              <a:rPr lang="en-US" sz="3200" dirty="0" smtClean="0"/>
              <a:t>fallen, because </a:t>
            </a:r>
            <a:r>
              <a:rPr lang="en-US" sz="3200" dirty="0"/>
              <a:t>their speech and their deeds are against the </a:t>
            </a:r>
            <a:r>
              <a:rPr lang="en-US" sz="3200" dirty="0" smtClean="0"/>
              <a:t>Lord, defying </a:t>
            </a:r>
            <a:r>
              <a:rPr lang="en-US" sz="3200" dirty="0"/>
              <a:t>his glorious </a:t>
            </a:r>
            <a:r>
              <a:rPr lang="en-US" sz="3200" dirty="0" smtClean="0"/>
              <a:t>presence.</a:t>
            </a:r>
            <a:r>
              <a:rPr lang="sk-SK" sz="3200" b="1" dirty="0" smtClean="0"/>
              <a:t>9</a:t>
            </a:r>
            <a:r>
              <a:rPr lang="sk-SK" sz="3200" b="1" dirty="0"/>
              <a:t> </a:t>
            </a:r>
            <a:r>
              <a:rPr lang="sk-SK" sz="3200" dirty="0" err="1" smtClean="0"/>
              <a:t>For</a:t>
            </a:r>
            <a:r>
              <a:rPr lang="sk-SK" sz="3200" dirty="0" smtClean="0"/>
              <a:t>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look</a:t>
            </a:r>
            <a:r>
              <a:rPr lang="sk-SK" sz="3200" dirty="0"/>
              <a:t> on </a:t>
            </a:r>
            <a:r>
              <a:rPr lang="sk-SK" sz="3200" dirty="0" err="1"/>
              <a:t>their</a:t>
            </a:r>
            <a:r>
              <a:rPr lang="sk-SK" sz="3200" dirty="0"/>
              <a:t> </a:t>
            </a:r>
            <a:r>
              <a:rPr lang="sk-SK" sz="3200" dirty="0" err="1"/>
              <a:t>faces</a:t>
            </a:r>
            <a:r>
              <a:rPr lang="sk-SK" sz="3200" dirty="0"/>
              <a:t> </a:t>
            </a:r>
            <a:r>
              <a:rPr lang="sk-SK" sz="3200" dirty="0" err="1"/>
              <a:t>bears</a:t>
            </a:r>
            <a:r>
              <a:rPr lang="sk-SK" sz="3200" dirty="0"/>
              <a:t> </a:t>
            </a:r>
            <a:r>
              <a:rPr lang="sk-SK" sz="3200" dirty="0" err="1"/>
              <a:t>witness</a:t>
            </a:r>
            <a:r>
              <a:rPr lang="sk-SK" sz="3200" dirty="0"/>
              <a:t> </a:t>
            </a:r>
            <a:r>
              <a:rPr lang="sk-SK" sz="3200" dirty="0" err="1"/>
              <a:t>against</a:t>
            </a:r>
            <a:r>
              <a:rPr lang="sk-SK" sz="3200" dirty="0"/>
              <a:t> </a:t>
            </a:r>
            <a:r>
              <a:rPr lang="sk-SK" sz="3200" dirty="0" err="1" smtClean="0"/>
              <a:t>them</a:t>
            </a:r>
            <a:r>
              <a:rPr lang="sk-SK" sz="3200" dirty="0" smtClean="0"/>
              <a:t>; </a:t>
            </a:r>
            <a:r>
              <a:rPr lang="sk-SK" sz="3200" dirty="0" err="1" smtClean="0"/>
              <a:t>they</a:t>
            </a:r>
            <a:r>
              <a:rPr lang="sk-SK" sz="3200" dirty="0" smtClean="0"/>
              <a:t> </a:t>
            </a:r>
            <a:r>
              <a:rPr lang="sk-SK" sz="3200" dirty="0" err="1"/>
              <a:t>proclaim</a:t>
            </a:r>
            <a:r>
              <a:rPr lang="sk-SK" sz="3200" dirty="0"/>
              <a:t> </a:t>
            </a:r>
            <a:r>
              <a:rPr lang="sk-SK" sz="3200" dirty="0" err="1"/>
              <a:t>their</a:t>
            </a:r>
            <a:r>
              <a:rPr lang="sk-SK" sz="3200" dirty="0"/>
              <a:t> sin </a:t>
            </a:r>
            <a:r>
              <a:rPr lang="sk-SK" sz="3200" dirty="0" err="1"/>
              <a:t>like</a:t>
            </a:r>
            <a:r>
              <a:rPr lang="sk-SK" sz="3200" dirty="0"/>
              <a:t> </a:t>
            </a:r>
            <a:r>
              <a:rPr lang="sk-SK" sz="3200" dirty="0" smtClean="0"/>
              <a:t>Sodom; </a:t>
            </a:r>
            <a:r>
              <a:rPr lang="sk-SK" sz="3200" b="1" dirty="0" err="1" smtClean="0"/>
              <a:t>they</a:t>
            </a:r>
            <a:r>
              <a:rPr lang="sk-SK" sz="3200" b="1" dirty="0" smtClean="0"/>
              <a:t> </a:t>
            </a:r>
            <a:r>
              <a:rPr lang="sk-SK" sz="3200" b="1" dirty="0"/>
              <a:t>do </a:t>
            </a:r>
            <a:r>
              <a:rPr lang="sk-SK" sz="3200" b="1" dirty="0" err="1"/>
              <a:t>not</a:t>
            </a:r>
            <a:r>
              <a:rPr lang="sk-SK" sz="3200" b="1" dirty="0"/>
              <a:t> </a:t>
            </a:r>
            <a:r>
              <a:rPr lang="sk-SK" sz="3200" b="1" dirty="0" err="1"/>
              <a:t>hide</a:t>
            </a:r>
            <a:r>
              <a:rPr lang="sk-SK" sz="3200" b="1" dirty="0"/>
              <a:t> </a:t>
            </a:r>
            <a:r>
              <a:rPr lang="sk-SK" sz="3200" b="1" dirty="0" err="1"/>
              <a:t>it</a:t>
            </a:r>
            <a:r>
              <a:rPr lang="sk-SK" sz="3200" b="1" dirty="0" smtClean="0"/>
              <a:t>...“ </a:t>
            </a:r>
            <a:r>
              <a:rPr lang="sk-SK" sz="3200" dirty="0" smtClean="0"/>
              <a:t>(</a:t>
            </a:r>
            <a:r>
              <a:rPr lang="sk-SK" sz="3200" dirty="0" err="1" smtClean="0"/>
              <a:t>Isa</a:t>
            </a:r>
            <a:r>
              <a:rPr lang="sk-SK" sz="3200" dirty="0" smtClean="0"/>
              <a:t>. 3:8-9a)</a:t>
            </a:r>
            <a:endParaRPr lang="en-US" sz="3200" dirty="0" smtClean="0">
              <a:effectLst/>
            </a:endParaRPr>
          </a:p>
          <a:p>
            <a:pPr marL="571500" indent="-571500">
              <a:buFont typeface="+mj-lt"/>
              <a:buAutoNum type="romanUcPeriod" startAt="4"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Five Things we can see about how God deals with His people: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5"/>
            </a:pPr>
            <a:r>
              <a:rPr lang="en-US" b="1" dirty="0" smtClean="0"/>
              <a:t>We </a:t>
            </a:r>
            <a:r>
              <a:rPr lang="en-US" b="1" dirty="0"/>
              <a:t>see that God will always judge sin</a:t>
            </a:r>
            <a:r>
              <a:rPr lang="en-US" dirty="0" smtClean="0">
                <a:effectLst/>
              </a:rPr>
              <a:t> </a:t>
            </a:r>
          </a:p>
          <a:p>
            <a:pPr marL="571500" indent="-571500">
              <a:buFont typeface="+mj-lt"/>
              <a:buAutoNum type="romanUcPeriod" startAt="5"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“</a:t>
            </a:r>
            <a:r>
              <a:rPr lang="en-US" sz="3200" i="1" dirty="0"/>
              <a:t>The Lord has taken his place to contend; </a:t>
            </a:r>
            <a:r>
              <a:rPr lang="en-US" sz="3200" b="1" i="1" dirty="0"/>
              <a:t>he stands to judge peoples</a:t>
            </a:r>
            <a:r>
              <a:rPr lang="en-US" sz="3200" dirty="0"/>
              <a:t>” (3:13</a:t>
            </a:r>
            <a:r>
              <a:rPr lang="en-US" sz="3200" dirty="0" smtClean="0"/>
              <a:t>).</a:t>
            </a:r>
          </a:p>
          <a:p>
            <a:pPr marL="0" indent="0">
              <a:buNone/>
            </a:pPr>
            <a:endParaRPr lang="en-US" sz="3200" dirty="0"/>
          </a:p>
          <a:p>
            <a:pPr lvl="1">
              <a:buFont typeface="Wingdings" charset="2"/>
              <a:buChar char="Ø"/>
            </a:pPr>
            <a:r>
              <a:rPr lang="en-US" i="1" dirty="0" smtClean="0"/>
              <a:t>“</a:t>
            </a:r>
            <a:r>
              <a:rPr lang="en-US" sz="3200" i="1" dirty="0" smtClean="0"/>
              <a:t>What </a:t>
            </a:r>
            <a:r>
              <a:rPr lang="en-US" sz="3200" i="1" dirty="0"/>
              <a:t>do you mean by crushing my people, by grinding the face of the poor?” declares the Lord </a:t>
            </a:r>
            <a:r>
              <a:rPr lang="en-US" sz="3200" i="1" dirty="0" smtClean="0"/>
              <a:t>God </a:t>
            </a:r>
            <a:r>
              <a:rPr lang="en-US" sz="3200" i="1" dirty="0"/>
              <a:t>of hosts</a:t>
            </a:r>
            <a:r>
              <a:rPr lang="en-US" sz="3200" dirty="0" smtClean="0"/>
              <a:t>.” (3:15)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0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Application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3200" dirty="0" smtClean="0"/>
              <a:t>The </a:t>
            </a:r>
            <a:r>
              <a:rPr lang="en-US" sz="3200" dirty="0"/>
              <a:t>Lord </a:t>
            </a:r>
            <a:r>
              <a:rPr lang="en-US" sz="3200" dirty="0" smtClean="0"/>
              <a:t>said: Because </a:t>
            </a:r>
            <a:r>
              <a:rPr lang="en-US" sz="3200" dirty="0"/>
              <a:t>the daughters of Zion are </a:t>
            </a:r>
            <a:r>
              <a:rPr lang="en-US" sz="3200" b="1" dirty="0" smtClean="0"/>
              <a:t>haughty</a:t>
            </a:r>
            <a:r>
              <a:rPr lang="en-US" sz="3200" dirty="0" smtClean="0"/>
              <a:t> and </a:t>
            </a:r>
            <a:r>
              <a:rPr lang="en-US" sz="3200" dirty="0"/>
              <a:t>walk with outstretched </a:t>
            </a:r>
            <a:r>
              <a:rPr lang="en-US" sz="3200" dirty="0" smtClean="0"/>
              <a:t>necks, glancing </a:t>
            </a:r>
            <a:r>
              <a:rPr lang="en-US" sz="3200" dirty="0"/>
              <a:t>wantonly with their </a:t>
            </a:r>
            <a:r>
              <a:rPr lang="en-US" sz="3200" dirty="0" smtClean="0"/>
              <a:t>eyes, mincing </a:t>
            </a:r>
            <a:r>
              <a:rPr lang="en-US" sz="3200" dirty="0"/>
              <a:t>along as they </a:t>
            </a:r>
            <a:r>
              <a:rPr lang="en-US" sz="3200" dirty="0" smtClean="0"/>
              <a:t>go, tinkling </a:t>
            </a:r>
            <a:r>
              <a:rPr lang="en-US" sz="3200" dirty="0"/>
              <a:t>with their </a:t>
            </a:r>
            <a:r>
              <a:rPr lang="en-US" sz="3200" dirty="0" smtClean="0"/>
              <a:t>feet, </a:t>
            </a:r>
            <a:r>
              <a:rPr lang="sk-SK" sz="3200" b="1" dirty="0" smtClean="0"/>
              <a:t>17</a:t>
            </a:r>
            <a:r>
              <a:rPr lang="sk-SK" sz="3200" b="1" dirty="0"/>
              <a:t> </a:t>
            </a:r>
            <a:r>
              <a:rPr lang="sk-SK" sz="3200" dirty="0" err="1" smtClean="0"/>
              <a:t>therefore</a:t>
            </a:r>
            <a:r>
              <a:rPr lang="sk-SK" sz="3200" dirty="0" smtClean="0"/>
              <a:t> </a:t>
            </a:r>
            <a:r>
              <a:rPr lang="sk-SK" sz="3200" dirty="0" err="1"/>
              <a:t>the</a:t>
            </a:r>
            <a:r>
              <a:rPr lang="sk-SK" sz="3200" dirty="0"/>
              <a:t> Lord </a:t>
            </a:r>
            <a:r>
              <a:rPr lang="sk-SK" sz="3200" dirty="0" err="1"/>
              <a:t>will</a:t>
            </a:r>
            <a:r>
              <a:rPr lang="sk-SK" sz="3200" dirty="0"/>
              <a:t> </a:t>
            </a:r>
            <a:r>
              <a:rPr lang="sk-SK" sz="3200" dirty="0" err="1"/>
              <a:t>strike</a:t>
            </a:r>
            <a:r>
              <a:rPr lang="sk-SK" sz="3200" dirty="0"/>
              <a:t> </a:t>
            </a:r>
            <a:r>
              <a:rPr lang="sk-SK" sz="3200" dirty="0" err="1"/>
              <a:t>with</a:t>
            </a:r>
            <a:r>
              <a:rPr lang="sk-SK" sz="3200" dirty="0"/>
              <a:t> a </a:t>
            </a:r>
            <a:r>
              <a:rPr lang="sk-SK" sz="3200" dirty="0" err="1" smtClean="0"/>
              <a:t>scab</a:t>
            </a:r>
            <a:r>
              <a:rPr lang="sk-SK" sz="3200" dirty="0" smtClean="0"/>
              <a:t> </a:t>
            </a: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/>
              <a:t>heads</a:t>
            </a:r>
            <a:r>
              <a:rPr lang="sk-SK" sz="3200" dirty="0"/>
              <a:t> of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daughters</a:t>
            </a:r>
            <a:r>
              <a:rPr lang="sk-SK" sz="3200" dirty="0"/>
              <a:t> of </a:t>
            </a:r>
            <a:r>
              <a:rPr lang="sk-SK" sz="3200" dirty="0" err="1" smtClean="0"/>
              <a:t>Zion</a:t>
            </a:r>
            <a:r>
              <a:rPr lang="sk-SK" sz="3200" dirty="0" smtClean="0"/>
              <a:t>, and </a:t>
            </a:r>
            <a:r>
              <a:rPr lang="sk-SK" sz="3200" dirty="0" err="1"/>
              <a:t>the</a:t>
            </a:r>
            <a:r>
              <a:rPr lang="sk-SK" sz="3200" dirty="0"/>
              <a:t> Lord </a:t>
            </a:r>
            <a:r>
              <a:rPr lang="sk-SK" sz="3200" dirty="0" err="1"/>
              <a:t>will</a:t>
            </a:r>
            <a:r>
              <a:rPr lang="sk-SK" sz="3200" dirty="0"/>
              <a:t> </a:t>
            </a:r>
            <a:r>
              <a:rPr lang="sk-SK" sz="3200" dirty="0" err="1"/>
              <a:t>lay</a:t>
            </a:r>
            <a:r>
              <a:rPr lang="sk-SK" sz="3200" dirty="0"/>
              <a:t> bare </a:t>
            </a:r>
            <a:r>
              <a:rPr lang="sk-SK" sz="3200" dirty="0" err="1"/>
              <a:t>their</a:t>
            </a:r>
            <a:r>
              <a:rPr lang="sk-SK" sz="3200" dirty="0"/>
              <a:t> </a:t>
            </a:r>
            <a:r>
              <a:rPr lang="sk-SK" sz="3200" dirty="0" err="1"/>
              <a:t>secret</a:t>
            </a:r>
            <a:r>
              <a:rPr lang="sk-SK" sz="3200" dirty="0"/>
              <a:t> </a:t>
            </a:r>
            <a:r>
              <a:rPr lang="sk-SK" sz="3200" dirty="0" err="1" smtClean="0"/>
              <a:t>parts</a:t>
            </a:r>
            <a:r>
              <a:rPr lang="sk-SK" sz="3200" dirty="0" smtClean="0"/>
              <a:t>“ (3:16-17)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charset="2"/>
              <a:buChar char="v"/>
            </a:pPr>
            <a:r>
              <a:rPr lang="en-US" sz="3200" dirty="0" smtClean="0"/>
              <a:t>God will bring down the proud! (Psa. 18:27; James 4:7; 1 Pet. 5:5)</a:t>
            </a:r>
            <a:endParaRPr lang="sk-SK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Is pride holding us back from seeing the truth about the state of affairs in our own country?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39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Just Like Judah?</a:t>
            </a:r>
            <a:endParaRPr lang="en-US" sz="4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09371"/>
            <a:ext cx="9144000" cy="1655762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“For Jerusalem has stumbled, and Judah has fallen, because their speech and their deeds are against the </a:t>
            </a:r>
            <a:r>
              <a:rPr lang="en-US" sz="3600" dirty="0" smtClean="0">
                <a:solidFill>
                  <a:schemeClr val="bg1"/>
                </a:solidFill>
              </a:rPr>
              <a:t>Lord, defying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(provoke, ASV) his </a:t>
            </a:r>
            <a:r>
              <a:rPr lang="en-US" sz="3600" dirty="0">
                <a:solidFill>
                  <a:schemeClr val="bg1"/>
                </a:solidFill>
              </a:rPr>
              <a:t>glorious presence” (Isa. </a:t>
            </a:r>
            <a:r>
              <a:rPr lang="en-US" sz="3600" dirty="0" smtClean="0">
                <a:solidFill>
                  <a:schemeClr val="bg1"/>
                </a:solidFill>
              </a:rPr>
              <a:t>3:8, ESV)</a:t>
            </a:r>
            <a:r>
              <a:rPr lang="en-US" sz="3600" dirty="0" smtClean="0"/>
              <a:t>).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Isaiah</a:t>
            </a:r>
            <a:r>
              <a:rPr lang="en-US" dirty="0" smtClean="0">
                <a:latin typeface="+mn-lt"/>
                <a:ea typeface="Abadi MT Condensed Extra Bold" charset="0"/>
                <a:cs typeface="Abadi MT Condensed Extra Bold" charset="0"/>
              </a:rPr>
              <a:t> – “the Lord saves”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00692"/>
            <a:ext cx="10507133" cy="52759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“Ah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, sinful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nation, a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people laden with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iniquity, offspring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of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evildoers, children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who deal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corruptly! They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have forsaken the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Lord, they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have despised the Holy One of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Israel, they </a:t>
            </a:r>
            <a:r>
              <a:rPr lang="en-US" dirty="0">
                <a:solidFill>
                  <a:prstClr val="black"/>
                </a:solidFill>
                <a:latin typeface="HelveticaNeue" charset="0"/>
              </a:rPr>
              <a:t>are utterly </a:t>
            </a:r>
            <a:r>
              <a:rPr lang="en-US" dirty="0" smtClean="0">
                <a:solidFill>
                  <a:prstClr val="black"/>
                </a:solidFill>
                <a:latin typeface="HelveticaNeue" charset="0"/>
              </a:rPr>
              <a:t>estranged” (Isa. 1:4).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835" y="3098801"/>
            <a:ext cx="2887132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Four nouns </a:t>
            </a:r>
          </a:p>
          <a:p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to </a:t>
            </a:r>
            <a:r>
              <a:rPr lang="en-US" sz="28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</a:t>
            </a:r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dentify </a:t>
            </a:r>
          </a:p>
          <a:p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those addressed:</a:t>
            </a:r>
          </a:p>
          <a:p>
            <a:endParaRPr lang="en-US" sz="2400" dirty="0" smtClean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nation</a:t>
            </a:r>
          </a:p>
          <a:p>
            <a:r>
              <a:rPr lang="en-US" sz="2800" b="1" dirty="0">
                <a:ea typeface="Abadi MT Condensed Extra Bold" charset="0"/>
                <a:cs typeface="Abadi MT Condensed Extra Bold" charset="0"/>
              </a:rPr>
              <a:t>p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eople</a:t>
            </a:r>
          </a:p>
          <a:p>
            <a:r>
              <a:rPr lang="en-US" sz="2800" b="1" dirty="0">
                <a:ea typeface="Abadi MT Condensed Extra Bold" charset="0"/>
                <a:cs typeface="Abadi MT Condensed Extra Bold" charset="0"/>
              </a:rPr>
              <a:t>o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ffspring</a:t>
            </a:r>
          </a:p>
          <a:p>
            <a:r>
              <a:rPr lang="en-US" sz="2800" b="1" dirty="0">
                <a:ea typeface="Abadi MT Condensed Extra Bold" charset="0"/>
                <a:cs typeface="Abadi MT Condensed Extra Bold" charset="0"/>
              </a:rPr>
              <a:t>c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hildren (sons)</a:t>
            </a:r>
            <a:endParaRPr lang="en-US" sz="2800" b="1" dirty="0"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6399" y="3098801"/>
            <a:ext cx="3081867" cy="35394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Four words to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describe their</a:t>
            </a:r>
          </a:p>
          <a:p>
            <a:r>
              <a:rPr lang="en-US" sz="2800" dirty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p</a:t>
            </a:r>
            <a:r>
              <a:rPr lang="en-US" sz="2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itiful condition:</a:t>
            </a:r>
          </a:p>
          <a:p>
            <a:endParaRPr lang="en-US" sz="28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r>
              <a:rPr lang="en-US" sz="2800" b="1" dirty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s</a:t>
            </a:r>
            <a:r>
              <a:rPr lang="en-US" sz="28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inful</a:t>
            </a:r>
          </a:p>
          <a:p>
            <a:r>
              <a:rPr lang="en-US" sz="28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Iniquity</a:t>
            </a:r>
          </a:p>
          <a:p>
            <a:r>
              <a:rPr lang="en-US" sz="2800" b="1" dirty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e</a:t>
            </a:r>
            <a:r>
              <a:rPr lang="en-US" sz="28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vildoers</a:t>
            </a:r>
          </a:p>
          <a:p>
            <a:r>
              <a:rPr lang="en-US" sz="2800" b="1" dirty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orrupt</a:t>
            </a:r>
            <a:endParaRPr lang="en-US" sz="2800" b="1" dirty="0">
              <a:solidFill>
                <a:schemeClr val="bg1"/>
              </a:solidFill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6533" y="4365300"/>
            <a:ext cx="3428348" cy="830998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WICKEDNESS</a:t>
            </a:r>
            <a:endParaRPr lang="en-US" sz="48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0967" y="3098799"/>
            <a:ext cx="338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Sick people 1:5-6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64077" y="3681739"/>
            <a:ext cx="3162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Sick land 1:7-9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56603" y="5672790"/>
            <a:ext cx="3758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b="1" dirty="0" smtClean="0"/>
              <a:t>Sick Worship 1:10-15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52042" y="2785714"/>
            <a:ext cx="3367239" cy="17810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A Call to Repentance (1:16-17)</a:t>
            </a:r>
            <a:endParaRPr lang="en-US" sz="3600" dirty="0">
              <a:solidFill>
                <a:srgbClr val="FFFF0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8167" y="5030130"/>
            <a:ext cx="3421113" cy="14773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  Consequences   </a:t>
            </a:r>
            <a:br>
              <a:rPr lang="en-US" sz="3600" dirty="0" smtClean="0">
                <a:solidFill>
                  <a:srgbClr val="FF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    (1:18-19)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JUST LIKE JUDAH?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Isaiah’s message</a:t>
            </a:r>
            <a:r>
              <a:rPr lang="is-I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…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“He sought to bring faith to a nation steeped in the paganism of surrounding countries.  He warned Israel of the sin of idolatry and rebellion against God.  His Messianic prophesies (2:1-4) gave Israel some consolation as He promised God’s wrath upon unbelievers and man’s redemption through Christ” (Isaiah, TRUTH FOR TODAY COMMENTARIES, Don </a:t>
            </a:r>
            <a:r>
              <a:rPr lang="en-US" dirty="0" err="1" smtClean="0"/>
              <a:t>Shackleford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referred to as “The Prince of Prophets” or the “Statesman Prophet.”  His prophecy is sited 24 times in the NT (Matthew, Mark, Luke, John and Paul).  </a:t>
            </a:r>
          </a:p>
          <a:p>
            <a:r>
              <a:rPr lang="en-US" dirty="0" smtClean="0"/>
              <a:t>One of four prophets to prophesy in the eight century B.C., Isaiah and Micah (South) and Amos and Hosea (North). 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7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3" y="118532"/>
            <a:ext cx="11717868" cy="85604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KINGS DURING THE PERIOD OF ISAIAH’S PROPHECIES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4579"/>
            <a:ext cx="11938001" cy="6124754"/>
          </a:xfrm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974579"/>
            <a:ext cx="3979331" cy="6124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ISRAEL</a:t>
            </a:r>
            <a:endParaRPr lang="en-US" sz="2800" b="1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Jehoash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</a:t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(798-782)</a:t>
            </a: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Jereboam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II</a:t>
            </a:r>
          </a:p>
          <a:p>
            <a:r>
              <a:rPr lang="en-US" sz="2800" b="1" dirty="0">
                <a:ea typeface="Abadi MT Condensed Extra Bold" charset="0"/>
                <a:cs typeface="Abadi MT Condensed Extra Bold" charset="0"/>
              </a:rPr>
              <a:t>(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782-752)</a:t>
            </a:r>
          </a:p>
          <a:p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Zechariah (753-752) </a:t>
            </a: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Shallum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 (752-742)</a:t>
            </a: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Menahem</a:t>
            </a:r>
            <a:r>
              <a:rPr lang="en-US" sz="2800" b="1" dirty="0">
                <a:ea typeface="Abadi MT Condensed Extra Bold" charset="0"/>
                <a:cs typeface="Abadi MT Condensed Extra Bold" charset="0"/>
              </a:rPr>
              <a:t>  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(752-742)</a:t>
            </a:r>
          </a:p>
          <a:p>
            <a:endParaRPr lang="en-US" sz="2800" b="1" dirty="0" smtClean="0">
              <a:ea typeface="Abadi MT Condensed Extra Bold" charset="0"/>
              <a:cs typeface="Abadi MT Condensed Extra Bold" charset="0"/>
            </a:endParaRPr>
          </a:p>
          <a:p>
            <a:endParaRPr lang="en-US" sz="2800" b="1" dirty="0" smtClean="0">
              <a:ea typeface="Abadi MT Condensed Extra Bold" charset="0"/>
              <a:cs typeface="Abadi MT Condensed Extra Bold" charset="0"/>
            </a:endParaRP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Pekahiah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(740-732)</a:t>
            </a: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Pekah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(740-732)</a:t>
            </a: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Hoshea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(732-722)</a:t>
            </a:r>
          </a:p>
          <a:p>
            <a:r>
              <a:rPr lang="en-US" sz="2800" dirty="0" smtClean="0">
                <a:ea typeface="Abadi MT Condensed Extra Bold" charset="0"/>
                <a:cs typeface="Abadi MT Condensed Extra Bold" charset="0"/>
              </a:rPr>
              <a:t> </a:t>
            </a:r>
            <a:endParaRPr lang="en-US" sz="2800" dirty="0"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1" y="974580"/>
            <a:ext cx="4013200" cy="6124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ASSYRIA</a:t>
            </a:r>
            <a:endParaRPr lang="en-US" sz="2800" dirty="0">
              <a:solidFill>
                <a:schemeClr val="bg1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A</a:t>
            </a:r>
            <a:r>
              <a:rPr lang="en-US" sz="2400" b="1" dirty="0" err="1" smtClean="0">
                <a:solidFill>
                  <a:schemeClr val="bg1"/>
                </a:solidFill>
              </a:rPr>
              <a:t>dad-nirari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III </a:t>
            </a:r>
            <a:b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</a:b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(810-783)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Shalmaneser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IV</a:t>
            </a:r>
            <a:r>
              <a:rPr lang="en-US" sz="2400" b="1" dirty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</a:t>
            </a:r>
            <a:br>
              <a:rPr lang="en-US" sz="2400" b="1" dirty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</a:b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(783-773)</a:t>
            </a:r>
          </a:p>
          <a:p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Ashur-</a:t>
            </a:r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dan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III</a:t>
            </a:r>
          </a:p>
          <a:p>
            <a:r>
              <a:rPr lang="en-US" sz="2400" b="1" dirty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(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773-755)</a:t>
            </a:r>
          </a:p>
          <a:p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Ashur-</a:t>
            </a:r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nirai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V </a:t>
            </a:r>
          </a:p>
          <a:p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(755-745)</a:t>
            </a:r>
          </a:p>
          <a:p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Tigltah-pileser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III</a:t>
            </a:r>
            <a:b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</a:b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Pul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) (745-727)</a:t>
            </a:r>
          </a:p>
          <a:p>
            <a:endParaRPr lang="en-US" sz="2400" b="1" dirty="0">
              <a:solidFill>
                <a:schemeClr val="bg1"/>
              </a:solidFill>
              <a:ea typeface="Abadi MT Condensed Extra Bold" charset="0"/>
              <a:cs typeface="Abadi MT Condensed Extra Bold" charset="0"/>
            </a:endParaRPr>
          </a:p>
          <a:p>
            <a:r>
              <a:rPr lang="en-US" sz="2400" b="1" dirty="0" err="1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Shalmaneser</a:t>
            </a:r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 V (727-722)</a:t>
            </a:r>
          </a:p>
          <a:p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Sargon  (722-705)</a:t>
            </a:r>
          </a:p>
          <a:p>
            <a:r>
              <a:rPr lang="en-US" sz="2400" b="1" dirty="0" smtClean="0">
                <a:solidFill>
                  <a:schemeClr val="bg1"/>
                </a:solidFill>
                <a:ea typeface="Abadi MT Condensed Extra Bold" charset="0"/>
                <a:cs typeface="Abadi MT Condensed Extra Bold" charset="0"/>
              </a:rPr>
              <a:t>Sennacherib  (705-681)</a:t>
            </a:r>
            <a:endParaRPr lang="en-US" sz="2400" b="1" dirty="0">
              <a:solidFill>
                <a:schemeClr val="bg1"/>
              </a:solidFill>
              <a:ea typeface="Abadi MT Condensed Extra Bold" charset="0"/>
              <a:cs typeface="Abadi MT Condensed Extra Bold" charset="0"/>
            </a:endParaRPr>
          </a:p>
          <a:p>
            <a:endParaRPr lang="en-US" sz="2800" b="1" dirty="0"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75601" y="974579"/>
            <a:ext cx="3776132" cy="61247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JUDAH</a:t>
            </a:r>
            <a:br>
              <a:rPr lang="en-US" sz="28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Amaziah</a:t>
            </a:r>
            <a:endParaRPr lang="en-US" sz="2800" b="1" dirty="0">
              <a:ea typeface="Abadi MT Condensed Extra Bold" charset="0"/>
              <a:cs typeface="Abadi MT Condensed Extra Bold" charset="0"/>
            </a:endParaRPr>
          </a:p>
          <a:p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(796-767)</a:t>
            </a:r>
          </a:p>
          <a:p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Uzziah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(or </a:t>
            </a:r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Azariah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)</a:t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(767-739)</a:t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/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/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/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Jotham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(739-732)</a:t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/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err="1" smtClean="0">
                <a:ea typeface="Abadi MT Condensed Extra Bold" charset="0"/>
                <a:cs typeface="Abadi MT Condensed Extra Bold" charset="0"/>
              </a:rPr>
              <a:t>Ahaz</a:t>
            </a: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 732-715</a:t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Hezekiah – 715-686</a:t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/>
            </a:r>
            <a:br>
              <a:rPr lang="en-US" sz="2800" b="1" dirty="0" smtClean="0">
                <a:ea typeface="Abadi MT Condensed Extra Bold" charset="0"/>
                <a:cs typeface="Abadi MT Condensed Extra Bold" charset="0"/>
              </a:rPr>
            </a:br>
            <a:r>
              <a:rPr lang="en-US" sz="2800" b="1" dirty="0" smtClean="0">
                <a:ea typeface="Abadi MT Condensed Extra Bold" charset="0"/>
                <a:cs typeface="Abadi MT Condensed Extra Bold" charset="0"/>
              </a:rPr>
              <a:t>.</a:t>
            </a:r>
            <a:endParaRPr lang="en-US" sz="2800" b="1" dirty="0"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God deal with defiance?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For Jerusalem has </a:t>
            </a:r>
            <a:r>
              <a:rPr lang="en-US" b="1" i="1" dirty="0"/>
              <a:t>stumbled</a:t>
            </a:r>
            <a:r>
              <a:rPr lang="en-US" i="1" dirty="0"/>
              <a:t>, and Judah has fallen, because their speech and their </a:t>
            </a:r>
            <a:r>
              <a:rPr lang="en-US" b="1" i="1" dirty="0"/>
              <a:t>deeds are against the </a:t>
            </a:r>
            <a:r>
              <a:rPr lang="en-US" b="1" i="1" dirty="0" smtClean="0"/>
              <a:t>Lord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b="1" i="1" dirty="0" smtClean="0"/>
              <a:t>defying </a:t>
            </a:r>
            <a:r>
              <a:rPr lang="en-US" i="1" dirty="0"/>
              <a:t>his glorious presence</a:t>
            </a:r>
            <a:r>
              <a:rPr lang="en-US" dirty="0"/>
              <a:t>” (Isa. </a:t>
            </a:r>
            <a:r>
              <a:rPr lang="en-US" dirty="0" smtClean="0"/>
              <a:t>3:8, ESV)</a:t>
            </a:r>
          </a:p>
          <a:p>
            <a:endParaRPr lang="en-US" dirty="0">
              <a:effectLst/>
            </a:endParaRPr>
          </a:p>
          <a:p>
            <a:r>
              <a:rPr lang="en-US" dirty="0"/>
              <a:t>“</a:t>
            </a:r>
            <a:r>
              <a:rPr lang="en-US" i="1" dirty="0"/>
              <a:t>For Jerusalem is </a:t>
            </a:r>
            <a:r>
              <a:rPr lang="en-US" b="1" i="1" dirty="0"/>
              <a:t>ruined</a:t>
            </a:r>
            <a:r>
              <a:rPr lang="en-US" i="1" dirty="0"/>
              <a:t>, and Judah is fallen; because their tongue and their </a:t>
            </a:r>
            <a:r>
              <a:rPr lang="en-US" b="1" i="1" dirty="0"/>
              <a:t>doings are against Jehovah</a:t>
            </a:r>
            <a:r>
              <a:rPr lang="en-US" i="1" dirty="0"/>
              <a:t>, to </a:t>
            </a:r>
            <a:r>
              <a:rPr lang="en-US" b="1" i="1" dirty="0"/>
              <a:t>provoke</a:t>
            </a:r>
            <a:r>
              <a:rPr lang="en-US" i="1" dirty="0"/>
              <a:t> the eyes of his </a:t>
            </a:r>
            <a:r>
              <a:rPr lang="en-US" i="1" dirty="0" smtClean="0"/>
              <a:t>glory</a:t>
            </a:r>
            <a:r>
              <a:rPr lang="en-US" dirty="0" smtClean="0"/>
              <a:t>” (Isa. 3:8, ASV) 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Five Things we can see about how God deals with His people: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We should see the tragedy they faced was self-induced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3200" dirty="0" smtClean="0"/>
              <a:t>“</a:t>
            </a:r>
            <a:r>
              <a:rPr lang="en-US" sz="3200" dirty="0"/>
              <a:t>For the look on their faces bears witness against </a:t>
            </a:r>
            <a:r>
              <a:rPr lang="en-US" sz="3200" dirty="0" smtClean="0"/>
              <a:t>them; they </a:t>
            </a:r>
            <a:r>
              <a:rPr lang="en-US" sz="3200" dirty="0"/>
              <a:t>proclaim their sin like </a:t>
            </a:r>
            <a:r>
              <a:rPr lang="en-US" sz="3200" dirty="0" smtClean="0"/>
              <a:t>Sodom; they </a:t>
            </a:r>
            <a:r>
              <a:rPr lang="en-US" sz="3200" dirty="0"/>
              <a:t>do not hide </a:t>
            </a:r>
            <a:r>
              <a:rPr lang="en-US" sz="3200" dirty="0" smtClean="0"/>
              <a:t>it. Woe </a:t>
            </a:r>
            <a:r>
              <a:rPr lang="en-US" sz="3200" dirty="0"/>
              <a:t>to </a:t>
            </a:r>
            <a:r>
              <a:rPr lang="en-US" sz="3200" dirty="0" smtClean="0"/>
              <a:t>them! For </a:t>
            </a:r>
            <a:r>
              <a:rPr lang="en-US" sz="3200" b="1" dirty="0"/>
              <a:t>they have brought evil on themselves</a:t>
            </a:r>
            <a:r>
              <a:rPr lang="en-US" sz="3200" dirty="0"/>
              <a:t>.</a:t>
            </a:r>
            <a:r>
              <a:rPr lang="en-US" sz="3200" dirty="0" smtClean="0"/>
              <a:t>” (Isa. 3:9)</a:t>
            </a:r>
            <a:endParaRPr lang="en-US" sz="3200" b="1" dirty="0"/>
          </a:p>
          <a:p>
            <a:pPr lvl="1">
              <a:buFont typeface="Wingdings" charset="2"/>
              <a:buChar char="Ø"/>
            </a:pPr>
            <a:r>
              <a:rPr lang="en-US" b="1" dirty="0" smtClean="0"/>
              <a:t>“</a:t>
            </a:r>
            <a:r>
              <a:rPr lang="en-US" sz="2800" dirty="0" smtClean="0"/>
              <a:t>The </a:t>
            </a:r>
            <a:r>
              <a:rPr lang="en-US" sz="2800" dirty="0"/>
              <a:t>show of their countenance doth witness against </a:t>
            </a:r>
            <a:r>
              <a:rPr lang="en-US" sz="2800" dirty="0" smtClean="0"/>
              <a:t>them</a:t>
            </a:r>
            <a:r>
              <a:rPr lang="is-IS" sz="2800" dirty="0" smtClean="0"/>
              <a:t>…” (ASV, KJV)</a:t>
            </a:r>
          </a:p>
          <a:p>
            <a:pPr lvl="1">
              <a:buFont typeface="Wingdings" charset="2"/>
              <a:buChar char="Ø"/>
            </a:pPr>
            <a:r>
              <a:rPr lang="en-US" sz="2800" dirty="0" smtClean="0"/>
              <a:t>“The </a:t>
            </a:r>
            <a:r>
              <a:rPr lang="en-US" sz="2800" dirty="0"/>
              <a:t>look on their countenance witnesses against </a:t>
            </a:r>
            <a:r>
              <a:rPr lang="en-US" sz="2800" dirty="0" smtClean="0"/>
              <a:t>them” (NKJV)</a:t>
            </a:r>
            <a:endParaRPr lang="is-IS" sz="2800" dirty="0" smtClean="0"/>
          </a:p>
          <a:p>
            <a:pPr lvl="1"/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Five Things we can see about how God deals with His people: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b="1" dirty="0"/>
              <a:t>We should see that sin affects us physically as well as spiritually</a:t>
            </a:r>
            <a:r>
              <a:rPr lang="en-US" dirty="0" smtClean="0">
                <a:effectLst/>
              </a:rPr>
              <a:t> </a:t>
            </a:r>
          </a:p>
          <a:p>
            <a:pPr marL="571500" indent="-571500">
              <a:buFont typeface="+mj-lt"/>
              <a:buAutoNum type="romanUcPeriod" startAt="2"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For behold, the Lord God of hosts is taking away </a:t>
            </a:r>
            <a:r>
              <a:rPr lang="en-US" i="1" dirty="0" smtClean="0"/>
              <a:t>from </a:t>
            </a:r>
            <a:r>
              <a:rPr lang="en-US" i="1" dirty="0"/>
              <a:t>Jerusalem and from Judah support and supply, all support of bread, and all support of water; the mighty man </a:t>
            </a:r>
            <a:r>
              <a:rPr lang="en-US" i="1" dirty="0" smtClean="0"/>
              <a:t>and </a:t>
            </a:r>
            <a:r>
              <a:rPr lang="en-US" i="1" dirty="0"/>
              <a:t>the soldier, the judge and the prophet, the diviner and the elder, the captain of fifty and the man of rank, the </a:t>
            </a:r>
            <a:r>
              <a:rPr lang="en-US" i="1" dirty="0" smtClean="0"/>
              <a:t>counselor </a:t>
            </a:r>
            <a:r>
              <a:rPr lang="en-US" i="1" dirty="0"/>
              <a:t>and the skillful magician and the expert in charms. And I will make boys their princes, and infants shall rule </a:t>
            </a:r>
            <a:r>
              <a:rPr lang="en-US" i="1" dirty="0" smtClean="0"/>
              <a:t>over </a:t>
            </a:r>
            <a:r>
              <a:rPr lang="en-US" i="1" dirty="0"/>
              <a:t>them. And the people will oppress one another, every one his fellow and every one his neighbor; the youth </a:t>
            </a:r>
            <a:r>
              <a:rPr lang="en-US" i="1" dirty="0" smtClean="0"/>
              <a:t>will be </a:t>
            </a:r>
            <a:r>
              <a:rPr lang="en-US" i="1" dirty="0"/>
              <a:t>insolent to the elder, and the despised to the honorable</a:t>
            </a:r>
            <a:r>
              <a:rPr lang="en-US" dirty="0"/>
              <a:t>” (Isa. 3:1-5)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Five Things we can see about how God deals with His people: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71500" indent="-571500">
              <a:buFont typeface="+mj-lt"/>
              <a:buAutoNum type="romanUcPeriod" startAt="3"/>
            </a:pPr>
            <a:r>
              <a:rPr lang="en-US" b="1" dirty="0"/>
              <a:t>We should see that apostasy does not just happen</a:t>
            </a:r>
            <a:r>
              <a:rPr lang="en-US" dirty="0"/>
              <a:t> </a:t>
            </a:r>
            <a:endParaRPr lang="en-US" dirty="0" smtClean="0"/>
          </a:p>
          <a:p>
            <a:pPr marL="571500" indent="-571500">
              <a:buFont typeface="+mj-lt"/>
              <a:buAutoNum type="romanUcPeriod" startAt="3"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“</a:t>
            </a:r>
            <a:r>
              <a:rPr lang="en-US" sz="3200" i="1" dirty="0"/>
              <a:t>The Lord will enter into </a:t>
            </a:r>
            <a:r>
              <a:rPr lang="en-US" sz="3200" i="1" dirty="0" smtClean="0"/>
              <a:t>Judgment </a:t>
            </a:r>
            <a:r>
              <a:rPr lang="en-US" sz="3200" b="1" i="1" dirty="0"/>
              <a:t>with the elders and princes </a:t>
            </a:r>
            <a:r>
              <a:rPr lang="en-US" sz="3200" i="1" dirty="0"/>
              <a:t>of his people: “It is you who have devoured the vineyard, the spoil of the poor </a:t>
            </a:r>
            <a:r>
              <a:rPr lang="en-US" sz="3200" i="1" dirty="0" smtClean="0"/>
              <a:t>is </a:t>
            </a:r>
            <a:r>
              <a:rPr lang="en-US" sz="3200" i="1" dirty="0"/>
              <a:t>in your houses</a:t>
            </a:r>
            <a:r>
              <a:rPr lang="en-US" sz="3200" dirty="0"/>
              <a:t>” (Isa. 3:14)</a:t>
            </a:r>
            <a:r>
              <a:rPr lang="en-US" sz="3200" dirty="0" smtClean="0">
                <a:effectLst/>
              </a:rPr>
              <a:t>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7/24/16 --- FINK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JUST LIKE JUDAH?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836E-0011-A24F-9520-0597AD0270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1024</Words>
  <Application>Microsoft Macintosh PowerPoint</Application>
  <PresentationFormat>Widescreen</PresentationFormat>
  <Paragraphs>141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Abadi MT Condensed Extra Bold</vt:lpstr>
      <vt:lpstr>Calibri</vt:lpstr>
      <vt:lpstr>Calibri Light</vt:lpstr>
      <vt:lpstr>HelveticaNeue</vt:lpstr>
      <vt:lpstr>Wingdings</vt:lpstr>
      <vt:lpstr>Arial</vt:lpstr>
      <vt:lpstr>Office Theme</vt:lpstr>
      <vt:lpstr>James Garfield - 1831-1881</vt:lpstr>
      <vt:lpstr>Just Like Judah?</vt:lpstr>
      <vt:lpstr>Isaiah – “the Lord saves”</vt:lpstr>
      <vt:lpstr>Isaiah’s message…</vt:lpstr>
      <vt:lpstr>KINGS DURING THE PERIOD OF ISAIAH’S PROPHECIES</vt:lpstr>
      <vt:lpstr>How does God deal with defiance? </vt:lpstr>
      <vt:lpstr>Five Things we can see about how God deals with His people:</vt:lpstr>
      <vt:lpstr>Five Things we can see about how God deals with His people:</vt:lpstr>
      <vt:lpstr>Five Things we can see about how God deals with His people:</vt:lpstr>
      <vt:lpstr>Five Things we can see about how God deals with His people:</vt:lpstr>
      <vt:lpstr>Five Things we can see about how God deals with His people:</vt:lpstr>
      <vt:lpstr>Application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The Mighty Will Fall</dc:title>
  <dc:creator>Microsoft Office User</dc:creator>
  <cp:lastModifiedBy>Microsoft Office User</cp:lastModifiedBy>
  <cp:revision>41</cp:revision>
  <cp:lastPrinted>2016-07-23T00:54:54Z</cp:lastPrinted>
  <dcterms:created xsi:type="dcterms:W3CDTF">2016-07-21T17:59:11Z</dcterms:created>
  <dcterms:modified xsi:type="dcterms:W3CDTF">2016-07-24T18:54:31Z</dcterms:modified>
</cp:coreProperties>
</file>