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9" r:id="rId3"/>
    <p:sldId id="259" r:id="rId4"/>
    <p:sldId id="260" r:id="rId5"/>
    <p:sldId id="265" r:id="rId6"/>
    <p:sldId id="264" r:id="rId7"/>
    <p:sldId id="271" r:id="rId8"/>
    <p:sldId id="266" r:id="rId9"/>
    <p:sldId id="267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1"/>
    <p:restoredTop sz="94387"/>
  </p:normalViewPr>
  <p:slideViewPr>
    <p:cSldViewPr snapToGrid="0" snapToObjects="1">
      <p:cViewPr varScale="1">
        <p:scale>
          <a:sx n="76" d="100"/>
          <a:sy n="76" d="100"/>
        </p:scale>
        <p:origin x="17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8305F-53CE-E243-B56C-0C8D4BF30700}" type="datetimeFigureOut">
              <a:rPr lang="en-US" smtClean="0"/>
              <a:t>7/17/16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89670-4E0A-4C49-9383-457FA673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42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70433-A9B3-EA4D-9890-0FFABE4B8CDD}" type="datetimeFigureOut">
              <a:rPr lang="en-US" smtClean="0"/>
              <a:t>7/17/16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556FA-1A5F-E343-B90D-660528D3A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3136C-E4C1-0C4E-8CC5-FBBF17DC2D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9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3136C-E4C1-0C4E-8CC5-FBBF17DC2D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82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56FA-1A5F-E343-B90D-660528D3AD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21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3136C-E4C1-0C4E-8CC5-FBBF17DC2D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7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3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8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0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0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2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9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7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7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7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4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D0A54-0267-8F43-A2FB-1A66C00C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1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2350" y="1761067"/>
            <a:ext cx="10331450" cy="2523067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Growing Slowly Wise</a:t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4800" i="1" dirty="0" smtClean="0">
                <a:solidFill>
                  <a:srgbClr val="7030A0"/>
                </a:solidFill>
                <a:latin typeface="+mn-lt"/>
                <a:ea typeface="Abadi MT Condensed Extra Bold" charset="0"/>
                <a:cs typeface="Abadi MT Condensed Extra Bold" charset="0"/>
              </a:rPr>
              <a:t>A Study of James</a:t>
            </a:r>
            <a:r>
              <a:rPr lang="en-US" i="1" dirty="0" smtClean="0">
                <a:solidFill>
                  <a:srgbClr val="7030A0"/>
                </a:solidFill>
                <a:latin typeface="+mn-lt"/>
                <a:ea typeface="Abadi MT Condensed Extra Bold" charset="0"/>
                <a:cs typeface="Abadi MT Condensed Extra Bold" charset="0"/>
              </a:rPr>
              <a:t/>
            </a:r>
            <a:br>
              <a:rPr lang="en-US" i="1" dirty="0" smtClean="0">
                <a:solidFill>
                  <a:srgbClr val="7030A0"/>
                </a:solidFill>
                <a:latin typeface="+mn-lt"/>
                <a:ea typeface="Abadi MT Condensed Extra Bold" charset="0"/>
                <a:cs typeface="Abadi MT Condensed Extra Bold" charset="0"/>
              </a:rPr>
            </a:br>
            <a:endParaRPr lang="en-US" i="1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331450" cy="2523067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Growing Slowly Wise</a:t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>
          <a:xfrm>
            <a:off x="897467" y="3454401"/>
            <a:ext cx="10449983" cy="1507066"/>
          </a:xfrm>
          <a:solidFill>
            <a:srgbClr val="7030A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aseline="30000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A Study of James</a:t>
            </a:r>
            <a:endParaRPr lang="en-US" sz="6000" dirty="0">
              <a:solidFill>
                <a:schemeClr val="bg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algn="ctr"/>
            <a:endParaRPr lang="en-US" sz="6000" b="1" dirty="0">
              <a:solidFill>
                <a:schemeClr val="bg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0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1466" y="440266"/>
            <a:ext cx="10145183" cy="2032001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Wising Up!</a:t>
            </a:r>
            <a:b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>
          <a:xfrm>
            <a:off x="1174749" y="2963333"/>
            <a:ext cx="10195984" cy="2901950"/>
          </a:xfrm>
          <a:solidFill>
            <a:srgbClr val="7030A0"/>
          </a:solidFill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3200" baseline="30000" dirty="0"/>
              <a:t>“</a:t>
            </a:r>
            <a:r>
              <a:rPr lang="en-US" sz="3200" baseline="30000" dirty="0">
                <a:solidFill>
                  <a:schemeClr val="bg1"/>
                </a:solidFill>
                <a:ea typeface="Arial Hebrew" charset="-79"/>
                <a:cs typeface="Arial Hebrew" charset="-79"/>
              </a:rPr>
              <a:t>5 </a:t>
            </a:r>
            <a:r>
              <a:rPr lang="en-US" sz="3200" dirty="0">
                <a:solidFill>
                  <a:schemeClr val="bg1"/>
                </a:solidFill>
                <a:ea typeface="Arial Hebrew" charset="-79"/>
                <a:cs typeface="Arial Hebrew" charset="-79"/>
              </a:rPr>
              <a:t>If any of you lacks wisdom, let him ask God, who gives generously to all without reproach, and it will be given him.</a:t>
            </a:r>
            <a:r>
              <a:rPr lang="en-US" sz="3200" baseline="30000" dirty="0">
                <a:solidFill>
                  <a:schemeClr val="bg1"/>
                </a:solidFill>
                <a:ea typeface="Arial Hebrew" charset="-79"/>
                <a:cs typeface="Arial Hebrew" charset="-79"/>
              </a:rPr>
              <a:t>6 </a:t>
            </a:r>
            <a:r>
              <a:rPr lang="en-US" sz="3200" dirty="0">
                <a:solidFill>
                  <a:schemeClr val="bg1"/>
                </a:solidFill>
                <a:ea typeface="Arial Hebrew" charset="-79"/>
                <a:cs typeface="Arial Hebrew" charset="-79"/>
              </a:rPr>
              <a:t>But let him ask in faith, with no doubting, for the one who doubts is like a wave of the sea that is driven and tossed by the wind. </a:t>
            </a:r>
            <a:r>
              <a:rPr lang="en-US" sz="3200" baseline="30000" dirty="0">
                <a:solidFill>
                  <a:schemeClr val="bg1"/>
                </a:solidFill>
                <a:ea typeface="Arial Hebrew" charset="-79"/>
                <a:cs typeface="Arial Hebrew" charset="-79"/>
              </a:rPr>
              <a:t>7 </a:t>
            </a:r>
            <a:r>
              <a:rPr lang="en-US" sz="3200" dirty="0">
                <a:solidFill>
                  <a:schemeClr val="bg1"/>
                </a:solidFill>
                <a:ea typeface="Arial Hebrew" charset="-79"/>
                <a:cs typeface="Arial Hebrew" charset="-79"/>
              </a:rPr>
              <a:t>For that person must not suppose that he will receive anything from the Lord; </a:t>
            </a:r>
            <a:r>
              <a:rPr lang="en-US" sz="3200" baseline="30000" dirty="0">
                <a:solidFill>
                  <a:schemeClr val="bg1"/>
                </a:solidFill>
                <a:ea typeface="Arial Hebrew" charset="-79"/>
                <a:cs typeface="Arial Hebrew" charset="-79"/>
              </a:rPr>
              <a:t>8 </a:t>
            </a:r>
            <a:r>
              <a:rPr lang="en-US" sz="3200" dirty="0">
                <a:solidFill>
                  <a:schemeClr val="bg1"/>
                </a:solidFill>
                <a:ea typeface="Arial Hebrew" charset="-79"/>
                <a:cs typeface="Arial Hebrew" charset="-79"/>
              </a:rPr>
              <a:t>he is a double-minded man, unstable in all his ways” (Ja. </a:t>
            </a:r>
            <a:r>
              <a:rPr lang="en-US" sz="3200" dirty="0" smtClean="0">
                <a:solidFill>
                  <a:schemeClr val="bg1"/>
                </a:solidFill>
                <a:ea typeface="Arial Hebrew" charset="-79"/>
                <a:cs typeface="Arial Hebrew" charset="-79"/>
              </a:rPr>
              <a:t>1:5-8, ESV)</a:t>
            </a:r>
            <a:endParaRPr lang="en-US" sz="3200" dirty="0">
              <a:solidFill>
                <a:schemeClr val="bg1"/>
              </a:solidFill>
              <a:ea typeface="Arial Hebrew" charset="-79"/>
              <a:cs typeface="Arial Hebrew" charset="-79"/>
            </a:endParaRPr>
          </a:p>
          <a:p>
            <a:r>
              <a:rPr lang="en-US" sz="3200" b="1" dirty="0">
                <a:solidFill>
                  <a:schemeClr val="bg1"/>
                </a:solidFill>
                <a:ea typeface="Arial Hebrew" charset="-79"/>
                <a:cs typeface="Arial Hebrew" charset="-79"/>
              </a:rPr>
              <a:t> </a:t>
            </a:r>
            <a:endParaRPr lang="en-US" sz="3200" dirty="0">
              <a:solidFill>
                <a:schemeClr val="bg1"/>
              </a:solidFill>
              <a:ea typeface="Arial Hebrew" charset="-79"/>
              <a:cs typeface="Arial Hebrew" charset="-79"/>
            </a:endParaRPr>
          </a:p>
          <a:p>
            <a:endParaRPr lang="en-US" sz="3200" b="1" dirty="0">
              <a:solidFill>
                <a:schemeClr val="bg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2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About Trials </a:t>
            </a:r>
            <a:r>
              <a:rPr lang="en-US" sz="3600" dirty="0" smtClean="0">
                <a:solidFill>
                  <a:srgbClr val="7030A0"/>
                </a:solidFill>
              </a:rPr>
              <a:t>–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(</a:t>
            </a:r>
            <a:r>
              <a:rPr lang="en-US" sz="3600" i="1" dirty="0" err="1" smtClean="0">
                <a:solidFill>
                  <a:srgbClr val="7030A0"/>
                </a:solidFill>
              </a:rPr>
              <a:t>peirasmos</a:t>
            </a:r>
            <a:r>
              <a:rPr lang="en-US" sz="3600" dirty="0" smtClean="0">
                <a:solidFill>
                  <a:srgbClr val="7030A0"/>
                </a:solidFill>
              </a:rPr>
              <a:t>) [3986]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James use the term twice: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“</a:t>
            </a:r>
            <a:r>
              <a:rPr lang="en-US" b="1" baseline="30000" dirty="0" smtClean="0">
                <a:solidFill>
                  <a:srgbClr val="7030A0"/>
                </a:solidFill>
              </a:rPr>
              <a:t>2</a:t>
            </a:r>
            <a:r>
              <a:rPr lang="en-US" b="1" baseline="30000" dirty="0">
                <a:solidFill>
                  <a:srgbClr val="7030A0"/>
                </a:solidFill>
              </a:rPr>
              <a:t> </a:t>
            </a:r>
            <a:r>
              <a:rPr lang="en-US" dirty="0">
                <a:solidFill>
                  <a:srgbClr val="7030A0"/>
                </a:solidFill>
              </a:rPr>
              <a:t>Count it all joy, my brothers, when you meet </a:t>
            </a:r>
            <a:r>
              <a:rPr lang="en-US" b="1" dirty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trials </a:t>
            </a:r>
            <a:r>
              <a:rPr lang="en-US" dirty="0">
                <a:solidFill>
                  <a:srgbClr val="7030A0"/>
                </a:solidFill>
              </a:rPr>
              <a:t>of various </a:t>
            </a:r>
            <a:r>
              <a:rPr lang="en-US" dirty="0" smtClean="0">
                <a:solidFill>
                  <a:srgbClr val="7030A0"/>
                </a:solidFill>
              </a:rPr>
              <a:t>kinds” (James 1:2, ESV)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“</a:t>
            </a:r>
            <a:r>
              <a:rPr lang="en-US" b="1" baseline="30000" dirty="0" smtClean="0">
                <a:solidFill>
                  <a:srgbClr val="7030A0"/>
                </a:solidFill>
              </a:rPr>
              <a:t>12</a:t>
            </a:r>
            <a:r>
              <a:rPr lang="en-US" b="1" baseline="30000" dirty="0">
                <a:solidFill>
                  <a:srgbClr val="7030A0"/>
                </a:solidFill>
              </a:rPr>
              <a:t> </a:t>
            </a:r>
            <a:r>
              <a:rPr lang="en-US" dirty="0">
                <a:solidFill>
                  <a:srgbClr val="7030A0"/>
                </a:solidFill>
              </a:rPr>
              <a:t>Blessed is the man who remains steadfast under </a:t>
            </a:r>
            <a:r>
              <a:rPr lang="en-US" b="1" dirty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tri</a:t>
            </a:r>
            <a:r>
              <a:rPr lang="en-US" b="1" dirty="0">
                <a:solidFill>
                  <a:srgbClr val="7030A0"/>
                </a:solidFill>
              </a:rPr>
              <a:t>al</a:t>
            </a:r>
            <a:r>
              <a:rPr lang="en-US" dirty="0">
                <a:solidFill>
                  <a:srgbClr val="7030A0"/>
                </a:solidFill>
              </a:rPr>
              <a:t>, for when he has stood the </a:t>
            </a:r>
            <a:r>
              <a:rPr lang="en-US" dirty="0">
                <a:solidFill>
                  <a:srgbClr val="7030A0"/>
                </a:solidFill>
                <a:ea typeface="Abadi MT Condensed Extra Bold" charset="0"/>
                <a:cs typeface="Abadi MT Condensed Extra Bold" charset="0"/>
              </a:rPr>
              <a:t>test</a:t>
            </a:r>
            <a:r>
              <a:rPr lang="en-US" dirty="0">
                <a:solidFill>
                  <a:srgbClr val="7030A0"/>
                </a:solidFill>
              </a:rPr>
              <a:t> he will receive the crown of life, which God has promised to those who love </a:t>
            </a:r>
            <a:r>
              <a:rPr lang="en-US" dirty="0" smtClean="0">
                <a:solidFill>
                  <a:srgbClr val="7030A0"/>
                </a:solidFill>
              </a:rPr>
              <a:t>him” (1:12, ESV)</a:t>
            </a:r>
          </a:p>
          <a:p>
            <a:pPr lvl="1">
              <a:buFont typeface="Wingdings" charset="2"/>
              <a:buChar char="Ø"/>
            </a:pPr>
            <a:r>
              <a:rPr lang="en-US" sz="2800" dirty="0" smtClean="0"/>
              <a:t>Other translations use “temptation” (KJV, NKJV, ASV)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9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About Trials </a:t>
            </a:r>
            <a:r>
              <a:rPr lang="en-US" dirty="0" smtClean="0">
                <a:solidFill>
                  <a:srgbClr val="7030A0"/>
                </a:solidFill>
              </a:rPr>
              <a:t>– (</a:t>
            </a:r>
            <a:r>
              <a:rPr lang="en-US" i="1" dirty="0" err="1" smtClean="0">
                <a:solidFill>
                  <a:srgbClr val="7030A0"/>
                </a:solidFill>
              </a:rPr>
              <a:t>peirasmos</a:t>
            </a:r>
            <a:r>
              <a:rPr lang="en-US" dirty="0" smtClean="0">
                <a:solidFill>
                  <a:srgbClr val="7030A0"/>
                </a:solidFill>
              </a:rPr>
              <a:t>) [3986]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rgbClr val="7030A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Two ways the word is used</a:t>
            </a:r>
            <a:r>
              <a:rPr lang="en-US" dirty="0" smtClean="0"/>
              <a:t>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Refers to tests that challenge the integrity of our faith</a:t>
            </a:r>
          </a:p>
          <a:p>
            <a:pPr lvl="1">
              <a:buFont typeface="Wingdings" charset="2"/>
              <a:buChar char="v"/>
            </a:pPr>
            <a:endParaRPr lang="en-US" sz="2800" dirty="0" smtClean="0"/>
          </a:p>
          <a:p>
            <a:pPr lvl="1">
              <a:buFont typeface="Wingdings" charset="2"/>
              <a:buChar char="v"/>
            </a:pPr>
            <a:endParaRPr lang="en-US" sz="2800" dirty="0"/>
          </a:p>
          <a:p>
            <a:pPr lvl="1">
              <a:buFont typeface="Wingdings" charset="2"/>
              <a:buChar char="v"/>
            </a:pPr>
            <a:endParaRPr lang="en-US" sz="2800" dirty="0" smtClean="0"/>
          </a:p>
          <a:p>
            <a:pPr lvl="1">
              <a:buFont typeface="Wingdings" charset="2"/>
              <a:buChar char="v"/>
            </a:pPr>
            <a:endParaRPr lang="en-US" sz="2800" dirty="0"/>
          </a:p>
          <a:p>
            <a:pPr lvl="1">
              <a:buFont typeface="Wingdings" charset="2"/>
              <a:buChar char="v"/>
            </a:pPr>
            <a:endParaRPr lang="en-US" sz="2800" dirty="0" smtClean="0"/>
          </a:p>
          <a:p>
            <a:pPr lvl="1">
              <a:buFont typeface="Wingdings" charset="2"/>
              <a:buChar char="v"/>
            </a:pPr>
            <a:r>
              <a:rPr lang="en-US" sz="2800" dirty="0" smtClean="0"/>
              <a:t>James is dealing with with this meaning in 1:2-12 – </a:t>
            </a:r>
            <a:r>
              <a:rPr lang="en-US" sz="2800" b="1" dirty="0" smtClean="0"/>
              <a:t>tests</a:t>
            </a:r>
            <a:r>
              <a:rPr lang="en-US" sz="2800" dirty="0" smtClean="0"/>
              <a:t> that challenge our faith.  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95960" y="2982430"/>
            <a:ext cx="8800080" cy="138499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“</a:t>
            </a:r>
            <a:r>
              <a:rPr lang="en-US" sz="2800" b="1" baseline="30000" dirty="0">
                <a:solidFill>
                  <a:schemeClr val="bg1"/>
                </a:solidFill>
              </a:rPr>
              <a:t>6 </a:t>
            </a:r>
            <a:r>
              <a:rPr lang="en-US" sz="2800" dirty="0">
                <a:solidFill>
                  <a:schemeClr val="bg1"/>
                </a:solidFill>
              </a:rPr>
              <a:t>In this you rejoice, though now for a little while, if necessary, you have been grieved by various </a:t>
            </a:r>
            <a:r>
              <a:rPr lang="en-US" sz="2800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trials”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(1 Pet. 1:6)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9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About Trials </a:t>
            </a:r>
            <a:r>
              <a:rPr lang="en-US" dirty="0" smtClean="0">
                <a:solidFill>
                  <a:srgbClr val="7030A0"/>
                </a:solidFill>
              </a:rPr>
              <a:t>– (</a:t>
            </a:r>
            <a:r>
              <a:rPr lang="en-US" i="1" dirty="0" err="1" smtClean="0">
                <a:solidFill>
                  <a:srgbClr val="7030A0"/>
                </a:solidFill>
              </a:rPr>
              <a:t>peirasmos</a:t>
            </a:r>
            <a:r>
              <a:rPr lang="en-US" dirty="0" smtClean="0">
                <a:solidFill>
                  <a:srgbClr val="7030A0"/>
                </a:solidFill>
              </a:rPr>
              <a:t>) [3986]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4667"/>
            <a:ext cx="10515600" cy="4822296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Two ways the word is used</a:t>
            </a:r>
            <a:r>
              <a:rPr lang="en-US" dirty="0" smtClean="0"/>
              <a:t>: 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sz="2800" dirty="0" smtClean="0"/>
              <a:t>Things that appeal to our sinful tendencies and challenge our moral integrity</a:t>
            </a:r>
          </a:p>
          <a:p>
            <a:pPr lvl="1">
              <a:buFont typeface="Wingdings" charset="2"/>
              <a:buChar char="v"/>
            </a:pPr>
            <a:endParaRPr lang="en-US" sz="2800" dirty="0" smtClean="0"/>
          </a:p>
          <a:p>
            <a:pPr lvl="1">
              <a:buFont typeface="Wingdings" charset="2"/>
              <a:buChar char="v"/>
            </a:pPr>
            <a:endParaRPr lang="en-US" sz="2800" dirty="0"/>
          </a:p>
          <a:p>
            <a:pPr lvl="1">
              <a:buFont typeface="Wingdings" charset="2"/>
              <a:buChar char="v"/>
            </a:pPr>
            <a:endParaRPr lang="en-US" sz="2800" dirty="0" smtClean="0"/>
          </a:p>
          <a:p>
            <a:pPr lvl="1">
              <a:buFont typeface="Wingdings" charset="2"/>
              <a:buChar char="v"/>
            </a:pPr>
            <a:endParaRPr lang="en-US" sz="2800" dirty="0"/>
          </a:p>
          <a:p>
            <a:pPr lvl="1">
              <a:buFont typeface="Wingdings" charset="2"/>
              <a:buChar char="v"/>
            </a:pPr>
            <a:endParaRPr lang="en-US" sz="2800" dirty="0" smtClean="0"/>
          </a:p>
          <a:p>
            <a:pPr lvl="1">
              <a:buFont typeface="Wingdings" charset="2"/>
              <a:buChar char="v"/>
            </a:pPr>
            <a:endParaRPr lang="en-US" sz="2800" dirty="0"/>
          </a:p>
          <a:p>
            <a:pPr lvl="1">
              <a:buFont typeface="Wingdings" charset="2"/>
              <a:buChar char="v"/>
            </a:pPr>
            <a:r>
              <a:rPr lang="en-US" sz="2800" dirty="0" smtClean="0"/>
              <a:t>James is referring to this usage in 1:13-18 – temptations to sin.     </a:t>
            </a:r>
          </a:p>
          <a:p>
            <a:pPr lvl="1">
              <a:buFont typeface="Wingdings" charset="2"/>
              <a:buChar char="v"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95960" y="3093353"/>
            <a:ext cx="8800080" cy="181588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“And </a:t>
            </a:r>
            <a:r>
              <a:rPr lang="en-US" sz="2800" dirty="0">
                <a:solidFill>
                  <a:schemeClr val="bg1"/>
                </a:solidFill>
              </a:rPr>
              <a:t>Jesus answered him, “It is said, ‘You shall </a:t>
            </a:r>
            <a:r>
              <a:rPr lang="en-US" sz="2800" dirty="0" smtClean="0">
                <a:solidFill>
                  <a:schemeClr val="bg1"/>
                </a:solidFill>
              </a:rPr>
              <a:t>not put </a:t>
            </a:r>
            <a:r>
              <a:rPr lang="en-US" sz="2800" dirty="0">
                <a:solidFill>
                  <a:schemeClr val="bg1"/>
                </a:solidFill>
              </a:rPr>
              <a:t>the Lord your God to the </a:t>
            </a:r>
            <a:r>
              <a:rPr lang="en-US" sz="2800" b="1" dirty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test</a:t>
            </a:r>
            <a:r>
              <a:rPr lang="en-US" sz="2800" dirty="0">
                <a:solidFill>
                  <a:schemeClr val="bg1"/>
                </a:solidFill>
              </a:rPr>
              <a:t>.’” </a:t>
            </a:r>
            <a:r>
              <a:rPr lang="en-US" sz="2800" b="1" baseline="30000" dirty="0">
                <a:solidFill>
                  <a:schemeClr val="bg1"/>
                </a:solidFill>
              </a:rPr>
              <a:t>13 </a:t>
            </a:r>
            <a:r>
              <a:rPr lang="en-US" sz="2800" dirty="0">
                <a:solidFill>
                  <a:schemeClr val="bg1"/>
                </a:solidFill>
              </a:rPr>
              <a:t>And when the devil had ended every </a:t>
            </a:r>
            <a:r>
              <a:rPr lang="en-US" sz="2800" b="1" dirty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temptation</a:t>
            </a:r>
            <a:r>
              <a:rPr lang="en-US" sz="2800" dirty="0">
                <a:solidFill>
                  <a:schemeClr val="bg1"/>
                </a:solidFill>
              </a:rPr>
              <a:t>, he departed from </a:t>
            </a:r>
            <a:r>
              <a:rPr lang="en-US" sz="2800" dirty="0" smtClean="0">
                <a:solidFill>
                  <a:schemeClr val="bg1"/>
                </a:solidFill>
              </a:rPr>
              <a:t>him until </a:t>
            </a:r>
            <a:r>
              <a:rPr lang="en-US" sz="2800" dirty="0">
                <a:solidFill>
                  <a:schemeClr val="bg1"/>
                </a:solidFill>
              </a:rPr>
              <a:t>an opportune </a:t>
            </a:r>
            <a:r>
              <a:rPr lang="en-US" sz="2800" dirty="0" smtClean="0">
                <a:solidFill>
                  <a:schemeClr val="bg1"/>
                </a:solidFill>
              </a:rPr>
              <a:t>time” (</a:t>
            </a:r>
            <a:r>
              <a:rPr lang="en-US" sz="2800" dirty="0" err="1" smtClean="0">
                <a:solidFill>
                  <a:schemeClr val="bg1"/>
                </a:solidFill>
              </a:rPr>
              <a:t>Lk</a:t>
            </a:r>
            <a:r>
              <a:rPr lang="en-US" sz="2800" dirty="0" smtClean="0">
                <a:solidFill>
                  <a:schemeClr val="bg1"/>
                </a:solidFill>
              </a:rPr>
              <a:t>. 4:12-13)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3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About Trials </a:t>
            </a:r>
            <a:r>
              <a:rPr lang="en-US" sz="32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– two takeaways from 1:1-4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Trials are inevitable – not </a:t>
            </a:r>
            <a:r>
              <a:rPr lang="en-US" sz="3200" b="1" dirty="0" smtClean="0"/>
              <a:t>if </a:t>
            </a:r>
            <a:r>
              <a:rPr lang="en-US" sz="3200" dirty="0" smtClean="0"/>
              <a:t>but </a:t>
            </a:r>
            <a:r>
              <a:rPr lang="en-US" sz="3200" b="1" dirty="0" smtClean="0"/>
              <a:t>when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Trials are various – unannounced and in all sizes and colors</a:t>
            </a:r>
          </a:p>
          <a:p>
            <a:pPr marL="0" indent="0" algn="ctr">
              <a:buNone/>
            </a:pPr>
            <a:endParaRPr lang="en-US" sz="3200" dirty="0" smtClean="0">
              <a:solidFill>
                <a:srgbClr val="7030A0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In lieu of this what does James tell us to do? </a:t>
            </a:r>
          </a:p>
          <a:p>
            <a:pPr marL="0" indent="0">
              <a:buNone/>
            </a:pPr>
            <a:endParaRPr lang="en-US" sz="3200" dirty="0">
              <a:solidFill>
                <a:srgbClr val="7030A0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“</a:t>
            </a:r>
            <a:r>
              <a:rPr lang="en-US" baseline="30000" dirty="0" smtClean="0">
                <a:solidFill>
                  <a:srgbClr val="7030A0"/>
                </a:solidFill>
                <a:ea typeface="Arial Hebrew" charset="-79"/>
                <a:cs typeface="Arial Hebrew" charset="-79"/>
              </a:rPr>
              <a:t>5 </a:t>
            </a:r>
            <a:r>
              <a:rPr lang="en-US" b="1" dirty="0" smtClean="0">
                <a:solidFill>
                  <a:srgbClr val="7030A0"/>
                </a:solidFill>
                <a:ea typeface="Arial Hebrew" charset="-79"/>
                <a:cs typeface="Arial Hebrew" charset="-79"/>
              </a:rPr>
              <a:t>If any of you lacks wisdom, let him ask God</a:t>
            </a:r>
            <a:r>
              <a:rPr lang="en-US" dirty="0" smtClean="0">
                <a:solidFill>
                  <a:srgbClr val="7030A0"/>
                </a:solidFill>
                <a:ea typeface="Arial Hebrew" charset="-79"/>
                <a:cs typeface="Arial Hebrew" charset="-79"/>
              </a:rPr>
              <a:t>, who gives generously to all without reproach, and it will be given </a:t>
            </a:r>
            <a:r>
              <a:rPr lang="en-US" dirty="0" smtClean="0">
                <a:solidFill>
                  <a:srgbClr val="7030A0"/>
                </a:solidFill>
                <a:ea typeface="Arial Hebrew" charset="-79"/>
                <a:cs typeface="Arial Hebrew" charset="-79"/>
              </a:rPr>
              <a:t>him” </a:t>
            </a:r>
            <a:r>
              <a:rPr lang="en-US" dirty="0" smtClean="0">
                <a:solidFill>
                  <a:srgbClr val="7030A0"/>
                </a:solidFill>
                <a:ea typeface="Arial Hebrew" charset="-79"/>
                <a:cs typeface="Arial Hebrew" charset="-79"/>
              </a:rPr>
              <a:t>(Ja. 1:5)</a:t>
            </a:r>
            <a:endParaRPr lang="en-US" dirty="0" smtClean="0">
              <a:solidFill>
                <a:srgbClr val="7030A0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marL="0" indent="0" algn="ctr">
              <a:buNone/>
            </a:pPr>
            <a:endParaRPr lang="en-US" dirty="0">
              <a:solidFill>
                <a:srgbClr val="7030A0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7030A0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0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Trials will come to us all</a:t>
            </a:r>
            <a:r>
              <a:rPr lang="is-I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…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rgbClr val="7030A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7030A0"/>
                </a:solidFill>
              </a:rPr>
              <a:t>“IF God promised and unbroken run of prosperity, there would be many counterfeit Christians.  Don’t be surprised by a famine…it is permitted to root you deeper just as a whirlwind makes the tree grapple deeper roots into soil” --- F.B. </a:t>
            </a:r>
            <a:r>
              <a:rPr lang="en-US" sz="3200" dirty="0" smtClean="0">
                <a:solidFill>
                  <a:srgbClr val="7030A0"/>
                </a:solidFill>
              </a:rPr>
              <a:t>Meyer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57867" y="4267200"/>
            <a:ext cx="9347200" cy="95410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“Since therefore Christ suffered in the flesh, arm yourselves with the same way of thinking</a:t>
            </a:r>
            <a:r>
              <a:rPr lang="is-IS" sz="2800" dirty="0">
                <a:solidFill>
                  <a:schemeClr val="bg1"/>
                </a:solidFill>
              </a:rPr>
              <a:t>…” (1 Pet. 4:1)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2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Wising Up! </a:t>
            </a:r>
            <a:r>
              <a:rPr lang="en-US" sz="3200" b="1" dirty="0" smtClean="0">
                <a:latin typeface="+mn-lt"/>
                <a:ea typeface="Abadi MT Condensed Extra Bold" charset="0"/>
                <a:cs typeface="Abadi MT Condensed Extra Bold" charset="0"/>
              </a:rPr>
              <a:t>Some Questions to Consider:</a:t>
            </a:r>
            <a:endParaRPr lang="en-US" sz="3200" b="1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7030A0"/>
                </a:solidFill>
              </a:rPr>
              <a:t>How do we – we who are ill-equipped to handle trials – approach this challenge when it comes?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7030A0"/>
                </a:solidFill>
              </a:rPr>
              <a:t>What is wisdom?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7030A0"/>
                </a:solidFill>
              </a:rPr>
              <a:t>What does it look like?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7030A0"/>
                </a:solidFill>
              </a:rPr>
              <a:t>Where can wisdom be found?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7030A0"/>
                </a:solidFill>
              </a:rPr>
              <a:t>What should be our attitude? 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baseline="30000" dirty="0" smtClean="0">
                <a:solidFill>
                  <a:srgbClr val="7030A0"/>
                </a:solidFill>
                <a:ea typeface="Arial Hebrew" charset="-79"/>
                <a:cs typeface="Arial Hebrew" charset="-79"/>
              </a:rPr>
              <a:t> </a:t>
            </a:r>
            <a:r>
              <a:rPr lang="en-US" dirty="0" smtClean="0">
                <a:solidFill>
                  <a:srgbClr val="7030A0"/>
                </a:solidFill>
                <a:ea typeface="Arial Hebrew" charset="-79"/>
                <a:cs typeface="Arial Hebrew" charset="-79"/>
              </a:rPr>
              <a:t>”</a:t>
            </a:r>
            <a:r>
              <a:rPr lang="en-US" b="1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But let him ask in faith, with no doubting”</a:t>
            </a:r>
            <a:br>
              <a:rPr lang="en-US" b="1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b="1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 </a:t>
            </a:r>
            <a:endParaRPr lang="en-US" b="1" dirty="0">
              <a:solidFill>
                <a:srgbClr val="7030A0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0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933" y="365125"/>
            <a:ext cx="10574867" cy="752475"/>
          </a:xfrm>
        </p:spPr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Summary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7" y="1117600"/>
            <a:ext cx="11446933" cy="5723466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sz="3100" dirty="0" smtClean="0">
                <a:solidFill>
                  <a:srgbClr val="7030A0"/>
                </a:solidFill>
              </a:rPr>
              <a:t>“Trust </a:t>
            </a:r>
            <a:r>
              <a:rPr lang="en-US" sz="3100" dirty="0">
                <a:solidFill>
                  <a:srgbClr val="7030A0"/>
                </a:solidFill>
              </a:rPr>
              <a:t>in </a:t>
            </a:r>
            <a:r>
              <a:rPr lang="en-US" sz="3100" dirty="0" smtClean="0">
                <a:solidFill>
                  <a:srgbClr val="7030A0"/>
                </a:solidFill>
              </a:rPr>
              <a:t>the </a:t>
            </a:r>
            <a:r>
              <a:rPr lang="en-US" sz="3100" cap="small" dirty="0" smtClean="0">
                <a:solidFill>
                  <a:srgbClr val="7030A0"/>
                </a:solidFill>
              </a:rPr>
              <a:t>Lord</a:t>
            </a:r>
            <a:r>
              <a:rPr lang="en-US" sz="3100" dirty="0">
                <a:solidFill>
                  <a:srgbClr val="7030A0"/>
                </a:solidFill>
              </a:rPr>
              <a:t> with all your </a:t>
            </a:r>
            <a:r>
              <a:rPr lang="en-US" sz="3100" dirty="0" smtClean="0">
                <a:solidFill>
                  <a:srgbClr val="7030A0"/>
                </a:solidFill>
              </a:rPr>
              <a:t>heart, and</a:t>
            </a:r>
            <a:r>
              <a:rPr lang="en-US" sz="3100" dirty="0">
                <a:solidFill>
                  <a:srgbClr val="7030A0"/>
                </a:solidFill>
              </a:rPr>
              <a:t> do not lean on your own </a:t>
            </a:r>
            <a:r>
              <a:rPr lang="en-US" sz="3100" dirty="0" smtClean="0">
                <a:solidFill>
                  <a:srgbClr val="7030A0"/>
                </a:solidFill>
              </a:rPr>
              <a:t>understanding” (Pro. 3:5)</a:t>
            </a:r>
            <a:endParaRPr lang="en-US" sz="3100" dirty="0">
              <a:solidFill>
                <a:srgbClr val="7030A0"/>
              </a:solidFill>
            </a:endParaRPr>
          </a:p>
          <a:p>
            <a:r>
              <a:rPr lang="en-US" sz="3100" b="1" dirty="0" smtClean="0">
                <a:solidFill>
                  <a:srgbClr val="7030A0"/>
                </a:solidFill>
              </a:rPr>
              <a:t>“</a:t>
            </a:r>
            <a:r>
              <a:rPr lang="en-US" sz="3100" b="1" baseline="30000" dirty="0">
                <a:solidFill>
                  <a:srgbClr val="7030A0"/>
                </a:solidFill>
              </a:rPr>
              <a:t>7 </a:t>
            </a:r>
            <a:r>
              <a:rPr lang="en-US" sz="3100" dirty="0">
                <a:solidFill>
                  <a:srgbClr val="7030A0"/>
                </a:solidFill>
              </a:rPr>
              <a:t>But we have this treasure in earthen vessels, that the excellency of the power may be of God, and not of </a:t>
            </a:r>
            <a:r>
              <a:rPr lang="en-US" sz="3100" dirty="0" smtClean="0">
                <a:solidFill>
                  <a:srgbClr val="7030A0"/>
                </a:solidFill>
              </a:rPr>
              <a:t>us.</a:t>
            </a:r>
            <a:r>
              <a:rPr lang="en-US" sz="3100" b="1" baseline="30000" dirty="0" smtClean="0">
                <a:solidFill>
                  <a:srgbClr val="7030A0"/>
                </a:solidFill>
              </a:rPr>
              <a:t>8</a:t>
            </a:r>
            <a:r>
              <a:rPr lang="en-US" sz="3100" b="1" baseline="30000" dirty="0">
                <a:solidFill>
                  <a:srgbClr val="7030A0"/>
                </a:solidFill>
              </a:rPr>
              <a:t> </a:t>
            </a:r>
            <a:r>
              <a:rPr lang="en-US" sz="3100" dirty="0">
                <a:solidFill>
                  <a:srgbClr val="7030A0"/>
                </a:solidFill>
              </a:rPr>
              <a:t>We are troubled on every side, yet not distressed; we are perplexed, but not in </a:t>
            </a:r>
            <a:r>
              <a:rPr lang="en-US" sz="3100" dirty="0" smtClean="0">
                <a:solidFill>
                  <a:srgbClr val="7030A0"/>
                </a:solidFill>
              </a:rPr>
              <a:t>despair;</a:t>
            </a:r>
            <a:r>
              <a:rPr lang="en-US" sz="3100" b="1" baseline="30000" dirty="0" smtClean="0">
                <a:solidFill>
                  <a:srgbClr val="7030A0"/>
                </a:solidFill>
              </a:rPr>
              <a:t>9</a:t>
            </a:r>
            <a:r>
              <a:rPr lang="en-US" sz="3100" b="1" baseline="30000" dirty="0">
                <a:solidFill>
                  <a:srgbClr val="7030A0"/>
                </a:solidFill>
              </a:rPr>
              <a:t> </a:t>
            </a:r>
            <a:r>
              <a:rPr lang="en-US" sz="3100" dirty="0">
                <a:solidFill>
                  <a:srgbClr val="7030A0"/>
                </a:solidFill>
              </a:rPr>
              <a:t>Persecuted, but not forsaken; cast down, but not </a:t>
            </a:r>
            <a:r>
              <a:rPr lang="en-US" sz="3100" dirty="0" smtClean="0">
                <a:solidFill>
                  <a:srgbClr val="7030A0"/>
                </a:solidFill>
              </a:rPr>
              <a:t>destroyed;</a:t>
            </a:r>
            <a:r>
              <a:rPr lang="en-US" sz="3100" b="1" baseline="30000" dirty="0" smtClean="0">
                <a:solidFill>
                  <a:srgbClr val="7030A0"/>
                </a:solidFill>
              </a:rPr>
              <a:t>10</a:t>
            </a:r>
            <a:r>
              <a:rPr lang="en-US" sz="3100" b="1" baseline="30000" dirty="0">
                <a:solidFill>
                  <a:srgbClr val="7030A0"/>
                </a:solidFill>
              </a:rPr>
              <a:t> </a:t>
            </a:r>
            <a:r>
              <a:rPr lang="en-US" sz="3100" dirty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Always </a:t>
            </a:r>
            <a:r>
              <a:rPr lang="en-US" sz="3100" dirty="0">
                <a:solidFill>
                  <a:srgbClr val="7030A0"/>
                </a:solidFill>
              </a:rPr>
              <a:t>bearing about in the body the dying of the Lord Jesus, that the life also of Jesus might be made manifest in our </a:t>
            </a:r>
            <a:r>
              <a:rPr lang="en-US" sz="3100" dirty="0" smtClean="0">
                <a:solidFill>
                  <a:srgbClr val="7030A0"/>
                </a:solidFill>
              </a:rPr>
              <a:t>body</a:t>
            </a:r>
            <a:r>
              <a:rPr lang="is-IS" sz="3100" b="1" dirty="0" smtClean="0">
                <a:solidFill>
                  <a:srgbClr val="7030A0"/>
                </a:solidFill>
              </a:rPr>
              <a:t>…</a:t>
            </a:r>
            <a:r>
              <a:rPr lang="is-IS" sz="3100" b="1" baseline="30000" dirty="0" smtClean="0">
                <a:solidFill>
                  <a:srgbClr val="7030A0"/>
                </a:solidFill>
              </a:rPr>
              <a:t>16</a:t>
            </a:r>
            <a:r>
              <a:rPr lang="is-IS" sz="3100" b="1" baseline="-25000" dirty="0" smtClean="0">
                <a:solidFill>
                  <a:srgbClr val="7030A0"/>
                </a:solidFill>
              </a:rPr>
              <a:t> </a:t>
            </a:r>
            <a:r>
              <a:rPr lang="en-US" sz="3100" b="1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So </a:t>
            </a:r>
            <a:r>
              <a:rPr lang="en-US" sz="3100" b="1" dirty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we do not lose heart</a:t>
            </a:r>
            <a:r>
              <a:rPr lang="en-US" sz="3100" dirty="0">
                <a:solidFill>
                  <a:srgbClr val="7030A0"/>
                </a:solidFill>
              </a:rPr>
              <a:t>. Though our outer self is wasting away, our inner self is being renewed day by day. </a:t>
            </a:r>
            <a:r>
              <a:rPr lang="en-US" sz="3100" b="1" baseline="30000" dirty="0">
                <a:solidFill>
                  <a:srgbClr val="7030A0"/>
                </a:solidFill>
              </a:rPr>
              <a:t>17 </a:t>
            </a:r>
            <a:r>
              <a:rPr lang="en-US" sz="3100" dirty="0">
                <a:solidFill>
                  <a:srgbClr val="7030A0"/>
                </a:solidFill>
              </a:rPr>
              <a:t>For this light momentary affliction is preparing for us an eternal weight of glory beyond all comparison, </a:t>
            </a:r>
            <a:r>
              <a:rPr lang="en-US" sz="3100" b="1" baseline="30000" dirty="0">
                <a:solidFill>
                  <a:srgbClr val="7030A0"/>
                </a:solidFill>
              </a:rPr>
              <a:t>18 </a:t>
            </a:r>
            <a:r>
              <a:rPr lang="en-US" sz="3100" dirty="0">
                <a:solidFill>
                  <a:srgbClr val="7030A0"/>
                </a:solidFill>
              </a:rPr>
              <a:t>as we look not to the things that are seen but to the things that are unseen. For the things that are seen are transient, but the things that are unseen are </a:t>
            </a:r>
            <a:r>
              <a:rPr lang="en-US" sz="3100" dirty="0" smtClean="0">
                <a:solidFill>
                  <a:srgbClr val="7030A0"/>
                </a:solidFill>
              </a:rPr>
              <a:t>eternal” (2 Cor. 4:7-10,16-18) </a:t>
            </a:r>
          </a:p>
          <a:p>
            <a:endParaRPr lang="en-US" sz="3600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3300" dirty="0" smtClean="0">
                <a:solidFill>
                  <a:srgbClr val="7030A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GET THIS PERSPECTIVE AND WE WILL COUNT IT ALL JOY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7/17/16 ---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Study of James - Wising Up! --- James 1:5-8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0A54-0267-8F43-A2FB-1A66C00C67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6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440</Words>
  <Application>Microsoft Macintosh PowerPoint</Application>
  <PresentationFormat>Widescreen</PresentationFormat>
  <Paragraphs>92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Abadi MT Condensed Extra Bold</vt:lpstr>
      <vt:lpstr>Arial Hebrew</vt:lpstr>
      <vt:lpstr>Calibri</vt:lpstr>
      <vt:lpstr>Calibri Light</vt:lpstr>
      <vt:lpstr>Wingdings</vt:lpstr>
      <vt:lpstr>Arial</vt:lpstr>
      <vt:lpstr>Office Theme</vt:lpstr>
      <vt:lpstr>      Growing Slowly Wise A Study of James </vt:lpstr>
      <vt:lpstr>      Wising Up! </vt:lpstr>
      <vt:lpstr>About Trials – (peirasmos) [3986]</vt:lpstr>
      <vt:lpstr>About Trials – (peirasmos) [3986]</vt:lpstr>
      <vt:lpstr>About Trials – (peirasmos) [3986]</vt:lpstr>
      <vt:lpstr>About Trials – two takeaways from 1:1-4</vt:lpstr>
      <vt:lpstr>Trials will come to us all…</vt:lpstr>
      <vt:lpstr>Wising Up! Some Questions to Consider:</vt:lpstr>
      <vt:lpstr>Summary</vt:lpstr>
      <vt:lpstr>      Growing Slowly Wise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Wising Up! </dc:title>
  <dc:creator>Microsoft Office User</dc:creator>
  <cp:lastModifiedBy>Microsoft Office User</cp:lastModifiedBy>
  <cp:revision>26</cp:revision>
  <cp:lastPrinted>2016-07-17T10:52:33Z</cp:lastPrinted>
  <dcterms:created xsi:type="dcterms:W3CDTF">2016-07-16T14:29:24Z</dcterms:created>
  <dcterms:modified xsi:type="dcterms:W3CDTF">2016-07-17T11:45:39Z</dcterms:modified>
</cp:coreProperties>
</file>