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6" r:id="rId3"/>
    <p:sldId id="258" r:id="rId4"/>
    <p:sldId id="259" r:id="rId5"/>
    <p:sldId id="268" r:id="rId6"/>
    <p:sldId id="260" r:id="rId7"/>
    <p:sldId id="264" r:id="rId8"/>
    <p:sldId id="265" r:id="rId9"/>
    <p:sldId id="266" r:id="rId10"/>
    <p:sldId id="261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/>
    <p:restoredTop sz="94387"/>
  </p:normalViewPr>
  <p:slideViewPr>
    <p:cSldViewPr snapToGrid="0" snapToObjects="1">
      <p:cViewPr varScale="1">
        <p:scale>
          <a:sx n="76" d="100"/>
          <a:sy n="76" d="100"/>
        </p:scale>
        <p:origin x="70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09138-563B-DD43-97CC-A959B9E4E040}" type="datetimeFigureOut">
              <a:rPr lang="en-US" smtClean="0"/>
              <a:t>8/21/16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15D43F-DC49-0C4E-A301-DBD3E8CD4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750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1D7B70-77D8-D545-9C47-72F83C028471}" type="datetimeFigureOut">
              <a:rPr lang="en-US" smtClean="0"/>
              <a:t>8/21/16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68156F-A8F2-BA43-8EAF-A319AE281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840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43136C-E4C1-0C4E-8CC5-FBBF17DC2D7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55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43136C-E4C1-0C4E-8CC5-FBBF17DC2D7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3553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43136C-E4C1-0C4E-8CC5-FBBF17DC2D7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917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8/17/16 --- Fink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Study of James - Obedience - The Road to Freedom--- James 1:19-27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37A7E-1624-524A-82CC-1DC1A09C4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646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8/17/16 --- Fink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Study of James - Obedience - The Road to Freedom--- James 1:19-27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37A7E-1624-524A-82CC-1DC1A09C4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789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8/17/16 --- Fink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Study of James - Obedience - The Road to Freedom--- James 1:19-27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37A7E-1624-524A-82CC-1DC1A09C4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400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8/17/16 --- Fink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Study of James - Obedience - The Road to Freedom--- James 1:19-27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37A7E-1624-524A-82CC-1DC1A09C4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954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8/17/16 --- Fink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Study of James - Obedience - The Road to Freedom--- James 1:19-27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37A7E-1624-524A-82CC-1DC1A09C4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047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8/17/16 --- Fink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Study of James - Obedience - The Road to Freedom--- James 1:19-27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37A7E-1624-524A-82CC-1DC1A09C4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929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8/17/16 --- Fink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Study of James - Obedience - The Road to Freedom--- James 1:19-27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37A7E-1624-524A-82CC-1DC1A09C4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750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8/17/16 --- Fink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Study of James - Obedience - The Road to Freedom--- James 1:19-27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37A7E-1624-524A-82CC-1DC1A09C4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266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8/17/16 --- Fink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Study of James - Obedience - The Road to Freedom--- James 1:19-27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37A7E-1624-524A-82CC-1DC1A09C4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273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8/17/16 --- Fink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Study of James - Obedience - The Road to Freedom--- James 1:19-27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37A7E-1624-524A-82CC-1DC1A09C4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575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8/17/16 --- Fink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Study of James - Obedience - The Road to Freedom--- James 1:19-27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37A7E-1624-524A-82CC-1DC1A09C4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630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8/17/16 --- Fink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 Study of James - Obedience - The Road to Freedom--- James 1:19-27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37A7E-1624-524A-82CC-1DC1A09C4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791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22350" y="1761067"/>
            <a:ext cx="10331450" cy="2523067"/>
          </a:xfr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/>
            </a:r>
            <a:br>
              <a:rPr lang="en-US" dirty="0" smtClean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</a:br>
            <a:r>
              <a:rPr lang="en-US" dirty="0" smtClean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/>
            </a:r>
            <a:br>
              <a:rPr lang="en-US" dirty="0" smtClean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</a:br>
            <a:r>
              <a:rPr lang="en-US" dirty="0" smtClean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/>
            </a:r>
            <a:br>
              <a:rPr lang="en-US" dirty="0" smtClean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</a:br>
            <a:r>
              <a:rPr lang="en-US" dirty="0" smtClean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/>
            </a:r>
            <a:br>
              <a:rPr lang="en-US" dirty="0" smtClean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</a:br>
            <a:r>
              <a:rPr lang="en-US" dirty="0" smtClean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/>
            </a:r>
            <a:br>
              <a:rPr lang="en-US" dirty="0" smtClean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</a:br>
            <a:r>
              <a:rPr lang="en-US" dirty="0" smtClean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/>
            </a:r>
            <a:br>
              <a:rPr lang="en-US" dirty="0" smtClean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</a:br>
            <a:r>
              <a:rPr lang="en-US" dirty="0" smtClean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Growing Slowly Wise</a:t>
            </a:r>
            <a:br>
              <a:rPr lang="en-US" dirty="0" smtClean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</a:br>
            <a:r>
              <a:rPr lang="en-US" sz="4800" i="1" dirty="0" smtClean="0">
                <a:solidFill>
                  <a:srgbClr val="7030A0"/>
                </a:solidFill>
                <a:latin typeface="+mn-lt"/>
                <a:ea typeface="Abadi MT Condensed Extra Bold" charset="0"/>
                <a:cs typeface="Abadi MT Condensed Extra Bold" charset="0"/>
              </a:rPr>
              <a:t>A Study of James</a:t>
            </a:r>
            <a:r>
              <a:rPr lang="en-US" i="1" dirty="0" smtClean="0">
                <a:solidFill>
                  <a:srgbClr val="7030A0"/>
                </a:solidFill>
                <a:latin typeface="+mn-lt"/>
                <a:ea typeface="Abadi MT Condensed Extra Bold" charset="0"/>
                <a:cs typeface="Abadi MT Condensed Extra Bold" charset="0"/>
              </a:rPr>
              <a:t/>
            </a:r>
            <a:br>
              <a:rPr lang="en-US" i="1" dirty="0" smtClean="0">
                <a:solidFill>
                  <a:srgbClr val="7030A0"/>
                </a:solidFill>
                <a:latin typeface="+mn-lt"/>
                <a:ea typeface="Abadi MT Condensed Extra Bold" charset="0"/>
                <a:cs typeface="Abadi MT Condensed Extra Bold" charset="0"/>
              </a:rPr>
            </a:br>
            <a:endParaRPr lang="en-US" i="1" dirty="0">
              <a:latin typeface="+mn-lt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8/17/16 --- Fink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Study of James - Obedience - The Road to Freedom--- James 1:19-27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0A54-0267-8F43-A2FB-1A66C00C67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083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Summary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7030A0"/>
                </a:solidFill>
              </a:rPr>
              <a:t>“</a:t>
            </a:r>
            <a:r>
              <a:rPr lang="en-US" sz="3600" b="1" dirty="0" smtClean="0">
                <a:solidFill>
                  <a:srgbClr val="7030A0"/>
                </a:solidFill>
              </a:rPr>
              <a:t>If </a:t>
            </a:r>
            <a:r>
              <a:rPr lang="en-US" sz="3600" b="1" dirty="0">
                <a:solidFill>
                  <a:srgbClr val="7030A0"/>
                </a:solidFill>
              </a:rPr>
              <a:t>you love me, keep my </a:t>
            </a:r>
            <a:r>
              <a:rPr lang="en-US" sz="3600" b="1" dirty="0" smtClean="0">
                <a:solidFill>
                  <a:srgbClr val="7030A0"/>
                </a:solidFill>
              </a:rPr>
              <a:t>commandments</a:t>
            </a:r>
            <a:r>
              <a:rPr lang="en-US" sz="3600" dirty="0" smtClean="0">
                <a:solidFill>
                  <a:srgbClr val="7030A0"/>
                </a:solidFill>
              </a:rPr>
              <a:t>” 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7030A0"/>
                </a:solidFill>
              </a:rPr>
              <a:t>(</a:t>
            </a:r>
            <a:r>
              <a:rPr lang="en-US" sz="3600" dirty="0">
                <a:solidFill>
                  <a:srgbClr val="7030A0"/>
                </a:solidFill>
              </a:rPr>
              <a:t>John </a:t>
            </a:r>
            <a:r>
              <a:rPr lang="en-US" sz="3600" dirty="0" smtClean="0">
                <a:solidFill>
                  <a:srgbClr val="7030A0"/>
                </a:solidFill>
              </a:rPr>
              <a:t>14:15)</a:t>
            </a:r>
          </a:p>
          <a:p>
            <a:pPr marL="0" indent="0" algn="ctr">
              <a:buNone/>
            </a:pPr>
            <a:endParaRPr lang="en-US" sz="3600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en-US" sz="3600" b="1" dirty="0" smtClean="0">
                <a:solidFill>
                  <a:srgbClr val="7030A0"/>
                </a:solidFill>
              </a:rPr>
              <a:t>“For as the body apart from the spirit is dead, so also faith apart from works is dead” </a:t>
            </a:r>
            <a:r>
              <a:rPr lang="en-US" sz="3600" dirty="0" smtClean="0">
                <a:solidFill>
                  <a:srgbClr val="7030A0"/>
                </a:solidFill>
              </a:rPr>
              <a:t>(James 2:26)</a:t>
            </a: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8/17/16 --- Fink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Study of James - Obedience - The Road to Freedom--- James 1:19-27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37A7E-1624-524A-82CC-1DC1A09C425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757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22350" y="1761067"/>
            <a:ext cx="10331450" cy="2523067"/>
          </a:xfr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/>
            </a:r>
            <a:br>
              <a:rPr lang="en-US" dirty="0" smtClean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</a:br>
            <a:r>
              <a:rPr lang="en-US" dirty="0" smtClean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/>
            </a:r>
            <a:br>
              <a:rPr lang="en-US" dirty="0" smtClean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</a:br>
            <a:r>
              <a:rPr lang="en-US" dirty="0" smtClean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/>
            </a:r>
            <a:br>
              <a:rPr lang="en-US" dirty="0" smtClean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</a:br>
            <a:r>
              <a:rPr lang="en-US" dirty="0" smtClean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/>
            </a:r>
            <a:br>
              <a:rPr lang="en-US" dirty="0" smtClean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</a:br>
            <a:r>
              <a:rPr lang="en-US" dirty="0" smtClean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/>
            </a:r>
            <a:br>
              <a:rPr lang="en-US" dirty="0" smtClean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</a:br>
            <a:r>
              <a:rPr lang="en-US" dirty="0" smtClean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/>
            </a:r>
            <a:br>
              <a:rPr lang="en-US" dirty="0" smtClean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</a:br>
            <a:r>
              <a:rPr lang="en-US" dirty="0" smtClean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Growing Slowly Wise</a:t>
            </a:r>
            <a:br>
              <a:rPr lang="en-US" dirty="0" smtClean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</a:br>
            <a:r>
              <a:rPr lang="en-US" sz="4800" i="1" dirty="0" smtClean="0">
                <a:solidFill>
                  <a:srgbClr val="7030A0"/>
                </a:solidFill>
                <a:latin typeface="+mn-lt"/>
                <a:ea typeface="Abadi MT Condensed Extra Bold" charset="0"/>
                <a:cs typeface="Abadi MT Condensed Extra Bold" charset="0"/>
              </a:rPr>
              <a:t>A Study of James</a:t>
            </a:r>
            <a:r>
              <a:rPr lang="en-US" i="1" dirty="0" smtClean="0">
                <a:solidFill>
                  <a:srgbClr val="7030A0"/>
                </a:solidFill>
                <a:latin typeface="+mn-lt"/>
                <a:ea typeface="Abadi MT Condensed Extra Bold" charset="0"/>
                <a:cs typeface="Abadi MT Condensed Extra Bold" charset="0"/>
              </a:rPr>
              <a:t/>
            </a:r>
            <a:br>
              <a:rPr lang="en-US" i="1" dirty="0" smtClean="0">
                <a:solidFill>
                  <a:srgbClr val="7030A0"/>
                </a:solidFill>
                <a:latin typeface="+mn-lt"/>
                <a:ea typeface="Abadi MT Condensed Extra Bold" charset="0"/>
                <a:cs typeface="Abadi MT Condensed Extra Bold" charset="0"/>
              </a:rPr>
            </a:br>
            <a:endParaRPr lang="en-US" i="1" dirty="0">
              <a:latin typeface="+mn-lt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8/17/16 --- Fink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Study of James - Obedience - The Road to Freedom--- James 1:19-27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0A54-0267-8F43-A2FB-1A66C00C677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032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James Chapter One Summary</a:t>
            </a:r>
            <a:endParaRPr lang="en-US" dirty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7030A0"/>
                </a:solidFill>
              </a:rPr>
              <a:t>Normal trials of life don’t crush genuine faith </a:t>
            </a:r>
            <a:r>
              <a:rPr lang="en-US" dirty="0">
                <a:solidFill>
                  <a:srgbClr val="7030A0"/>
                </a:solidFill>
              </a:rPr>
              <a:t>– instead, they produce endurance (1:1-12) </a:t>
            </a:r>
            <a:endParaRPr lang="en-US" dirty="0" smtClean="0">
              <a:solidFill>
                <a:srgbClr val="7030A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7030A0"/>
                </a:solidFill>
              </a:rPr>
              <a:t>We </a:t>
            </a:r>
            <a:r>
              <a:rPr lang="en-US" b="1" dirty="0">
                <a:solidFill>
                  <a:srgbClr val="7030A0"/>
                </a:solidFill>
              </a:rPr>
              <a:t>overcome temptations by relying on God and His word </a:t>
            </a:r>
            <a:r>
              <a:rPr lang="en-US" dirty="0">
                <a:solidFill>
                  <a:srgbClr val="7030A0"/>
                </a:solidFill>
              </a:rPr>
              <a:t>(1:13-18</a:t>
            </a:r>
            <a:r>
              <a:rPr lang="en-US" dirty="0" smtClean="0">
                <a:solidFill>
                  <a:srgbClr val="7030A0"/>
                </a:solidFill>
              </a:rPr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7030A0"/>
                </a:solidFill>
              </a:rPr>
              <a:t>G</a:t>
            </a:r>
            <a:r>
              <a:rPr lang="en-US" b="1" dirty="0" smtClean="0">
                <a:solidFill>
                  <a:srgbClr val="7030A0"/>
                </a:solidFill>
              </a:rPr>
              <a:t>enuineness </a:t>
            </a:r>
            <a:r>
              <a:rPr lang="en-US" b="1" dirty="0">
                <a:solidFill>
                  <a:srgbClr val="7030A0"/>
                </a:solidFill>
              </a:rPr>
              <a:t>will have us submitting to God’s word (law) without hypocrisy </a:t>
            </a:r>
            <a:r>
              <a:rPr lang="en-US" dirty="0">
                <a:solidFill>
                  <a:srgbClr val="7030A0"/>
                </a:solidFill>
              </a:rPr>
              <a:t>– humbly and completely (1:19-27).</a:t>
            </a:r>
            <a:r>
              <a:rPr lang="en-US" dirty="0" smtClean="0">
                <a:solidFill>
                  <a:srgbClr val="7030A0"/>
                </a:solidFill>
                <a:effectLst/>
              </a:rPr>
              <a:t> 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8/17/16 --- Fink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Study of James - Obedience - The Road to Freedom--- James 1:19-27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37A7E-1624-524A-82CC-1DC1A09C425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28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199" y="152400"/>
            <a:ext cx="10964333" cy="1683808"/>
          </a:xfr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/>
            </a:r>
            <a:br>
              <a:rPr lang="en-US" dirty="0" smtClean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</a:br>
            <a:r>
              <a:rPr lang="en-US" dirty="0" smtClean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/>
            </a:r>
            <a:br>
              <a:rPr lang="en-US" dirty="0" smtClean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</a:br>
            <a:r>
              <a:rPr lang="en-US" dirty="0" smtClean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/>
            </a:r>
            <a:br>
              <a:rPr lang="en-US" dirty="0" smtClean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</a:br>
            <a:r>
              <a:rPr lang="en-US" dirty="0" smtClean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/>
            </a:r>
            <a:br>
              <a:rPr lang="en-US" dirty="0" smtClean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</a:br>
            <a:r>
              <a:rPr lang="en-US" dirty="0" smtClean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/>
            </a:r>
            <a:br>
              <a:rPr lang="en-US" dirty="0" smtClean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</a:br>
            <a:r>
              <a:rPr lang="en-US" dirty="0" smtClean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/>
            </a:r>
            <a:br>
              <a:rPr lang="en-US" dirty="0" smtClean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</a:br>
            <a:r>
              <a:rPr lang="en-US" sz="5400" dirty="0" smtClean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Obedience – The Road to </a:t>
            </a:r>
            <a:r>
              <a:rPr lang="en-US" sz="5400" smtClean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Freedom!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body" idx="1"/>
          </p:nvPr>
        </p:nvSpPr>
        <p:spPr>
          <a:xfrm>
            <a:off x="838199" y="2065867"/>
            <a:ext cx="10964333" cy="4290483"/>
          </a:xfrm>
          <a:solidFill>
            <a:srgbClr val="7030A0"/>
          </a:solidFill>
          <a:ln>
            <a:solidFill>
              <a:schemeClr val="bg1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en-US" sz="3400" baseline="30000" dirty="0" smtClean="0">
                <a:solidFill>
                  <a:schemeClr val="bg1"/>
                </a:solidFill>
              </a:rPr>
              <a:t>“</a:t>
            </a:r>
            <a:r>
              <a:rPr lang="en-US" sz="3400" b="1" baseline="30000" dirty="0">
                <a:solidFill>
                  <a:schemeClr val="bg1"/>
                </a:solidFill>
              </a:rPr>
              <a:t>“19 </a:t>
            </a:r>
            <a:r>
              <a:rPr lang="en-US" sz="3400" dirty="0">
                <a:solidFill>
                  <a:schemeClr val="bg1"/>
                </a:solidFill>
              </a:rPr>
              <a:t>Know this, my beloved brothers: let every person be quick to hear, slow to speak, slow to anger; </a:t>
            </a:r>
            <a:r>
              <a:rPr lang="en-US" sz="3400" b="1" baseline="30000" dirty="0">
                <a:solidFill>
                  <a:schemeClr val="bg1"/>
                </a:solidFill>
              </a:rPr>
              <a:t>20 </a:t>
            </a:r>
            <a:r>
              <a:rPr lang="en-US" sz="3400" dirty="0">
                <a:solidFill>
                  <a:schemeClr val="bg1"/>
                </a:solidFill>
              </a:rPr>
              <a:t>for the anger of man does not produce the righteousness of God. </a:t>
            </a:r>
            <a:r>
              <a:rPr lang="en-US" sz="3400" b="1" baseline="30000" dirty="0">
                <a:solidFill>
                  <a:schemeClr val="bg1"/>
                </a:solidFill>
              </a:rPr>
              <a:t>21 </a:t>
            </a:r>
            <a:r>
              <a:rPr lang="en-US" sz="3400" dirty="0">
                <a:solidFill>
                  <a:schemeClr val="bg1"/>
                </a:solidFill>
              </a:rPr>
              <a:t>Therefore put away all filthiness and rampant wickedness and receive with meekness (humility, NASV) the implanted (engrafted, KJV) word, which is able to save your souls. </a:t>
            </a:r>
            <a:r>
              <a:rPr lang="en-US" sz="3400" b="1" baseline="30000" dirty="0">
                <a:solidFill>
                  <a:schemeClr val="bg1"/>
                </a:solidFill>
              </a:rPr>
              <a:t>22 </a:t>
            </a:r>
            <a:r>
              <a:rPr lang="en-US" sz="3400" dirty="0">
                <a:solidFill>
                  <a:schemeClr val="bg1"/>
                </a:solidFill>
              </a:rPr>
              <a:t>But be doers of the word, and not hearers only, deceiving yourselves. </a:t>
            </a:r>
            <a:r>
              <a:rPr lang="en-US" sz="3400" b="1" baseline="30000" dirty="0">
                <a:solidFill>
                  <a:schemeClr val="bg1"/>
                </a:solidFill>
              </a:rPr>
              <a:t>23 </a:t>
            </a:r>
            <a:r>
              <a:rPr lang="en-US" sz="3400" dirty="0">
                <a:solidFill>
                  <a:schemeClr val="bg1"/>
                </a:solidFill>
              </a:rPr>
              <a:t>For if anyone is a hearer of the word and not a doer, he is like a man who looks intently at his natural face in a mirror. </a:t>
            </a:r>
            <a:r>
              <a:rPr lang="en-US" sz="3400" b="1" baseline="30000" dirty="0">
                <a:solidFill>
                  <a:schemeClr val="bg1"/>
                </a:solidFill>
              </a:rPr>
              <a:t>24 </a:t>
            </a:r>
            <a:r>
              <a:rPr lang="en-US" sz="3400" dirty="0">
                <a:solidFill>
                  <a:schemeClr val="bg1"/>
                </a:solidFill>
              </a:rPr>
              <a:t>For he looks at himself and goes away and at once forgets what he was like. </a:t>
            </a:r>
            <a:r>
              <a:rPr lang="en-US" sz="3400" b="1" baseline="30000" dirty="0">
                <a:solidFill>
                  <a:schemeClr val="bg1"/>
                </a:solidFill>
              </a:rPr>
              <a:t>25 </a:t>
            </a:r>
            <a:r>
              <a:rPr lang="en-US" sz="3400" dirty="0">
                <a:solidFill>
                  <a:schemeClr val="bg1"/>
                </a:solidFill>
              </a:rPr>
              <a:t>But the one who looks into the perfect law, the law of liberty, and perseveres, being no hearer who forgets but a doer who acts, he will be blessed in his doing. </a:t>
            </a:r>
            <a:r>
              <a:rPr lang="en-US" sz="3400" b="1" baseline="30000" dirty="0">
                <a:solidFill>
                  <a:schemeClr val="bg1"/>
                </a:solidFill>
              </a:rPr>
              <a:t>26 </a:t>
            </a:r>
            <a:r>
              <a:rPr lang="en-US" sz="3400" dirty="0">
                <a:solidFill>
                  <a:schemeClr val="bg1"/>
                </a:solidFill>
              </a:rPr>
              <a:t>If anyone thinks he is religious and does not bridle his tongue but deceives his heart, this person's religion is worthless. </a:t>
            </a:r>
            <a:r>
              <a:rPr lang="en-US" sz="3400" b="1" baseline="30000" dirty="0">
                <a:solidFill>
                  <a:schemeClr val="bg1"/>
                </a:solidFill>
              </a:rPr>
              <a:t>27 </a:t>
            </a:r>
            <a:r>
              <a:rPr lang="en-US" sz="3400" dirty="0">
                <a:solidFill>
                  <a:schemeClr val="bg1"/>
                </a:solidFill>
              </a:rPr>
              <a:t>Religion that is pure and undefiled before God, the Father, is this: to visit orphans and widows in their affliction, and to keep oneself unstained from the world” (James 1:19-27).</a:t>
            </a:r>
          </a:p>
          <a:p>
            <a:endParaRPr lang="en-US" sz="3200" b="1" dirty="0">
              <a:solidFill>
                <a:schemeClr val="bg1"/>
              </a:solidFill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8/17/16 --- Fink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Study of James - Obedience - The Road to Freedom--- James 1:19-27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0A54-0267-8F43-A2FB-1A66C00C677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766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Obedience sets us free</a:t>
            </a:r>
            <a:endParaRPr lang="en-US" dirty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4754563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By being implanted </a:t>
            </a:r>
            <a:r>
              <a:rPr lang="en-US" dirty="0" smtClean="0"/>
              <a:t>(engrafted) – 1:21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By being a mirror </a:t>
            </a:r>
            <a:r>
              <a:rPr lang="en-US" dirty="0" smtClean="0"/>
              <a:t>for our soul – 1:23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By giving us law</a:t>
            </a:r>
            <a:r>
              <a:rPr lang="en-US" dirty="0" smtClean="0"/>
              <a:t> (rules) that grant freedom to the willful submitter – 1:25.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By having receptive hearts </a:t>
            </a:r>
            <a:r>
              <a:rPr lang="en-US" dirty="0" smtClean="0"/>
              <a:t>softened by being quick to hear, slow to speak and slow to anger – 1:19-20.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By avoiding wickedness </a:t>
            </a:r>
            <a:r>
              <a:rPr lang="en-US" dirty="0" smtClean="0"/>
              <a:t>– 1:21</a:t>
            </a:r>
          </a:p>
          <a:p>
            <a:pPr lvl="1">
              <a:buFont typeface="Arial" charset="0"/>
              <a:buChar char="•"/>
            </a:pPr>
            <a:r>
              <a:rPr lang="en-US" sz="2600" b="1" dirty="0" smtClean="0"/>
              <a:t>Negatively</a:t>
            </a:r>
            <a:r>
              <a:rPr lang="en-US" sz="2600" dirty="0" smtClean="0"/>
              <a:t> we must remove hindering sins</a:t>
            </a:r>
          </a:p>
          <a:p>
            <a:pPr lvl="1">
              <a:buFont typeface="Arial" charset="0"/>
              <a:buChar char="•"/>
            </a:pPr>
            <a:r>
              <a:rPr lang="en-US" sz="2600" b="1" dirty="0" smtClean="0"/>
              <a:t>Positively</a:t>
            </a:r>
            <a:r>
              <a:rPr lang="en-US" sz="2600" dirty="0" smtClean="0"/>
              <a:t> we must welcome the Word into our hearts and be productive (result driven).   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8/17/16 --- Fink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Study of James - Obedience - The Road to Freedom--- James 1:19-27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37A7E-1624-524A-82CC-1DC1A09C425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806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About the “Perfect law of liberty” </a:t>
            </a:r>
            <a:r>
              <a:rPr lang="en-US" dirty="0" smtClean="0">
                <a:latin typeface="+mn-lt"/>
                <a:ea typeface="Abadi MT Condensed Extra Bold" charset="0"/>
                <a:cs typeface="Abadi MT Condensed Extra Bold" charset="0"/>
              </a:rPr>
              <a:t>(Ja. 1:25)</a:t>
            </a:r>
            <a:endParaRPr lang="en-US" dirty="0">
              <a:latin typeface="+mn-lt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/>
              <a:t>“</a:t>
            </a:r>
            <a:r>
              <a:rPr lang="en-US" dirty="0">
                <a:solidFill>
                  <a:srgbClr val="7030A0"/>
                </a:solidFill>
              </a:rPr>
              <a:t>Behold, the days are coming, declares the </a:t>
            </a:r>
            <a:r>
              <a:rPr lang="en-US" cap="small" dirty="0">
                <a:solidFill>
                  <a:srgbClr val="7030A0"/>
                </a:solidFill>
              </a:rPr>
              <a:t>Lord</a:t>
            </a:r>
            <a:r>
              <a:rPr lang="en-US" dirty="0">
                <a:solidFill>
                  <a:srgbClr val="7030A0"/>
                </a:solidFill>
              </a:rPr>
              <a:t>, when I will make a </a:t>
            </a:r>
            <a:r>
              <a:rPr lang="en-US" b="1" dirty="0">
                <a:solidFill>
                  <a:srgbClr val="7030A0"/>
                </a:solidFill>
              </a:rPr>
              <a:t>new covenant </a:t>
            </a:r>
            <a:r>
              <a:rPr lang="en-US" dirty="0">
                <a:solidFill>
                  <a:srgbClr val="7030A0"/>
                </a:solidFill>
              </a:rPr>
              <a:t>with the house of Israel and the house of Judah, </a:t>
            </a:r>
            <a:r>
              <a:rPr lang="en-US" b="1" baseline="30000" dirty="0">
                <a:solidFill>
                  <a:srgbClr val="7030A0"/>
                </a:solidFill>
              </a:rPr>
              <a:t>32 </a:t>
            </a:r>
            <a:r>
              <a:rPr lang="en-US" b="1" dirty="0">
                <a:solidFill>
                  <a:srgbClr val="7030A0"/>
                </a:solidFill>
              </a:rPr>
              <a:t>not like the covenant </a:t>
            </a:r>
            <a:r>
              <a:rPr lang="en-US" dirty="0">
                <a:solidFill>
                  <a:srgbClr val="7030A0"/>
                </a:solidFill>
              </a:rPr>
              <a:t>that I made with their fathers on the day when I took them by the hand to bring them out of the land of Egypt, </a:t>
            </a:r>
            <a:r>
              <a:rPr lang="en-US" b="1" dirty="0">
                <a:solidFill>
                  <a:srgbClr val="7030A0"/>
                </a:solidFill>
              </a:rPr>
              <a:t>my covenant that they broke</a:t>
            </a:r>
            <a:r>
              <a:rPr lang="en-US" dirty="0" smtClean="0">
                <a:solidFill>
                  <a:srgbClr val="7030A0"/>
                </a:solidFill>
              </a:rPr>
              <a:t>, though </a:t>
            </a:r>
            <a:r>
              <a:rPr lang="en-US" dirty="0">
                <a:solidFill>
                  <a:srgbClr val="7030A0"/>
                </a:solidFill>
              </a:rPr>
              <a:t>I was their husband, declares </a:t>
            </a:r>
            <a:r>
              <a:rPr lang="en-US" dirty="0" smtClean="0">
                <a:solidFill>
                  <a:srgbClr val="7030A0"/>
                </a:solidFill>
              </a:rPr>
              <a:t>the </a:t>
            </a:r>
            <a:r>
              <a:rPr lang="en-US" cap="small" dirty="0" smtClean="0">
                <a:solidFill>
                  <a:srgbClr val="7030A0"/>
                </a:solidFill>
              </a:rPr>
              <a:t>Lord</a:t>
            </a:r>
            <a:r>
              <a:rPr lang="en-US" dirty="0">
                <a:solidFill>
                  <a:srgbClr val="7030A0"/>
                </a:solidFill>
              </a:rPr>
              <a:t>. </a:t>
            </a:r>
            <a:r>
              <a:rPr lang="en-US" b="1" baseline="30000" dirty="0">
                <a:solidFill>
                  <a:srgbClr val="7030A0"/>
                </a:solidFill>
              </a:rPr>
              <a:t>33 </a:t>
            </a:r>
            <a:r>
              <a:rPr lang="en-US" dirty="0">
                <a:solidFill>
                  <a:srgbClr val="7030A0"/>
                </a:solidFill>
              </a:rPr>
              <a:t>For this is the covenant that I will make with the house of Israel after those days, declares </a:t>
            </a:r>
            <a:r>
              <a:rPr lang="en-US" dirty="0" smtClean="0">
                <a:solidFill>
                  <a:srgbClr val="7030A0"/>
                </a:solidFill>
              </a:rPr>
              <a:t>the </a:t>
            </a:r>
            <a:r>
              <a:rPr lang="en-US" cap="small" dirty="0" smtClean="0">
                <a:solidFill>
                  <a:srgbClr val="7030A0"/>
                </a:solidFill>
              </a:rPr>
              <a:t>Lord</a:t>
            </a:r>
            <a:r>
              <a:rPr lang="en-US" dirty="0">
                <a:solidFill>
                  <a:srgbClr val="7030A0"/>
                </a:solidFill>
              </a:rPr>
              <a:t>: </a:t>
            </a:r>
            <a:r>
              <a:rPr lang="en-US" b="1" dirty="0">
                <a:solidFill>
                  <a:srgbClr val="7030A0"/>
                </a:solidFill>
              </a:rPr>
              <a:t>I will put my law within them, and I will write it on their hearts</a:t>
            </a:r>
            <a:r>
              <a:rPr lang="en-US" dirty="0" smtClean="0">
                <a:solidFill>
                  <a:srgbClr val="7030A0"/>
                </a:solidFill>
              </a:rPr>
              <a:t>. And </a:t>
            </a:r>
            <a:r>
              <a:rPr lang="en-US" dirty="0">
                <a:solidFill>
                  <a:srgbClr val="7030A0"/>
                </a:solidFill>
              </a:rPr>
              <a:t>I will be their God, and they shall be my </a:t>
            </a:r>
            <a:r>
              <a:rPr lang="en-US" dirty="0" smtClean="0">
                <a:solidFill>
                  <a:srgbClr val="7030A0"/>
                </a:solidFill>
              </a:rPr>
              <a:t>people” (Jer. 31:31-33)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8/17/16 --- Fink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Study of James - Obedience - The Road to Freedom--- James 1:19-27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37A7E-1624-524A-82CC-1DC1A09C425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40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Four Emphasis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marL="571500" indent="-571500">
              <a:buFont typeface="+mj-lt"/>
              <a:buAutoNum type="romanUcPeriod"/>
            </a:pPr>
            <a:r>
              <a:rPr lang="en-US" dirty="0" smtClean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Don’t divorce the truth and your speech </a:t>
            </a:r>
            <a:endParaRPr lang="en-US" dirty="0">
              <a:solidFill>
                <a:srgbClr val="7030A0"/>
              </a:solidFill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8/17/16 --- Fink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Study of James - Obedience - The Road to Freedom--- James 1:19-27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37A7E-1624-524A-82CC-1DC1A09C4259}" type="slidenum">
              <a:rPr lang="en-US" smtClean="0"/>
              <a:t>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40933" y="2506133"/>
            <a:ext cx="9144000" cy="1384995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“</a:t>
            </a:r>
            <a:r>
              <a:rPr lang="en-US" sz="2800" i="1" dirty="0">
                <a:solidFill>
                  <a:schemeClr val="bg1"/>
                </a:solidFill>
              </a:rPr>
              <a:t>Know this, my beloved brothers: let every person be </a:t>
            </a:r>
            <a:r>
              <a:rPr lang="en-US" sz="2800" b="1" i="1" dirty="0">
                <a:solidFill>
                  <a:schemeClr val="bg1"/>
                </a:solidFill>
              </a:rPr>
              <a:t>quick to hear, slow </a:t>
            </a:r>
            <a:r>
              <a:rPr lang="en-US" sz="2800" b="1" i="1" dirty="0" smtClean="0">
                <a:solidFill>
                  <a:schemeClr val="bg1"/>
                </a:solidFill>
              </a:rPr>
              <a:t>to </a:t>
            </a:r>
            <a:r>
              <a:rPr lang="en-US" sz="2800" b="1" i="1" dirty="0">
                <a:solidFill>
                  <a:schemeClr val="bg1"/>
                </a:solidFill>
              </a:rPr>
              <a:t>speak, slow to anger</a:t>
            </a:r>
            <a:r>
              <a:rPr lang="en-US" sz="2800" i="1" dirty="0">
                <a:solidFill>
                  <a:schemeClr val="bg1"/>
                </a:solidFill>
              </a:rPr>
              <a:t>; </a:t>
            </a:r>
            <a:r>
              <a:rPr lang="en-US" sz="2800" b="1" i="1" baseline="30000" dirty="0">
                <a:solidFill>
                  <a:schemeClr val="bg1"/>
                </a:solidFill>
              </a:rPr>
              <a:t>20 </a:t>
            </a:r>
            <a:r>
              <a:rPr lang="en-US" sz="2800" i="1" dirty="0">
                <a:solidFill>
                  <a:schemeClr val="bg1"/>
                </a:solidFill>
              </a:rPr>
              <a:t>for the anger of man </a:t>
            </a:r>
            <a:r>
              <a:rPr lang="en-US" sz="2800" b="1" i="1" dirty="0">
                <a:solidFill>
                  <a:schemeClr val="bg1"/>
                </a:solidFill>
              </a:rPr>
              <a:t>does not produce the righteousness of G</a:t>
            </a:r>
            <a:r>
              <a:rPr lang="en-US" sz="2800" i="1" dirty="0">
                <a:solidFill>
                  <a:schemeClr val="bg1"/>
                </a:solidFill>
              </a:rPr>
              <a:t>od</a:t>
            </a:r>
            <a:r>
              <a:rPr lang="en-US" sz="2800" dirty="0">
                <a:solidFill>
                  <a:schemeClr val="bg1"/>
                </a:solidFill>
              </a:rPr>
              <a:t>” (1:19-20).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07066" y="4319323"/>
            <a:ext cx="9144000" cy="1429445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chemeClr val="bg1"/>
                </a:solidFill>
              </a:rPr>
              <a:t>“</a:t>
            </a:r>
            <a:r>
              <a:rPr lang="en-US" sz="2800" i="1" dirty="0">
                <a:solidFill>
                  <a:schemeClr val="bg1"/>
                </a:solidFill>
              </a:rPr>
              <a:t>If anyone thinks he is religious and </a:t>
            </a:r>
            <a:r>
              <a:rPr lang="en-US" sz="2800" b="1" i="1" dirty="0">
                <a:solidFill>
                  <a:schemeClr val="bg1"/>
                </a:solidFill>
              </a:rPr>
              <a:t>does not bridle his tongue </a:t>
            </a:r>
            <a:r>
              <a:rPr lang="en-US" sz="2800" i="1" dirty="0">
                <a:solidFill>
                  <a:schemeClr val="bg1"/>
                </a:solidFill>
              </a:rPr>
              <a:t>but deceives his heart, this person's religion is </a:t>
            </a:r>
            <a:r>
              <a:rPr lang="en-US" sz="2800" i="1" dirty="0" smtClean="0">
                <a:solidFill>
                  <a:schemeClr val="bg1"/>
                </a:solidFill>
              </a:rPr>
              <a:t>worthless” </a:t>
            </a:r>
            <a:r>
              <a:rPr lang="en-US" sz="2800" dirty="0" smtClean="0">
                <a:solidFill>
                  <a:schemeClr val="bg1"/>
                </a:solidFill>
              </a:rPr>
              <a:t>(1:26).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653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Four Emphasis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marL="571500" indent="-571500">
              <a:buFont typeface="+mj-lt"/>
              <a:buAutoNum type="romanUcPeriod"/>
            </a:pPr>
            <a:r>
              <a:rPr lang="en-US" sz="1800" dirty="0" smtClean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Don’t divorce the truth and your speech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Don’t divorce the truth and the needs of others </a:t>
            </a:r>
            <a:endParaRPr lang="en-US" dirty="0">
              <a:solidFill>
                <a:srgbClr val="7030A0"/>
              </a:solidFill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8/17/16 --- Fink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Study of James - Obedience - The Road to Freedom--- James 1:19-27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37A7E-1624-524A-82CC-1DC1A09C4259}" type="slidenum">
              <a:rPr lang="en-US" smtClean="0"/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91733" y="2912533"/>
            <a:ext cx="9144000" cy="1384995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“</a:t>
            </a:r>
            <a:r>
              <a:rPr lang="en-US" sz="2800" i="1" dirty="0" smtClean="0">
                <a:solidFill>
                  <a:schemeClr val="bg1"/>
                </a:solidFill>
              </a:rPr>
              <a:t>Religion </a:t>
            </a:r>
            <a:r>
              <a:rPr lang="en-US" sz="2800" i="1" dirty="0">
                <a:solidFill>
                  <a:schemeClr val="bg1"/>
                </a:solidFill>
              </a:rPr>
              <a:t>that is pure and undefiled before God, the Father, </a:t>
            </a:r>
            <a:r>
              <a:rPr lang="en-US" sz="2800" i="1" dirty="0" smtClean="0">
                <a:solidFill>
                  <a:schemeClr val="bg1"/>
                </a:solidFill>
              </a:rPr>
              <a:t>is this</a:t>
            </a:r>
            <a:r>
              <a:rPr lang="en-US" sz="2800" i="1" dirty="0">
                <a:solidFill>
                  <a:schemeClr val="bg1"/>
                </a:solidFill>
              </a:rPr>
              <a:t>: to </a:t>
            </a:r>
            <a:r>
              <a:rPr lang="en-US" sz="2800" b="1" i="1" dirty="0">
                <a:solidFill>
                  <a:schemeClr val="bg1"/>
                </a:solidFill>
              </a:rPr>
              <a:t>visit orphans and widows in their affliction, and to keep oneself unstained from the world</a:t>
            </a:r>
            <a:r>
              <a:rPr lang="en-US" sz="2800" dirty="0">
                <a:solidFill>
                  <a:schemeClr val="bg1"/>
                </a:solidFill>
              </a:rPr>
              <a:t>” (1:27)</a:t>
            </a:r>
            <a:r>
              <a:rPr lang="en-US" sz="2800" dirty="0" smtClean="0">
                <a:solidFill>
                  <a:schemeClr val="bg1"/>
                </a:solidFill>
                <a:effectLst/>
              </a:rPr>
              <a:t> 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395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Four Emphasis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marL="571500" indent="-571500">
              <a:buFont typeface="+mj-lt"/>
              <a:buAutoNum type="romanUcPeriod"/>
            </a:pPr>
            <a:r>
              <a:rPr lang="en-US" sz="1800" dirty="0" smtClean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Don’t divorce the truth and your speech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1800" dirty="0" smtClean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Don’t divorce the truth and the needs of others 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Don’t divorce the truth and your upright lifestyle</a:t>
            </a:r>
            <a:endParaRPr lang="en-US" dirty="0">
              <a:solidFill>
                <a:srgbClr val="7030A0"/>
              </a:solidFill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8/17/16 --- Fink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Study of James - Obedience - The Road to Freedom--- James 1:19-27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37A7E-1624-524A-82CC-1DC1A09C4259}" type="slidenum">
              <a:rPr lang="en-US" smtClean="0"/>
              <a:t>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185333" y="3318933"/>
            <a:ext cx="9482667" cy="1374858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“</a:t>
            </a:r>
            <a:r>
              <a:rPr lang="en-US" sz="2800" b="1" i="1" dirty="0">
                <a:solidFill>
                  <a:schemeClr val="bg1"/>
                </a:solidFill>
              </a:rPr>
              <a:t>Therefore put away all filthiness and </a:t>
            </a:r>
            <a:r>
              <a:rPr lang="en-US" sz="2800" b="1" i="1" dirty="0" smtClean="0">
                <a:solidFill>
                  <a:schemeClr val="bg1"/>
                </a:solidFill>
              </a:rPr>
              <a:t>rampant wickedness</a:t>
            </a:r>
            <a:r>
              <a:rPr lang="en-US" sz="2800" i="1" dirty="0">
                <a:solidFill>
                  <a:schemeClr val="bg1"/>
                </a:solidFill>
              </a:rPr>
              <a:t>…” </a:t>
            </a:r>
            <a:r>
              <a:rPr lang="en-US" sz="2800" dirty="0" smtClean="0">
                <a:solidFill>
                  <a:schemeClr val="bg1"/>
                </a:solidFill>
              </a:rPr>
              <a:t>(</a:t>
            </a:r>
            <a:r>
              <a:rPr lang="en-US" sz="2800" dirty="0">
                <a:solidFill>
                  <a:schemeClr val="bg1"/>
                </a:solidFill>
              </a:rPr>
              <a:t>1:21)</a:t>
            </a:r>
            <a:br>
              <a:rPr lang="en-US" sz="2800" dirty="0">
                <a:solidFill>
                  <a:schemeClr val="bg1"/>
                </a:solidFill>
              </a:rPr>
            </a:b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693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Four Emphasis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marL="571500" indent="-571500">
              <a:buFont typeface="+mj-lt"/>
              <a:buAutoNum type="romanUcPeriod"/>
            </a:pPr>
            <a:r>
              <a:rPr lang="en-US" sz="1800" dirty="0" smtClean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Don’t divorce the truth and your speech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1800" dirty="0" smtClean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Don’t divorce the truth and the needs of others 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1800" dirty="0" smtClean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Don’t divorce the truth and your upright lifestyle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Receive the word which is able to save souls</a:t>
            </a:r>
          </a:p>
          <a:p>
            <a:pPr marL="571500" indent="-571500">
              <a:buFont typeface="+mj-lt"/>
              <a:buAutoNum type="romanUcPeriod"/>
            </a:pPr>
            <a:endParaRPr lang="en-US" dirty="0">
              <a:solidFill>
                <a:srgbClr val="7030A0"/>
              </a:solidFill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8/17/16 --- Fink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Study of James - Obedience - The Road to Freedom--- James 1:19-27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37A7E-1624-524A-82CC-1DC1A09C4259}" type="slidenum">
              <a:rPr lang="en-US" smtClean="0"/>
              <a:t>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354666" y="3747294"/>
            <a:ext cx="9482667" cy="1384995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“Therefore put away all filthiness and rampant wickedness and receive with meekness (humility, NASV) the implanted (engrafted, KJV) word, which is able to save your souls.” (1:21)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279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1768</TotalTime>
  <Words>536</Words>
  <Application>Microsoft Macintosh PowerPoint</Application>
  <PresentationFormat>Widescreen</PresentationFormat>
  <Paragraphs>80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Abadi MT Condensed Extra Bold</vt:lpstr>
      <vt:lpstr>Calibri</vt:lpstr>
      <vt:lpstr>Calibri Light</vt:lpstr>
      <vt:lpstr>Arial</vt:lpstr>
      <vt:lpstr>Office Theme</vt:lpstr>
      <vt:lpstr>      Growing Slowly Wise A Study of James </vt:lpstr>
      <vt:lpstr>James Chapter One Summary</vt:lpstr>
      <vt:lpstr>      Obedience – The Road to Freedom!</vt:lpstr>
      <vt:lpstr>Obedience sets us free</vt:lpstr>
      <vt:lpstr>About the “Perfect law of liberty” (Ja. 1:25)</vt:lpstr>
      <vt:lpstr>Four Emphasis:</vt:lpstr>
      <vt:lpstr>Four Emphasis:</vt:lpstr>
      <vt:lpstr>Four Emphasis:</vt:lpstr>
      <vt:lpstr>Four Emphasis:</vt:lpstr>
      <vt:lpstr>Summary</vt:lpstr>
      <vt:lpstr>      Growing Slowly Wise A Study of James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Growing Slowly Wise A Study of James </dc:title>
  <dc:creator>Microsoft Office User</dc:creator>
  <cp:lastModifiedBy>Microsoft Office User</cp:lastModifiedBy>
  <cp:revision>17</cp:revision>
  <cp:lastPrinted>2016-08-19T16:22:44Z</cp:lastPrinted>
  <dcterms:created xsi:type="dcterms:W3CDTF">2016-08-19T13:32:06Z</dcterms:created>
  <dcterms:modified xsi:type="dcterms:W3CDTF">2016-08-21T07:29:28Z</dcterms:modified>
</cp:coreProperties>
</file>