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59" r:id="rId2"/>
    <p:sldId id="260" r:id="rId3"/>
    <p:sldId id="261" r:id="rId4"/>
    <p:sldId id="262" r:id="rId5"/>
    <p:sldId id="263" r:id="rId6"/>
    <p:sldId id="264" r:id="rId7"/>
    <p:sldId id="265" r:id="rId8"/>
    <p:sldId id="257" r:id="rId9"/>
    <p:sldId id="266" r:id="rId10"/>
    <p:sldId id="268" r:id="rId11"/>
    <p:sldId id="267" r:id="rId12"/>
    <p:sldId id="269" r:id="rId13"/>
    <p:sldId id="270"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13"/>
    <p:restoredTop sz="94387"/>
  </p:normalViewPr>
  <p:slideViewPr>
    <p:cSldViewPr snapToGrid="0" snapToObjects="1">
      <p:cViewPr varScale="1">
        <p:scale>
          <a:sx n="76" d="100"/>
          <a:sy n="76" d="100"/>
        </p:scale>
        <p:origin x="688"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681C3F4-E616-0946-A280-28C32132D026}" type="datetimeFigureOut">
              <a:rPr lang="en-US" smtClean="0"/>
              <a:t>8/27/16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1BFC56E-9341-C546-87AE-D1E89C321D2B}" type="slidenum">
              <a:rPr lang="en-US" smtClean="0"/>
              <a:t>‹#›</a:t>
            </a:fld>
            <a:endParaRPr lang="en-US"/>
          </a:p>
        </p:txBody>
      </p:sp>
    </p:spTree>
    <p:extLst>
      <p:ext uri="{BB962C8B-B14F-4D97-AF65-F5344CB8AC3E}">
        <p14:creationId xmlns:p14="http://schemas.microsoft.com/office/powerpoint/2010/main" val="15663622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F89DFA-2FC9-D543-BF10-CE13F9F7B92F}" type="datetimeFigureOut">
              <a:rPr lang="en-US" smtClean="0"/>
              <a:t>8/27/16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CF5E4A-8914-B848-9479-036D72558C9C}" type="slidenum">
              <a:rPr lang="en-US" smtClean="0"/>
              <a:t>‹#›</a:t>
            </a:fld>
            <a:endParaRPr lang="en-US"/>
          </a:p>
        </p:txBody>
      </p:sp>
    </p:spTree>
    <p:extLst>
      <p:ext uri="{BB962C8B-B14F-4D97-AF65-F5344CB8AC3E}">
        <p14:creationId xmlns:p14="http://schemas.microsoft.com/office/powerpoint/2010/main" val="883358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CF5E4A-8914-B848-9479-036D72558C9C}" type="slidenum">
              <a:rPr lang="en-US" smtClean="0"/>
              <a:t>2</a:t>
            </a:fld>
            <a:endParaRPr lang="en-US"/>
          </a:p>
        </p:txBody>
      </p:sp>
    </p:spTree>
    <p:extLst>
      <p:ext uri="{BB962C8B-B14F-4D97-AF65-F5344CB8AC3E}">
        <p14:creationId xmlns:p14="http://schemas.microsoft.com/office/powerpoint/2010/main" val="316436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err="1" smtClean="0">
                <a:solidFill>
                  <a:schemeClr val="tx1"/>
                </a:solidFill>
                <a:effectLst/>
                <a:latin typeface="+mn-lt"/>
                <a:ea typeface="+mn-ea"/>
                <a:cs typeface="+mn-cs"/>
              </a:rPr>
              <a:t>Bemah</a:t>
            </a:r>
            <a:r>
              <a:rPr lang="en-US" sz="1200" b="0" i="0" kern="1200" dirty="0" smtClean="0">
                <a:solidFill>
                  <a:schemeClr val="tx1"/>
                </a:solidFill>
                <a:effectLst/>
                <a:latin typeface="+mn-lt"/>
                <a:ea typeface="+mn-ea"/>
                <a:cs typeface="+mn-cs"/>
              </a:rPr>
              <a:t> (or </a:t>
            </a:r>
            <a:r>
              <a:rPr lang="en-US" sz="1200" b="0" i="0" kern="1200" dirty="0" err="1" smtClean="0">
                <a:solidFill>
                  <a:schemeClr val="tx1"/>
                </a:solidFill>
                <a:effectLst/>
                <a:latin typeface="+mn-lt"/>
                <a:ea typeface="+mn-ea"/>
                <a:cs typeface="+mn-cs"/>
              </a:rPr>
              <a:t>bimah</a:t>
            </a:r>
            <a:r>
              <a:rPr lang="en-US" sz="1200" b="0" i="0" kern="1200" dirty="0" smtClean="0">
                <a:solidFill>
                  <a:schemeClr val="tx1"/>
                </a:solidFill>
                <a:effectLst/>
                <a:latin typeface="+mn-lt"/>
                <a:ea typeface="+mn-ea"/>
                <a:cs typeface="+mn-cs"/>
              </a:rPr>
              <a:t> – noun) - “the podium or raised platform in a synagogue from which the Torah and Prophets are </a:t>
            </a:r>
            <a:r>
              <a:rPr lang="en-US" sz="1200" b="0" i="0" kern="1200" dirty="0" smtClean="0">
                <a:solidFill>
                  <a:schemeClr val="tx1"/>
                </a:solidFill>
                <a:effectLst/>
                <a:latin typeface="+mn-lt"/>
                <a:ea typeface="+mn-ea"/>
                <a:cs typeface="+mn-cs"/>
              </a:rPr>
              <a:t>read</a:t>
            </a:r>
            <a:r>
              <a:rPr lang="en-US" sz="1200" b="0" i="0" kern="1200" baseline="0" dirty="0" smtClean="0">
                <a:solidFill>
                  <a:schemeClr val="tx1"/>
                </a:solidFill>
                <a:effectLst/>
                <a:latin typeface="+mn-lt"/>
                <a:ea typeface="+mn-ea"/>
                <a:cs typeface="+mn-cs"/>
              </a:rPr>
              <a:t> on </a:t>
            </a:r>
            <a:r>
              <a:rPr lang="en-US" sz="1200" b="0" i="0" kern="1200" baseline="0" dirty="0" smtClean="0">
                <a:solidFill>
                  <a:schemeClr val="tx1"/>
                </a:solidFill>
                <a:effectLst/>
                <a:latin typeface="+mn-lt"/>
                <a:ea typeface="+mn-ea"/>
                <a:cs typeface="+mn-cs"/>
              </a:rPr>
              <a:t>the Sabbath and at festivals.”  The Arabic term is </a:t>
            </a:r>
            <a:r>
              <a:rPr lang="en-US" sz="1200" b="0" i="1" kern="1200" baseline="0" dirty="0" smtClean="0">
                <a:solidFill>
                  <a:schemeClr val="tx1"/>
                </a:solidFill>
                <a:effectLst/>
                <a:latin typeface="+mn-lt"/>
                <a:ea typeface="+mn-ea"/>
                <a:cs typeface="+mn-cs"/>
              </a:rPr>
              <a:t>al-</a:t>
            </a:r>
            <a:r>
              <a:rPr lang="en-US" sz="1200" b="0" i="1" kern="1200" baseline="0" dirty="0" err="1" smtClean="0">
                <a:solidFill>
                  <a:schemeClr val="tx1"/>
                </a:solidFill>
                <a:effectLst/>
                <a:latin typeface="+mn-lt"/>
                <a:ea typeface="+mn-ea"/>
                <a:cs typeface="+mn-cs"/>
              </a:rPr>
              <a:t>minbar</a:t>
            </a:r>
            <a:r>
              <a:rPr lang="en-US" sz="1200" b="0" i="1" kern="1200" baseline="0" dirty="0" smtClean="0">
                <a:solidFill>
                  <a:schemeClr val="tx1"/>
                </a:solidFill>
                <a:effectLst/>
                <a:latin typeface="+mn-lt"/>
                <a:ea typeface="+mn-ea"/>
                <a:cs typeface="+mn-cs"/>
              </a:rPr>
              <a:t> – “platform”</a:t>
            </a:r>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See</a:t>
            </a:r>
            <a:r>
              <a:rPr lang="en-US" sz="1200" b="0" i="0" kern="1200" baseline="0" dirty="0" smtClean="0">
                <a:solidFill>
                  <a:schemeClr val="tx1"/>
                </a:solidFill>
                <a:effectLst/>
                <a:latin typeface="+mn-lt"/>
                <a:ea typeface="+mn-ea"/>
                <a:cs typeface="+mn-cs"/>
              </a:rPr>
              <a:t> Mt. 23:6: “</a:t>
            </a:r>
            <a:endParaRPr lang="en-US" dirty="0"/>
          </a:p>
        </p:txBody>
      </p:sp>
      <p:sp>
        <p:nvSpPr>
          <p:cNvPr id="4" name="Slide Number Placeholder 3"/>
          <p:cNvSpPr>
            <a:spLocks noGrp="1"/>
          </p:cNvSpPr>
          <p:nvPr>
            <p:ph type="sldNum" sz="quarter" idx="10"/>
          </p:nvPr>
        </p:nvSpPr>
        <p:spPr/>
        <p:txBody>
          <a:bodyPr/>
          <a:lstStyle/>
          <a:p>
            <a:fld id="{20CF5E4A-8914-B848-9479-036D72558C9C}" type="slidenum">
              <a:rPr lang="en-US" smtClean="0"/>
              <a:t>8</a:t>
            </a:fld>
            <a:endParaRPr lang="en-US"/>
          </a:p>
        </p:txBody>
      </p:sp>
    </p:spTree>
    <p:extLst>
      <p:ext uri="{BB962C8B-B14F-4D97-AF65-F5344CB8AC3E}">
        <p14:creationId xmlns:p14="http://schemas.microsoft.com/office/powerpoint/2010/main" val="1048664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CF5E4A-8914-B848-9479-036D72558C9C}" type="slidenum">
              <a:rPr lang="en-US" smtClean="0"/>
              <a:t>9</a:t>
            </a:fld>
            <a:endParaRPr lang="en-US"/>
          </a:p>
        </p:txBody>
      </p:sp>
    </p:spTree>
    <p:extLst>
      <p:ext uri="{BB962C8B-B14F-4D97-AF65-F5344CB8AC3E}">
        <p14:creationId xmlns:p14="http://schemas.microsoft.com/office/powerpoint/2010/main" val="269980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CF5E4A-8914-B848-9479-036D72558C9C}" type="slidenum">
              <a:rPr lang="en-US" smtClean="0"/>
              <a:t>10</a:t>
            </a:fld>
            <a:endParaRPr lang="en-US"/>
          </a:p>
        </p:txBody>
      </p:sp>
    </p:spTree>
    <p:extLst>
      <p:ext uri="{BB962C8B-B14F-4D97-AF65-F5344CB8AC3E}">
        <p14:creationId xmlns:p14="http://schemas.microsoft.com/office/powerpoint/2010/main" val="567860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8/28/16 --- Fink</a:t>
            </a:r>
            <a:endParaRPr lang="en-US"/>
          </a:p>
        </p:txBody>
      </p:sp>
      <p:sp>
        <p:nvSpPr>
          <p:cNvPr id="5" name="Footer Placeholder 4"/>
          <p:cNvSpPr>
            <a:spLocks noGrp="1"/>
          </p:cNvSpPr>
          <p:nvPr>
            <p:ph type="ftr" sz="quarter" idx="11"/>
          </p:nvPr>
        </p:nvSpPr>
        <p:spPr/>
        <p:txBody>
          <a:bodyPr/>
          <a:lstStyle/>
          <a:p>
            <a:r>
              <a:rPr lang="en-US" smtClean="0"/>
              <a:t>Study of James - The Sin of Partiality (2:1-13)</a:t>
            </a:r>
            <a:endParaRPr lang="en-US"/>
          </a:p>
        </p:txBody>
      </p:sp>
      <p:sp>
        <p:nvSpPr>
          <p:cNvPr id="6" name="Slide Number Placeholder 5"/>
          <p:cNvSpPr>
            <a:spLocks noGrp="1"/>
          </p:cNvSpPr>
          <p:nvPr>
            <p:ph type="sldNum" sz="quarter" idx="12"/>
          </p:nvPr>
        </p:nvSpPr>
        <p:spPr/>
        <p:txBody>
          <a:bodyPr/>
          <a:lstStyle/>
          <a:p>
            <a:fld id="{E5B2FEB4-74FC-1E4A-87C6-6D5185A85D6E}" type="slidenum">
              <a:rPr lang="en-US" smtClean="0"/>
              <a:t>‹#›</a:t>
            </a:fld>
            <a:endParaRPr lang="en-US"/>
          </a:p>
        </p:txBody>
      </p:sp>
    </p:spTree>
    <p:extLst>
      <p:ext uri="{BB962C8B-B14F-4D97-AF65-F5344CB8AC3E}">
        <p14:creationId xmlns:p14="http://schemas.microsoft.com/office/powerpoint/2010/main" val="1685772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8/28/16 --- Fink</a:t>
            </a:r>
            <a:endParaRPr lang="en-US"/>
          </a:p>
        </p:txBody>
      </p:sp>
      <p:sp>
        <p:nvSpPr>
          <p:cNvPr id="5" name="Footer Placeholder 4"/>
          <p:cNvSpPr>
            <a:spLocks noGrp="1"/>
          </p:cNvSpPr>
          <p:nvPr>
            <p:ph type="ftr" sz="quarter" idx="11"/>
          </p:nvPr>
        </p:nvSpPr>
        <p:spPr/>
        <p:txBody>
          <a:bodyPr/>
          <a:lstStyle/>
          <a:p>
            <a:r>
              <a:rPr lang="en-US" smtClean="0"/>
              <a:t>Study of James - The Sin of Partiality (2:1-13)</a:t>
            </a:r>
            <a:endParaRPr lang="en-US"/>
          </a:p>
        </p:txBody>
      </p:sp>
      <p:sp>
        <p:nvSpPr>
          <p:cNvPr id="6" name="Slide Number Placeholder 5"/>
          <p:cNvSpPr>
            <a:spLocks noGrp="1"/>
          </p:cNvSpPr>
          <p:nvPr>
            <p:ph type="sldNum" sz="quarter" idx="12"/>
          </p:nvPr>
        </p:nvSpPr>
        <p:spPr/>
        <p:txBody>
          <a:bodyPr/>
          <a:lstStyle/>
          <a:p>
            <a:fld id="{E5B2FEB4-74FC-1E4A-87C6-6D5185A85D6E}" type="slidenum">
              <a:rPr lang="en-US" smtClean="0"/>
              <a:t>‹#›</a:t>
            </a:fld>
            <a:endParaRPr lang="en-US"/>
          </a:p>
        </p:txBody>
      </p:sp>
    </p:spTree>
    <p:extLst>
      <p:ext uri="{BB962C8B-B14F-4D97-AF65-F5344CB8AC3E}">
        <p14:creationId xmlns:p14="http://schemas.microsoft.com/office/powerpoint/2010/main" val="498120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8/28/16 --- Fink</a:t>
            </a:r>
            <a:endParaRPr lang="en-US"/>
          </a:p>
        </p:txBody>
      </p:sp>
      <p:sp>
        <p:nvSpPr>
          <p:cNvPr id="5" name="Footer Placeholder 4"/>
          <p:cNvSpPr>
            <a:spLocks noGrp="1"/>
          </p:cNvSpPr>
          <p:nvPr>
            <p:ph type="ftr" sz="quarter" idx="11"/>
          </p:nvPr>
        </p:nvSpPr>
        <p:spPr/>
        <p:txBody>
          <a:bodyPr/>
          <a:lstStyle/>
          <a:p>
            <a:r>
              <a:rPr lang="en-US" smtClean="0"/>
              <a:t>Study of James - The Sin of Partiality (2:1-13)</a:t>
            </a:r>
            <a:endParaRPr lang="en-US"/>
          </a:p>
        </p:txBody>
      </p:sp>
      <p:sp>
        <p:nvSpPr>
          <p:cNvPr id="6" name="Slide Number Placeholder 5"/>
          <p:cNvSpPr>
            <a:spLocks noGrp="1"/>
          </p:cNvSpPr>
          <p:nvPr>
            <p:ph type="sldNum" sz="quarter" idx="12"/>
          </p:nvPr>
        </p:nvSpPr>
        <p:spPr/>
        <p:txBody>
          <a:bodyPr/>
          <a:lstStyle/>
          <a:p>
            <a:fld id="{E5B2FEB4-74FC-1E4A-87C6-6D5185A85D6E}" type="slidenum">
              <a:rPr lang="en-US" smtClean="0"/>
              <a:t>‹#›</a:t>
            </a:fld>
            <a:endParaRPr lang="en-US"/>
          </a:p>
        </p:txBody>
      </p:sp>
    </p:spTree>
    <p:extLst>
      <p:ext uri="{BB962C8B-B14F-4D97-AF65-F5344CB8AC3E}">
        <p14:creationId xmlns:p14="http://schemas.microsoft.com/office/powerpoint/2010/main" val="1018357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8/28/16 --- Fink</a:t>
            </a:r>
            <a:endParaRPr lang="en-US"/>
          </a:p>
        </p:txBody>
      </p:sp>
      <p:sp>
        <p:nvSpPr>
          <p:cNvPr id="5" name="Footer Placeholder 4"/>
          <p:cNvSpPr>
            <a:spLocks noGrp="1"/>
          </p:cNvSpPr>
          <p:nvPr>
            <p:ph type="ftr" sz="quarter" idx="11"/>
          </p:nvPr>
        </p:nvSpPr>
        <p:spPr/>
        <p:txBody>
          <a:bodyPr/>
          <a:lstStyle/>
          <a:p>
            <a:r>
              <a:rPr lang="en-US" smtClean="0"/>
              <a:t>Study of James - The Sin of Partiality (2:1-13)</a:t>
            </a:r>
            <a:endParaRPr lang="en-US"/>
          </a:p>
        </p:txBody>
      </p:sp>
      <p:sp>
        <p:nvSpPr>
          <p:cNvPr id="6" name="Slide Number Placeholder 5"/>
          <p:cNvSpPr>
            <a:spLocks noGrp="1"/>
          </p:cNvSpPr>
          <p:nvPr>
            <p:ph type="sldNum" sz="quarter" idx="12"/>
          </p:nvPr>
        </p:nvSpPr>
        <p:spPr/>
        <p:txBody>
          <a:bodyPr/>
          <a:lstStyle/>
          <a:p>
            <a:fld id="{E5B2FEB4-74FC-1E4A-87C6-6D5185A85D6E}" type="slidenum">
              <a:rPr lang="en-US" smtClean="0"/>
              <a:t>‹#›</a:t>
            </a:fld>
            <a:endParaRPr lang="en-US"/>
          </a:p>
        </p:txBody>
      </p:sp>
    </p:spTree>
    <p:extLst>
      <p:ext uri="{BB962C8B-B14F-4D97-AF65-F5344CB8AC3E}">
        <p14:creationId xmlns:p14="http://schemas.microsoft.com/office/powerpoint/2010/main" val="1846454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8/28/16 --- Fink</a:t>
            </a:r>
            <a:endParaRPr lang="en-US"/>
          </a:p>
        </p:txBody>
      </p:sp>
      <p:sp>
        <p:nvSpPr>
          <p:cNvPr id="5" name="Footer Placeholder 4"/>
          <p:cNvSpPr>
            <a:spLocks noGrp="1"/>
          </p:cNvSpPr>
          <p:nvPr>
            <p:ph type="ftr" sz="quarter" idx="11"/>
          </p:nvPr>
        </p:nvSpPr>
        <p:spPr/>
        <p:txBody>
          <a:bodyPr/>
          <a:lstStyle/>
          <a:p>
            <a:r>
              <a:rPr lang="en-US" smtClean="0"/>
              <a:t>Study of James - The Sin of Partiality (2:1-13)</a:t>
            </a:r>
            <a:endParaRPr lang="en-US"/>
          </a:p>
        </p:txBody>
      </p:sp>
      <p:sp>
        <p:nvSpPr>
          <p:cNvPr id="6" name="Slide Number Placeholder 5"/>
          <p:cNvSpPr>
            <a:spLocks noGrp="1"/>
          </p:cNvSpPr>
          <p:nvPr>
            <p:ph type="sldNum" sz="quarter" idx="12"/>
          </p:nvPr>
        </p:nvSpPr>
        <p:spPr/>
        <p:txBody>
          <a:bodyPr/>
          <a:lstStyle/>
          <a:p>
            <a:fld id="{E5B2FEB4-74FC-1E4A-87C6-6D5185A85D6E}" type="slidenum">
              <a:rPr lang="en-US" smtClean="0"/>
              <a:t>‹#›</a:t>
            </a:fld>
            <a:endParaRPr lang="en-US"/>
          </a:p>
        </p:txBody>
      </p:sp>
    </p:spTree>
    <p:extLst>
      <p:ext uri="{BB962C8B-B14F-4D97-AF65-F5344CB8AC3E}">
        <p14:creationId xmlns:p14="http://schemas.microsoft.com/office/powerpoint/2010/main" val="1518499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8/28/16 --- Fink</a:t>
            </a:r>
            <a:endParaRPr lang="en-US"/>
          </a:p>
        </p:txBody>
      </p:sp>
      <p:sp>
        <p:nvSpPr>
          <p:cNvPr id="6" name="Footer Placeholder 5"/>
          <p:cNvSpPr>
            <a:spLocks noGrp="1"/>
          </p:cNvSpPr>
          <p:nvPr>
            <p:ph type="ftr" sz="quarter" idx="11"/>
          </p:nvPr>
        </p:nvSpPr>
        <p:spPr/>
        <p:txBody>
          <a:bodyPr/>
          <a:lstStyle/>
          <a:p>
            <a:r>
              <a:rPr lang="en-US" smtClean="0"/>
              <a:t>Study of James - The Sin of Partiality (2:1-13)</a:t>
            </a:r>
            <a:endParaRPr lang="en-US"/>
          </a:p>
        </p:txBody>
      </p:sp>
      <p:sp>
        <p:nvSpPr>
          <p:cNvPr id="7" name="Slide Number Placeholder 6"/>
          <p:cNvSpPr>
            <a:spLocks noGrp="1"/>
          </p:cNvSpPr>
          <p:nvPr>
            <p:ph type="sldNum" sz="quarter" idx="12"/>
          </p:nvPr>
        </p:nvSpPr>
        <p:spPr/>
        <p:txBody>
          <a:bodyPr/>
          <a:lstStyle/>
          <a:p>
            <a:fld id="{E5B2FEB4-74FC-1E4A-87C6-6D5185A85D6E}" type="slidenum">
              <a:rPr lang="en-US" smtClean="0"/>
              <a:t>‹#›</a:t>
            </a:fld>
            <a:endParaRPr lang="en-US"/>
          </a:p>
        </p:txBody>
      </p:sp>
    </p:spTree>
    <p:extLst>
      <p:ext uri="{BB962C8B-B14F-4D97-AF65-F5344CB8AC3E}">
        <p14:creationId xmlns:p14="http://schemas.microsoft.com/office/powerpoint/2010/main" val="728662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8/28/16 --- Fink</a:t>
            </a:r>
            <a:endParaRPr lang="en-US"/>
          </a:p>
        </p:txBody>
      </p:sp>
      <p:sp>
        <p:nvSpPr>
          <p:cNvPr id="8" name="Footer Placeholder 7"/>
          <p:cNvSpPr>
            <a:spLocks noGrp="1"/>
          </p:cNvSpPr>
          <p:nvPr>
            <p:ph type="ftr" sz="quarter" idx="11"/>
          </p:nvPr>
        </p:nvSpPr>
        <p:spPr/>
        <p:txBody>
          <a:bodyPr/>
          <a:lstStyle/>
          <a:p>
            <a:r>
              <a:rPr lang="en-US" smtClean="0"/>
              <a:t>Study of James - The Sin of Partiality (2:1-13)</a:t>
            </a:r>
            <a:endParaRPr lang="en-US"/>
          </a:p>
        </p:txBody>
      </p:sp>
      <p:sp>
        <p:nvSpPr>
          <p:cNvPr id="9" name="Slide Number Placeholder 8"/>
          <p:cNvSpPr>
            <a:spLocks noGrp="1"/>
          </p:cNvSpPr>
          <p:nvPr>
            <p:ph type="sldNum" sz="quarter" idx="12"/>
          </p:nvPr>
        </p:nvSpPr>
        <p:spPr/>
        <p:txBody>
          <a:bodyPr/>
          <a:lstStyle/>
          <a:p>
            <a:fld id="{E5B2FEB4-74FC-1E4A-87C6-6D5185A85D6E}" type="slidenum">
              <a:rPr lang="en-US" smtClean="0"/>
              <a:t>‹#›</a:t>
            </a:fld>
            <a:endParaRPr lang="en-US"/>
          </a:p>
        </p:txBody>
      </p:sp>
    </p:spTree>
    <p:extLst>
      <p:ext uri="{BB962C8B-B14F-4D97-AF65-F5344CB8AC3E}">
        <p14:creationId xmlns:p14="http://schemas.microsoft.com/office/powerpoint/2010/main" val="1678815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8/28/16 --- Fink</a:t>
            </a:r>
            <a:endParaRPr lang="en-US"/>
          </a:p>
        </p:txBody>
      </p:sp>
      <p:sp>
        <p:nvSpPr>
          <p:cNvPr id="4" name="Footer Placeholder 3"/>
          <p:cNvSpPr>
            <a:spLocks noGrp="1"/>
          </p:cNvSpPr>
          <p:nvPr>
            <p:ph type="ftr" sz="quarter" idx="11"/>
          </p:nvPr>
        </p:nvSpPr>
        <p:spPr/>
        <p:txBody>
          <a:bodyPr/>
          <a:lstStyle/>
          <a:p>
            <a:r>
              <a:rPr lang="en-US" smtClean="0"/>
              <a:t>Study of James - The Sin of Partiality (2:1-13)</a:t>
            </a:r>
            <a:endParaRPr lang="en-US"/>
          </a:p>
        </p:txBody>
      </p:sp>
      <p:sp>
        <p:nvSpPr>
          <p:cNvPr id="5" name="Slide Number Placeholder 4"/>
          <p:cNvSpPr>
            <a:spLocks noGrp="1"/>
          </p:cNvSpPr>
          <p:nvPr>
            <p:ph type="sldNum" sz="quarter" idx="12"/>
          </p:nvPr>
        </p:nvSpPr>
        <p:spPr/>
        <p:txBody>
          <a:bodyPr/>
          <a:lstStyle/>
          <a:p>
            <a:fld id="{E5B2FEB4-74FC-1E4A-87C6-6D5185A85D6E}" type="slidenum">
              <a:rPr lang="en-US" smtClean="0"/>
              <a:t>‹#›</a:t>
            </a:fld>
            <a:endParaRPr lang="en-US"/>
          </a:p>
        </p:txBody>
      </p:sp>
    </p:spTree>
    <p:extLst>
      <p:ext uri="{BB962C8B-B14F-4D97-AF65-F5344CB8AC3E}">
        <p14:creationId xmlns:p14="http://schemas.microsoft.com/office/powerpoint/2010/main" val="57378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8/28/16 --- Fink</a:t>
            </a:r>
            <a:endParaRPr lang="en-US"/>
          </a:p>
        </p:txBody>
      </p:sp>
      <p:sp>
        <p:nvSpPr>
          <p:cNvPr id="3" name="Footer Placeholder 2"/>
          <p:cNvSpPr>
            <a:spLocks noGrp="1"/>
          </p:cNvSpPr>
          <p:nvPr>
            <p:ph type="ftr" sz="quarter" idx="11"/>
          </p:nvPr>
        </p:nvSpPr>
        <p:spPr/>
        <p:txBody>
          <a:bodyPr/>
          <a:lstStyle/>
          <a:p>
            <a:r>
              <a:rPr lang="en-US" smtClean="0"/>
              <a:t>Study of James - The Sin of Partiality (2:1-13)</a:t>
            </a:r>
            <a:endParaRPr lang="en-US"/>
          </a:p>
        </p:txBody>
      </p:sp>
      <p:sp>
        <p:nvSpPr>
          <p:cNvPr id="4" name="Slide Number Placeholder 3"/>
          <p:cNvSpPr>
            <a:spLocks noGrp="1"/>
          </p:cNvSpPr>
          <p:nvPr>
            <p:ph type="sldNum" sz="quarter" idx="12"/>
          </p:nvPr>
        </p:nvSpPr>
        <p:spPr/>
        <p:txBody>
          <a:bodyPr/>
          <a:lstStyle/>
          <a:p>
            <a:fld id="{E5B2FEB4-74FC-1E4A-87C6-6D5185A85D6E}" type="slidenum">
              <a:rPr lang="en-US" smtClean="0"/>
              <a:t>‹#›</a:t>
            </a:fld>
            <a:endParaRPr lang="en-US"/>
          </a:p>
        </p:txBody>
      </p:sp>
    </p:spTree>
    <p:extLst>
      <p:ext uri="{BB962C8B-B14F-4D97-AF65-F5344CB8AC3E}">
        <p14:creationId xmlns:p14="http://schemas.microsoft.com/office/powerpoint/2010/main" val="132106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8/28/16 --- Fink</a:t>
            </a:r>
            <a:endParaRPr lang="en-US"/>
          </a:p>
        </p:txBody>
      </p:sp>
      <p:sp>
        <p:nvSpPr>
          <p:cNvPr id="6" name="Footer Placeholder 5"/>
          <p:cNvSpPr>
            <a:spLocks noGrp="1"/>
          </p:cNvSpPr>
          <p:nvPr>
            <p:ph type="ftr" sz="quarter" idx="11"/>
          </p:nvPr>
        </p:nvSpPr>
        <p:spPr/>
        <p:txBody>
          <a:bodyPr/>
          <a:lstStyle/>
          <a:p>
            <a:r>
              <a:rPr lang="en-US" smtClean="0"/>
              <a:t>Study of James - The Sin of Partiality (2:1-13)</a:t>
            </a:r>
            <a:endParaRPr lang="en-US"/>
          </a:p>
        </p:txBody>
      </p:sp>
      <p:sp>
        <p:nvSpPr>
          <p:cNvPr id="7" name="Slide Number Placeholder 6"/>
          <p:cNvSpPr>
            <a:spLocks noGrp="1"/>
          </p:cNvSpPr>
          <p:nvPr>
            <p:ph type="sldNum" sz="quarter" idx="12"/>
          </p:nvPr>
        </p:nvSpPr>
        <p:spPr/>
        <p:txBody>
          <a:bodyPr/>
          <a:lstStyle/>
          <a:p>
            <a:fld id="{E5B2FEB4-74FC-1E4A-87C6-6D5185A85D6E}" type="slidenum">
              <a:rPr lang="en-US" smtClean="0"/>
              <a:t>‹#›</a:t>
            </a:fld>
            <a:endParaRPr lang="en-US"/>
          </a:p>
        </p:txBody>
      </p:sp>
    </p:spTree>
    <p:extLst>
      <p:ext uri="{BB962C8B-B14F-4D97-AF65-F5344CB8AC3E}">
        <p14:creationId xmlns:p14="http://schemas.microsoft.com/office/powerpoint/2010/main" val="1971539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8/28/16 --- Fink</a:t>
            </a:r>
            <a:endParaRPr lang="en-US"/>
          </a:p>
        </p:txBody>
      </p:sp>
      <p:sp>
        <p:nvSpPr>
          <p:cNvPr id="6" name="Footer Placeholder 5"/>
          <p:cNvSpPr>
            <a:spLocks noGrp="1"/>
          </p:cNvSpPr>
          <p:nvPr>
            <p:ph type="ftr" sz="quarter" idx="11"/>
          </p:nvPr>
        </p:nvSpPr>
        <p:spPr/>
        <p:txBody>
          <a:bodyPr/>
          <a:lstStyle/>
          <a:p>
            <a:r>
              <a:rPr lang="en-US" smtClean="0"/>
              <a:t>Study of James - The Sin of Partiality (2:1-13)</a:t>
            </a:r>
            <a:endParaRPr lang="en-US"/>
          </a:p>
        </p:txBody>
      </p:sp>
      <p:sp>
        <p:nvSpPr>
          <p:cNvPr id="7" name="Slide Number Placeholder 6"/>
          <p:cNvSpPr>
            <a:spLocks noGrp="1"/>
          </p:cNvSpPr>
          <p:nvPr>
            <p:ph type="sldNum" sz="quarter" idx="12"/>
          </p:nvPr>
        </p:nvSpPr>
        <p:spPr/>
        <p:txBody>
          <a:bodyPr/>
          <a:lstStyle/>
          <a:p>
            <a:fld id="{E5B2FEB4-74FC-1E4A-87C6-6D5185A85D6E}" type="slidenum">
              <a:rPr lang="en-US" smtClean="0"/>
              <a:t>‹#›</a:t>
            </a:fld>
            <a:endParaRPr lang="en-US"/>
          </a:p>
        </p:txBody>
      </p:sp>
    </p:spTree>
    <p:extLst>
      <p:ext uri="{BB962C8B-B14F-4D97-AF65-F5344CB8AC3E}">
        <p14:creationId xmlns:p14="http://schemas.microsoft.com/office/powerpoint/2010/main" val="214700219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8/28/16 --- Fink</a:t>
            </a:r>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Study of James - The Sin of Partiality (2:1-13)</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B2FEB4-74FC-1E4A-87C6-6D5185A85D6E}" type="slidenum">
              <a:rPr lang="en-US" smtClean="0"/>
              <a:t>‹#›</a:t>
            </a:fld>
            <a:endParaRPr lang="en-US"/>
          </a:p>
        </p:txBody>
      </p:sp>
    </p:spTree>
    <p:extLst>
      <p:ext uri="{BB962C8B-B14F-4D97-AF65-F5344CB8AC3E}">
        <p14:creationId xmlns:p14="http://schemas.microsoft.com/office/powerpoint/2010/main" val="13133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 Id="rId3" Type="http://schemas.openxmlformats.org/officeDocument/2006/relationships/image" Target="../media/image1.tif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56266" y="1083733"/>
            <a:ext cx="9211734" cy="2426229"/>
          </a:xfrm>
          <a:solidFill>
            <a:schemeClr val="bg1"/>
          </a:solidFill>
        </p:spPr>
        <p:txBody>
          <a:bodyPr/>
          <a:lstStyle/>
          <a:p>
            <a:r>
              <a:rPr lang="en-US" dirty="0" smtClean="0">
                <a:latin typeface="Abadi MT Condensed Extra Bold" charset="0"/>
                <a:ea typeface="Abadi MT Condensed Extra Bold" charset="0"/>
                <a:cs typeface="Abadi MT Condensed Extra Bold" charset="0"/>
              </a:rPr>
              <a:t>Growing Slowly Wise </a:t>
            </a:r>
            <a:br>
              <a:rPr lang="en-US" dirty="0" smtClean="0">
                <a:latin typeface="Abadi MT Condensed Extra Bold" charset="0"/>
                <a:ea typeface="Abadi MT Condensed Extra Bold" charset="0"/>
                <a:cs typeface="Abadi MT Condensed Extra Bold" charset="0"/>
              </a:rPr>
            </a:br>
            <a:r>
              <a:rPr lang="en-US" sz="4400" i="1" dirty="0" smtClean="0"/>
              <a:t>A Study of James</a:t>
            </a:r>
            <a:endParaRPr lang="en-US" sz="4400" dirty="0"/>
          </a:p>
        </p:txBody>
      </p:sp>
      <p:sp>
        <p:nvSpPr>
          <p:cNvPr id="3" name="Subtitle 2"/>
          <p:cNvSpPr>
            <a:spLocks noGrp="1"/>
          </p:cNvSpPr>
          <p:nvPr>
            <p:ph type="subTitle" idx="1"/>
          </p:nvPr>
        </p:nvSpPr>
        <p:spPr>
          <a:xfrm>
            <a:off x="1456266" y="4059238"/>
            <a:ext cx="9144000" cy="1655762"/>
          </a:xfrm>
          <a:solidFill>
            <a:srgbClr val="7030A0"/>
          </a:solidFill>
        </p:spPr>
        <p:txBody>
          <a:bodyPr>
            <a:normAutofit fontScale="85000" lnSpcReduction="10000"/>
          </a:bodyPr>
          <a:lstStyle/>
          <a:p>
            <a:endParaRPr lang="en-US" sz="5400" dirty="0" smtClean="0">
              <a:solidFill>
                <a:schemeClr val="bg1"/>
              </a:solidFill>
              <a:latin typeface="Abadi MT Condensed Extra Bold" charset="0"/>
              <a:ea typeface="Abadi MT Condensed Extra Bold" charset="0"/>
              <a:cs typeface="Abadi MT Condensed Extra Bold" charset="0"/>
            </a:endParaRPr>
          </a:p>
          <a:p>
            <a:r>
              <a:rPr lang="en-US" sz="5400" dirty="0" smtClean="0">
                <a:solidFill>
                  <a:schemeClr val="bg1"/>
                </a:solidFill>
                <a:latin typeface="Abadi MT Condensed Extra Bold" charset="0"/>
                <a:ea typeface="Abadi MT Condensed Extra Bold" charset="0"/>
                <a:cs typeface="Abadi MT Condensed Extra Bold" charset="0"/>
              </a:rPr>
              <a:t>The Sin of </a:t>
            </a:r>
            <a:r>
              <a:rPr lang="en-US" sz="5400" dirty="0" smtClean="0">
                <a:solidFill>
                  <a:schemeClr val="bg1"/>
                </a:solidFill>
                <a:latin typeface="Abadi MT Condensed Extra Bold" charset="0"/>
                <a:ea typeface="Abadi MT Condensed Extra Bold" charset="0"/>
                <a:cs typeface="Abadi MT Condensed Extra Bold" charset="0"/>
              </a:rPr>
              <a:t>Favoritism </a:t>
            </a:r>
            <a:r>
              <a:rPr lang="en-US" sz="5400" dirty="0" smtClean="0">
                <a:solidFill>
                  <a:schemeClr val="bg1"/>
                </a:solidFill>
                <a:latin typeface="Abadi MT Condensed Extra Bold" charset="0"/>
                <a:ea typeface="Abadi MT Condensed Extra Bold" charset="0"/>
                <a:cs typeface="Abadi MT Condensed Extra Bold" charset="0"/>
              </a:rPr>
              <a:t>– James 2:1-13</a:t>
            </a:r>
            <a:endParaRPr lang="en-US" sz="5400" dirty="0">
              <a:solidFill>
                <a:schemeClr val="bg1"/>
              </a:solidFill>
              <a:latin typeface="Abadi MT Condensed Extra Bold" charset="0"/>
              <a:ea typeface="Abadi MT Condensed Extra Bold" charset="0"/>
              <a:cs typeface="Abadi MT Condensed Extra Bold" charset="0"/>
            </a:endParaRPr>
          </a:p>
        </p:txBody>
      </p:sp>
      <p:sp>
        <p:nvSpPr>
          <p:cNvPr id="4" name="Date Placeholder 3"/>
          <p:cNvSpPr>
            <a:spLocks noGrp="1"/>
          </p:cNvSpPr>
          <p:nvPr>
            <p:ph type="dt" sz="half" idx="10"/>
          </p:nvPr>
        </p:nvSpPr>
        <p:spPr/>
        <p:txBody>
          <a:bodyPr/>
          <a:lstStyle/>
          <a:p>
            <a:r>
              <a:rPr lang="en-US" smtClean="0"/>
              <a:t>8/28/16 --- Fink</a:t>
            </a:r>
            <a:endParaRPr lang="en-US"/>
          </a:p>
        </p:txBody>
      </p:sp>
      <p:sp>
        <p:nvSpPr>
          <p:cNvPr id="5" name="Footer Placeholder 4"/>
          <p:cNvSpPr>
            <a:spLocks noGrp="1"/>
          </p:cNvSpPr>
          <p:nvPr>
            <p:ph type="ftr" sz="quarter" idx="11"/>
          </p:nvPr>
        </p:nvSpPr>
        <p:spPr/>
        <p:txBody>
          <a:bodyPr/>
          <a:lstStyle/>
          <a:p>
            <a:r>
              <a:rPr lang="en-US" smtClean="0"/>
              <a:t>Study of James - The Sin of Partiality (2:1-13)</a:t>
            </a:r>
            <a:endParaRPr lang="en-US"/>
          </a:p>
        </p:txBody>
      </p:sp>
    </p:spTree>
    <p:extLst>
      <p:ext uri="{BB962C8B-B14F-4D97-AF65-F5344CB8AC3E}">
        <p14:creationId xmlns:p14="http://schemas.microsoft.com/office/powerpoint/2010/main" val="1616325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365126"/>
            <a:ext cx="10845800" cy="210608"/>
          </a:xfrm>
        </p:spPr>
        <p:txBody>
          <a:bodyPr>
            <a:normAutofit fontScale="90000"/>
          </a:bodyPr>
          <a:lstStyle/>
          <a:p>
            <a:r>
              <a:rPr lang="en-US" dirty="0" smtClean="0">
                <a:latin typeface="Abadi MT Condensed Extra Bold" charset="0"/>
                <a:ea typeface="Abadi MT Condensed Extra Bold" charset="0"/>
                <a:cs typeface="Abadi MT Condensed Extra Bold" charset="0"/>
              </a:rPr>
              <a:t>Four points regarding the sin of favoritism:</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321733" y="762000"/>
            <a:ext cx="11565467" cy="5594350"/>
          </a:xfrm>
          <a:ln w="76200">
            <a:solidFill>
              <a:srgbClr val="7030A0"/>
            </a:solidFill>
          </a:ln>
        </p:spPr>
        <p:txBody>
          <a:bodyPr>
            <a:normAutofit fontScale="92500" lnSpcReduction="10000"/>
          </a:bodyPr>
          <a:lstStyle/>
          <a:p>
            <a:pPr marL="571500" indent="-571500">
              <a:buFont typeface="+mj-lt"/>
              <a:buAutoNum type="romanLcPeriod"/>
            </a:pPr>
            <a:r>
              <a:rPr lang="en-US" sz="1800" b="1" dirty="0"/>
              <a:t>The principle stated </a:t>
            </a:r>
            <a:r>
              <a:rPr lang="en-US" sz="1800" b="1" dirty="0"/>
              <a:t>(</a:t>
            </a:r>
            <a:r>
              <a:rPr lang="en-US" sz="1800" b="1" dirty="0" smtClean="0"/>
              <a:t>2:1) </a:t>
            </a:r>
          </a:p>
          <a:p>
            <a:pPr marL="571500" indent="-571500">
              <a:buFont typeface="+mj-lt"/>
              <a:buAutoNum type="romanLcPeriod"/>
            </a:pPr>
            <a:r>
              <a:rPr lang="en-US" sz="1800" b="1" dirty="0"/>
              <a:t>A real-life illustration </a:t>
            </a:r>
            <a:r>
              <a:rPr lang="en-US" sz="1800" b="1" dirty="0"/>
              <a:t>(</a:t>
            </a:r>
            <a:r>
              <a:rPr lang="en-US" sz="1800" b="1" dirty="0" smtClean="0"/>
              <a:t>2:2-4) </a:t>
            </a:r>
          </a:p>
          <a:p>
            <a:pPr marL="571500" indent="-571500">
              <a:buFont typeface="+mj-lt"/>
              <a:buAutoNum type="romanLcPeriod"/>
            </a:pPr>
            <a:r>
              <a:rPr lang="en-US" sz="3200" b="1" dirty="0"/>
              <a:t>R</a:t>
            </a:r>
            <a:r>
              <a:rPr lang="en-US" sz="3200" b="1" dirty="0" smtClean="0"/>
              <a:t>easons </a:t>
            </a:r>
            <a:r>
              <a:rPr lang="en-US" sz="3200" b="1" dirty="0"/>
              <a:t>why partiality is </a:t>
            </a:r>
            <a:r>
              <a:rPr lang="en-US" sz="3200" b="1" dirty="0" smtClean="0"/>
              <a:t>wrong (2:5-11). </a:t>
            </a:r>
          </a:p>
          <a:p>
            <a:pPr marL="971550" lvl="1" indent="-514350">
              <a:buFont typeface="+mj-lt"/>
              <a:buAutoNum type="arabicPeriod"/>
            </a:pPr>
            <a:r>
              <a:rPr lang="en-US" sz="2600" u="sng" dirty="0" smtClean="0"/>
              <a:t>Theological reason </a:t>
            </a:r>
            <a:r>
              <a:rPr lang="en-US" sz="2600" dirty="0" smtClean="0"/>
              <a:t>- </a:t>
            </a:r>
            <a:r>
              <a:rPr lang="en-US" sz="2600" dirty="0"/>
              <a:t>“Listen, my </a:t>
            </a:r>
            <a:r>
              <a:rPr lang="en-US" sz="2600" u="sng" dirty="0"/>
              <a:t>beloved brothers</a:t>
            </a:r>
            <a:r>
              <a:rPr lang="en-US" sz="2600" dirty="0"/>
              <a:t>, has not God chosen those who are poor in the world to </a:t>
            </a:r>
            <a:r>
              <a:rPr lang="en-US" sz="2600" dirty="0" smtClean="0"/>
              <a:t>be</a:t>
            </a:r>
            <a:r>
              <a:rPr lang="en-US" sz="2600" dirty="0"/>
              <a:t> rich in faith and </a:t>
            </a:r>
            <a:r>
              <a:rPr lang="en-US" sz="2600" b="1" dirty="0"/>
              <a:t>heirs of the kingdom, which he has promised to those who love him</a:t>
            </a:r>
            <a:r>
              <a:rPr lang="en-US" sz="2600" dirty="0"/>
              <a:t>?</a:t>
            </a:r>
            <a:r>
              <a:rPr lang="en-US" sz="2600" i="1" dirty="0"/>
              <a:t> </a:t>
            </a:r>
            <a:r>
              <a:rPr lang="en-US" sz="2600" dirty="0"/>
              <a:t> (2:5; cf. </a:t>
            </a:r>
            <a:r>
              <a:rPr lang="en-US" sz="2600" dirty="0" smtClean="0"/>
              <a:t>Gal.3: 26-28; 1 Cor. 1:26-29)</a:t>
            </a:r>
          </a:p>
          <a:p>
            <a:pPr marL="971550" lvl="1" indent="-514350">
              <a:buFont typeface="+mj-lt"/>
              <a:buAutoNum type="arabicPeriod"/>
            </a:pPr>
            <a:r>
              <a:rPr lang="en-US" sz="2600" u="sng" dirty="0"/>
              <a:t>Logical reason</a:t>
            </a:r>
            <a:r>
              <a:rPr lang="en-US" sz="2600" dirty="0"/>
              <a:t> – “</a:t>
            </a:r>
            <a:r>
              <a:rPr lang="en-US" sz="2600" baseline="30000" dirty="0"/>
              <a:t>6 </a:t>
            </a:r>
            <a:r>
              <a:rPr lang="en-US" sz="2600" dirty="0"/>
              <a:t>But you have dishonored the poor man. Are not the rich the ones who oppress you, and the </a:t>
            </a:r>
            <a:r>
              <a:rPr lang="en-US" sz="2600" dirty="0" smtClean="0"/>
              <a:t>ones </a:t>
            </a:r>
            <a:r>
              <a:rPr lang="en-US" sz="2600" dirty="0"/>
              <a:t>who drag you into court?</a:t>
            </a:r>
            <a:r>
              <a:rPr lang="en-US" sz="2600" baseline="30000" dirty="0"/>
              <a:t>7 </a:t>
            </a:r>
            <a:r>
              <a:rPr lang="en-US" sz="2600" dirty="0"/>
              <a:t>Are they not the ones who blaspheme the honorable name by which you were </a:t>
            </a:r>
            <a:r>
              <a:rPr lang="en-US" sz="2600" dirty="0" smtClean="0"/>
              <a:t>called?” </a:t>
            </a:r>
            <a:r>
              <a:rPr lang="en-US" sz="2600" dirty="0"/>
              <a:t>(2:6-7</a:t>
            </a:r>
            <a:r>
              <a:rPr lang="en-US" sz="2600" dirty="0" smtClean="0"/>
              <a:t>).</a:t>
            </a:r>
          </a:p>
          <a:p>
            <a:pPr marL="971550" lvl="1" indent="-514350">
              <a:buFont typeface="+mj-lt"/>
              <a:buAutoNum type="arabicPeriod"/>
            </a:pPr>
            <a:r>
              <a:rPr lang="en-US" sz="2600" u="sng" dirty="0"/>
              <a:t>A Biblical reason</a:t>
            </a:r>
            <a:r>
              <a:rPr lang="en-US" sz="2600" dirty="0"/>
              <a:t> – </a:t>
            </a:r>
            <a:r>
              <a:rPr lang="en-US" sz="2600" dirty="0" smtClean="0"/>
              <a:t>“</a:t>
            </a:r>
            <a:r>
              <a:rPr lang="en-US" sz="2600" b="1" dirty="0" smtClean="0"/>
              <a:t>If</a:t>
            </a:r>
            <a:r>
              <a:rPr lang="en-US" sz="2600" dirty="0" smtClean="0"/>
              <a:t> you really </a:t>
            </a:r>
            <a:r>
              <a:rPr lang="en-US" sz="2600" dirty="0"/>
              <a:t>fulfill the </a:t>
            </a:r>
            <a:r>
              <a:rPr lang="en-US" sz="2600" u="sng" dirty="0"/>
              <a:t>royal law</a:t>
            </a:r>
            <a:r>
              <a:rPr lang="en-US" sz="2600" dirty="0"/>
              <a:t> according to the Scripture, “You shall love your neighbor as yourself,” you are doing </a:t>
            </a:r>
            <a:r>
              <a:rPr lang="en-US" sz="2600" dirty="0" smtClean="0"/>
              <a:t>well</a:t>
            </a:r>
            <a:r>
              <a:rPr lang="en-US" sz="2600" dirty="0"/>
              <a:t>. </a:t>
            </a:r>
            <a:r>
              <a:rPr lang="en-US" sz="2600" b="1" baseline="30000" dirty="0"/>
              <a:t>9 </a:t>
            </a:r>
            <a:r>
              <a:rPr lang="en-US" sz="2600" dirty="0"/>
              <a:t>But </a:t>
            </a:r>
            <a:r>
              <a:rPr lang="en-US" sz="2600" b="1" dirty="0"/>
              <a:t>if</a:t>
            </a:r>
            <a:r>
              <a:rPr lang="en-US" sz="2600" dirty="0"/>
              <a:t> you show partiality, you are committing sin and are convicted by the law as transgressors. </a:t>
            </a:r>
            <a:r>
              <a:rPr lang="en-US" sz="2600" b="1" baseline="30000" dirty="0"/>
              <a:t>10 </a:t>
            </a:r>
            <a:r>
              <a:rPr lang="en-US" sz="2600" dirty="0" smtClean="0"/>
              <a:t>For whoever </a:t>
            </a:r>
            <a:r>
              <a:rPr lang="en-US" sz="2600" dirty="0"/>
              <a:t>keeps the whole law but fails in one point has become accountable for all of it.</a:t>
            </a:r>
            <a:r>
              <a:rPr lang="en-US" sz="2600" b="1" baseline="30000" dirty="0"/>
              <a:t>11 </a:t>
            </a:r>
            <a:r>
              <a:rPr lang="en-US" sz="2600" dirty="0"/>
              <a:t>For he who said, “</a:t>
            </a:r>
            <a:r>
              <a:rPr lang="en-US" sz="2600" dirty="0" smtClean="0"/>
              <a:t>Do not </a:t>
            </a:r>
            <a:r>
              <a:rPr lang="en-US" sz="2600" dirty="0"/>
              <a:t>commit adultery,” also said, “Do not murder.” </a:t>
            </a:r>
            <a:r>
              <a:rPr lang="en-US" sz="2600" b="1" dirty="0"/>
              <a:t>If</a:t>
            </a:r>
            <a:r>
              <a:rPr lang="en-US" sz="2600" dirty="0"/>
              <a:t> you do not commit adultery but do murder, you have </a:t>
            </a:r>
            <a:r>
              <a:rPr lang="en-US" sz="2600" dirty="0" smtClean="0"/>
              <a:t>become </a:t>
            </a:r>
            <a:r>
              <a:rPr lang="en-US" sz="2600" dirty="0"/>
              <a:t>a transgressor of the law” (2:8-11). </a:t>
            </a:r>
            <a:br>
              <a:rPr lang="en-US" sz="2600" dirty="0"/>
            </a:br>
            <a:endParaRPr lang="en-US" sz="2600" dirty="0" smtClean="0"/>
          </a:p>
          <a:p>
            <a:pPr marL="0" indent="0">
              <a:buNone/>
            </a:pPr>
            <a:endParaRPr lang="en-US" dirty="0"/>
          </a:p>
        </p:txBody>
      </p:sp>
      <p:sp>
        <p:nvSpPr>
          <p:cNvPr id="4" name="Date Placeholder 3"/>
          <p:cNvSpPr>
            <a:spLocks noGrp="1"/>
          </p:cNvSpPr>
          <p:nvPr>
            <p:ph type="dt" sz="half" idx="10"/>
          </p:nvPr>
        </p:nvSpPr>
        <p:spPr/>
        <p:txBody>
          <a:bodyPr/>
          <a:lstStyle/>
          <a:p>
            <a:r>
              <a:rPr lang="en-US" smtClean="0"/>
              <a:t>8/28/16 --- Fink</a:t>
            </a:r>
            <a:endParaRPr lang="en-US"/>
          </a:p>
        </p:txBody>
      </p:sp>
      <p:sp>
        <p:nvSpPr>
          <p:cNvPr id="5" name="Footer Placeholder 4"/>
          <p:cNvSpPr>
            <a:spLocks noGrp="1"/>
          </p:cNvSpPr>
          <p:nvPr>
            <p:ph type="ftr" sz="quarter" idx="11"/>
          </p:nvPr>
        </p:nvSpPr>
        <p:spPr/>
        <p:txBody>
          <a:bodyPr/>
          <a:lstStyle/>
          <a:p>
            <a:r>
              <a:rPr lang="en-US" smtClean="0"/>
              <a:t>Study of James - The Sin of Partiality (2:1-13)</a:t>
            </a:r>
            <a:endParaRPr lang="en-US"/>
          </a:p>
        </p:txBody>
      </p:sp>
    </p:spTree>
    <p:extLst>
      <p:ext uri="{BB962C8B-B14F-4D97-AF65-F5344CB8AC3E}">
        <p14:creationId xmlns:p14="http://schemas.microsoft.com/office/powerpoint/2010/main" val="381564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badi MT Condensed Extra Bold" charset="0"/>
                <a:ea typeface="Abadi MT Condensed Extra Bold" charset="0"/>
                <a:cs typeface="Abadi MT Condensed Extra Bold" charset="0"/>
              </a:rPr>
              <a:t>Four points regarding the sin of favoritism:</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p:txBody>
          <a:bodyPr/>
          <a:lstStyle/>
          <a:p>
            <a:pPr marL="571500" indent="-571500">
              <a:buFont typeface="+mj-lt"/>
              <a:buAutoNum type="romanLcPeriod"/>
            </a:pPr>
            <a:r>
              <a:rPr lang="en-US" sz="1800" b="1" dirty="0"/>
              <a:t>The principle stated </a:t>
            </a:r>
            <a:r>
              <a:rPr lang="en-US" sz="1800" b="1" dirty="0"/>
              <a:t>(</a:t>
            </a:r>
            <a:r>
              <a:rPr lang="en-US" sz="1800" b="1" dirty="0" smtClean="0"/>
              <a:t>2:1) </a:t>
            </a:r>
          </a:p>
          <a:p>
            <a:pPr marL="571500" indent="-571500">
              <a:buFont typeface="+mj-lt"/>
              <a:buAutoNum type="romanLcPeriod"/>
            </a:pPr>
            <a:r>
              <a:rPr lang="en-US" sz="1800" b="1" dirty="0"/>
              <a:t>A real-life illustration </a:t>
            </a:r>
            <a:r>
              <a:rPr lang="en-US" sz="1800" b="1" dirty="0"/>
              <a:t>(</a:t>
            </a:r>
            <a:r>
              <a:rPr lang="en-US" sz="1800" b="1" dirty="0" smtClean="0"/>
              <a:t>2:2-4) </a:t>
            </a:r>
          </a:p>
          <a:p>
            <a:pPr marL="571500" indent="-571500">
              <a:buFont typeface="+mj-lt"/>
              <a:buAutoNum type="romanLcPeriod"/>
            </a:pPr>
            <a:r>
              <a:rPr lang="en-US" sz="1800" b="1" dirty="0"/>
              <a:t>The reasons why partiality is inconsistent with genuine Christian </a:t>
            </a:r>
            <a:r>
              <a:rPr lang="en-US" sz="1800" b="1" dirty="0" smtClean="0"/>
              <a:t>faith (2:5-11). </a:t>
            </a:r>
          </a:p>
          <a:p>
            <a:pPr marL="571500" indent="-571500">
              <a:buFont typeface="+mj-lt"/>
              <a:buAutoNum type="romanLcPeriod"/>
            </a:pPr>
            <a:r>
              <a:rPr lang="en-US" sz="3200" b="1" dirty="0"/>
              <a:t>The exhortation – do what’s right (2:12-13)</a:t>
            </a:r>
            <a:r>
              <a:rPr lang="en-US" sz="3200" b="1" dirty="0"/>
              <a:t> </a:t>
            </a:r>
            <a:r>
              <a:rPr lang="en-US" sz="3200" b="1" dirty="0" smtClean="0"/>
              <a:t>  </a:t>
            </a:r>
          </a:p>
          <a:p>
            <a:pPr marL="0" indent="0">
              <a:buNone/>
            </a:pPr>
            <a:endParaRPr lang="en-US" dirty="0"/>
          </a:p>
        </p:txBody>
      </p:sp>
      <p:sp>
        <p:nvSpPr>
          <p:cNvPr id="4" name="Date Placeholder 3"/>
          <p:cNvSpPr>
            <a:spLocks noGrp="1"/>
          </p:cNvSpPr>
          <p:nvPr>
            <p:ph type="dt" sz="half" idx="10"/>
          </p:nvPr>
        </p:nvSpPr>
        <p:spPr/>
        <p:txBody>
          <a:bodyPr/>
          <a:lstStyle/>
          <a:p>
            <a:r>
              <a:rPr lang="en-US" smtClean="0"/>
              <a:t>8/28/16 --- Fink</a:t>
            </a:r>
            <a:endParaRPr lang="en-US"/>
          </a:p>
        </p:txBody>
      </p:sp>
      <p:sp>
        <p:nvSpPr>
          <p:cNvPr id="5" name="Footer Placeholder 4"/>
          <p:cNvSpPr>
            <a:spLocks noGrp="1"/>
          </p:cNvSpPr>
          <p:nvPr>
            <p:ph type="ftr" sz="quarter" idx="11"/>
          </p:nvPr>
        </p:nvSpPr>
        <p:spPr/>
        <p:txBody>
          <a:bodyPr/>
          <a:lstStyle/>
          <a:p>
            <a:r>
              <a:rPr lang="en-US" smtClean="0"/>
              <a:t>Study of James - The Sin of Partiality (2:1-13)</a:t>
            </a:r>
            <a:endParaRPr lang="en-US"/>
          </a:p>
        </p:txBody>
      </p:sp>
      <p:sp>
        <p:nvSpPr>
          <p:cNvPr id="6" name="TextBox 5"/>
          <p:cNvSpPr txBox="1"/>
          <p:nvPr/>
        </p:nvSpPr>
        <p:spPr>
          <a:xfrm>
            <a:off x="558800" y="3776133"/>
            <a:ext cx="11040533" cy="1815882"/>
          </a:xfrm>
          <a:prstGeom prst="rect">
            <a:avLst/>
          </a:prstGeom>
          <a:solidFill>
            <a:srgbClr val="7030A0"/>
          </a:solidFill>
        </p:spPr>
        <p:txBody>
          <a:bodyPr wrap="square" rtlCol="0">
            <a:spAutoFit/>
          </a:bodyPr>
          <a:lstStyle/>
          <a:p>
            <a:r>
              <a:rPr lang="en-US" sz="2800" dirty="0" smtClean="0">
                <a:solidFill>
                  <a:schemeClr val="bg1"/>
                </a:solidFill>
              </a:rPr>
              <a:t>“</a:t>
            </a:r>
            <a:r>
              <a:rPr lang="en-US" sz="2800" i="1" dirty="0">
                <a:solidFill>
                  <a:schemeClr val="bg1"/>
                </a:solidFill>
              </a:rPr>
              <a:t>So speak and so act as those who are to be judged under the law of </a:t>
            </a:r>
            <a:r>
              <a:rPr lang="en-US" sz="2800" i="1" dirty="0" smtClean="0">
                <a:solidFill>
                  <a:schemeClr val="bg1"/>
                </a:solidFill>
              </a:rPr>
              <a:t>liberty.</a:t>
            </a:r>
            <a:r>
              <a:rPr lang="en-US" sz="2800" i="1" baseline="30000" dirty="0" smtClean="0">
                <a:solidFill>
                  <a:schemeClr val="bg1"/>
                </a:solidFill>
              </a:rPr>
              <a:t>13</a:t>
            </a:r>
            <a:r>
              <a:rPr lang="en-US" sz="2800" i="1" baseline="30000" dirty="0">
                <a:solidFill>
                  <a:schemeClr val="bg1"/>
                </a:solidFill>
              </a:rPr>
              <a:t> </a:t>
            </a:r>
            <a:r>
              <a:rPr lang="en-US" sz="2800" i="1" dirty="0">
                <a:solidFill>
                  <a:schemeClr val="bg1"/>
                </a:solidFill>
              </a:rPr>
              <a:t>For judgment is without mercy to one who has shown no mercy. Mercy triumphs over judgment” </a:t>
            </a:r>
            <a:r>
              <a:rPr lang="en-US" sz="2800" dirty="0">
                <a:solidFill>
                  <a:schemeClr val="bg1"/>
                </a:solidFill>
              </a:rPr>
              <a:t>(</a:t>
            </a:r>
            <a:r>
              <a:rPr lang="en-US" sz="2800" dirty="0" smtClean="0">
                <a:solidFill>
                  <a:schemeClr val="bg1"/>
                </a:solidFill>
              </a:rPr>
              <a:t>2:12-13; cf. Mt. 5:7)</a:t>
            </a:r>
            <a:r>
              <a:rPr lang="en-US" sz="2800" i="1" dirty="0" smtClean="0">
                <a:solidFill>
                  <a:schemeClr val="bg1"/>
                </a:solidFill>
              </a:rPr>
              <a:t>.</a:t>
            </a:r>
            <a:endParaRPr lang="en-US" sz="2800" dirty="0">
              <a:solidFill>
                <a:schemeClr val="bg1"/>
              </a:solidFill>
            </a:endParaRPr>
          </a:p>
          <a:p>
            <a:r>
              <a:rPr lang="en-US" sz="2800" i="1" dirty="0">
                <a:solidFill>
                  <a:schemeClr val="bg1"/>
                </a:solidFill>
              </a:rPr>
              <a:t>      </a:t>
            </a:r>
            <a:r>
              <a:rPr lang="en-US" sz="2800" dirty="0">
                <a:solidFill>
                  <a:schemeClr val="bg1"/>
                </a:solidFill>
              </a:rPr>
              <a:t> </a:t>
            </a:r>
            <a:endParaRPr lang="en-US" sz="2800" dirty="0">
              <a:solidFill>
                <a:schemeClr val="bg1"/>
              </a:solidFill>
            </a:endParaRPr>
          </a:p>
        </p:txBody>
      </p:sp>
    </p:spTree>
    <p:extLst>
      <p:ext uri="{BB962C8B-B14F-4D97-AF65-F5344CB8AC3E}">
        <p14:creationId xmlns:p14="http://schemas.microsoft.com/office/powerpoint/2010/main" val="741579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badi MT Condensed Extra Bold" charset="0"/>
                <a:ea typeface="Abadi MT Condensed Extra Bold" charset="0"/>
                <a:cs typeface="Abadi MT Condensed Extra Bold" charset="0"/>
              </a:rPr>
              <a:t>Four points regarding the sin of favoritism:</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677333" y="1690688"/>
            <a:ext cx="10938933" cy="4486275"/>
          </a:xfrm>
          <a:ln w="76200">
            <a:solidFill>
              <a:srgbClr val="7030A0"/>
            </a:solidFill>
          </a:ln>
        </p:spPr>
        <p:txBody>
          <a:bodyPr/>
          <a:lstStyle/>
          <a:p>
            <a:pPr marL="571500" indent="-571500">
              <a:buFont typeface="+mj-lt"/>
              <a:buAutoNum type="romanLcPeriod"/>
            </a:pPr>
            <a:r>
              <a:rPr lang="en-US" sz="1800" b="1" dirty="0"/>
              <a:t>The principle stated </a:t>
            </a:r>
            <a:r>
              <a:rPr lang="en-US" sz="1800" b="1" dirty="0"/>
              <a:t>(</a:t>
            </a:r>
            <a:r>
              <a:rPr lang="en-US" sz="1800" b="1" dirty="0" smtClean="0"/>
              <a:t>2:1) </a:t>
            </a:r>
          </a:p>
          <a:p>
            <a:pPr marL="571500" indent="-571500">
              <a:buFont typeface="+mj-lt"/>
              <a:buAutoNum type="romanLcPeriod"/>
            </a:pPr>
            <a:r>
              <a:rPr lang="en-US" sz="1800" b="1" dirty="0"/>
              <a:t>A real-life illustration </a:t>
            </a:r>
            <a:r>
              <a:rPr lang="en-US" sz="1800" b="1" dirty="0"/>
              <a:t>(</a:t>
            </a:r>
            <a:r>
              <a:rPr lang="en-US" sz="1800" b="1" dirty="0" smtClean="0"/>
              <a:t>2:2-4) </a:t>
            </a:r>
          </a:p>
          <a:p>
            <a:pPr marL="571500" indent="-571500">
              <a:buFont typeface="+mj-lt"/>
              <a:buAutoNum type="romanLcPeriod"/>
            </a:pPr>
            <a:r>
              <a:rPr lang="en-US" sz="1800" b="1" dirty="0"/>
              <a:t>The reasons why partiality is </a:t>
            </a:r>
            <a:r>
              <a:rPr lang="en-US" sz="1800" b="1" dirty="0" smtClean="0"/>
              <a:t>wrong (2:5-11). </a:t>
            </a:r>
          </a:p>
          <a:p>
            <a:pPr marL="571500" indent="-571500">
              <a:buFont typeface="+mj-lt"/>
              <a:buAutoNum type="romanLcPeriod"/>
            </a:pPr>
            <a:r>
              <a:rPr lang="en-US" sz="3200" b="1" dirty="0"/>
              <a:t>The exhortation – do </a:t>
            </a:r>
            <a:r>
              <a:rPr lang="en-US" sz="3200" b="1" dirty="0" smtClean="0"/>
              <a:t>what’s </a:t>
            </a:r>
            <a:r>
              <a:rPr lang="en-US" sz="3200" b="1" dirty="0"/>
              <a:t>right (2:12-13)</a:t>
            </a:r>
            <a:r>
              <a:rPr lang="en-US" sz="3200" b="1" dirty="0"/>
              <a:t> </a:t>
            </a:r>
            <a:r>
              <a:rPr lang="en-US" sz="3200" b="1" dirty="0" smtClean="0"/>
              <a:t> - </a:t>
            </a:r>
            <a:r>
              <a:rPr lang="en-US" sz="3200" dirty="0" smtClean="0"/>
              <a:t>Three points:</a:t>
            </a:r>
          </a:p>
          <a:p>
            <a:pPr marL="1028700" lvl="1" indent="-571500">
              <a:buFont typeface="+mj-lt"/>
              <a:buAutoNum type="arabicPeriod"/>
            </a:pPr>
            <a:r>
              <a:rPr lang="en-US" sz="2600" b="1" dirty="0"/>
              <a:t>Let Scripture (not your habit)  be your standard </a:t>
            </a:r>
            <a:r>
              <a:rPr lang="en-US" sz="2600" dirty="0"/>
              <a:t>– “</a:t>
            </a:r>
            <a:r>
              <a:rPr lang="en-US" sz="2600" i="1" dirty="0"/>
              <a:t>law of liberty</a:t>
            </a:r>
            <a:r>
              <a:rPr lang="en-US" sz="2600" dirty="0"/>
              <a:t>” (2:12) </a:t>
            </a:r>
            <a:r>
              <a:rPr lang="en-US" sz="2600" dirty="0" smtClean="0"/>
              <a:t>  </a:t>
            </a:r>
          </a:p>
          <a:p>
            <a:pPr marL="1028700" lvl="1" indent="-571500">
              <a:buFont typeface="+mj-lt"/>
              <a:buAutoNum type="arabicPeriod"/>
            </a:pPr>
            <a:r>
              <a:rPr lang="en-US" sz="2600" b="1" dirty="0"/>
              <a:t>Let love be your practice (law) </a:t>
            </a:r>
            <a:r>
              <a:rPr lang="en-US" sz="2600" dirty="0"/>
              <a:t>– “</a:t>
            </a:r>
            <a:r>
              <a:rPr lang="en-US" sz="2600" i="1" dirty="0"/>
              <a:t>royal law according to the </a:t>
            </a:r>
            <a:r>
              <a:rPr lang="en-US" sz="2600" i="1" dirty="0" smtClean="0"/>
              <a:t>SCRIPTURE</a:t>
            </a:r>
            <a:r>
              <a:rPr lang="en-US" sz="2600" dirty="0" smtClean="0"/>
              <a:t>” (2:8-12)</a:t>
            </a:r>
          </a:p>
          <a:p>
            <a:pPr marL="1028700" lvl="1" indent="-571500">
              <a:buFont typeface="+mj-lt"/>
              <a:buAutoNum type="arabicPeriod"/>
            </a:pPr>
            <a:r>
              <a:rPr lang="en-US" sz="2600" b="1" dirty="0"/>
              <a:t>Let mercy be your message </a:t>
            </a:r>
            <a:r>
              <a:rPr lang="en-US" sz="2600" dirty="0"/>
              <a:t>– “</a:t>
            </a:r>
            <a:r>
              <a:rPr lang="en-US" sz="2600" i="1" dirty="0"/>
              <a:t>Mercy triumphs over judgment” </a:t>
            </a:r>
            <a:r>
              <a:rPr lang="en-US" sz="2600" dirty="0"/>
              <a:t>(2:13)</a:t>
            </a:r>
            <a:br>
              <a:rPr lang="en-US" sz="2600" dirty="0"/>
            </a:br>
            <a:endParaRPr lang="en-US" sz="2600" dirty="0" smtClean="0"/>
          </a:p>
          <a:p>
            <a:pPr marL="0" indent="0">
              <a:buNone/>
            </a:pPr>
            <a:endParaRPr lang="en-US" dirty="0"/>
          </a:p>
        </p:txBody>
      </p:sp>
      <p:sp>
        <p:nvSpPr>
          <p:cNvPr id="4" name="Date Placeholder 3"/>
          <p:cNvSpPr>
            <a:spLocks noGrp="1"/>
          </p:cNvSpPr>
          <p:nvPr>
            <p:ph type="dt" sz="half" idx="10"/>
          </p:nvPr>
        </p:nvSpPr>
        <p:spPr/>
        <p:txBody>
          <a:bodyPr/>
          <a:lstStyle/>
          <a:p>
            <a:r>
              <a:rPr lang="en-US" smtClean="0"/>
              <a:t>8/28/16 --- Fink</a:t>
            </a:r>
            <a:endParaRPr lang="en-US"/>
          </a:p>
        </p:txBody>
      </p:sp>
      <p:sp>
        <p:nvSpPr>
          <p:cNvPr id="5" name="Footer Placeholder 4"/>
          <p:cNvSpPr>
            <a:spLocks noGrp="1"/>
          </p:cNvSpPr>
          <p:nvPr>
            <p:ph type="ftr" sz="quarter" idx="11"/>
          </p:nvPr>
        </p:nvSpPr>
        <p:spPr/>
        <p:txBody>
          <a:bodyPr/>
          <a:lstStyle/>
          <a:p>
            <a:r>
              <a:rPr lang="en-US" smtClean="0"/>
              <a:t>Study of James - The Sin of Partiality (2:1-13)</a:t>
            </a:r>
            <a:endParaRPr lang="en-US"/>
          </a:p>
        </p:txBody>
      </p:sp>
    </p:spTree>
    <p:extLst>
      <p:ext uri="{BB962C8B-B14F-4D97-AF65-F5344CB8AC3E}">
        <p14:creationId xmlns:p14="http://schemas.microsoft.com/office/powerpoint/2010/main" val="584458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67808"/>
          </a:xfrm>
        </p:spPr>
        <p:txBody>
          <a:bodyPr>
            <a:normAutofit fontScale="90000"/>
          </a:bodyPr>
          <a:lstStyle/>
          <a:p>
            <a:r>
              <a:rPr lang="en-US" dirty="0" smtClean="0">
                <a:latin typeface="Abadi MT Condensed Extra Bold" charset="0"/>
                <a:ea typeface="Abadi MT Condensed Extra Bold" charset="0"/>
                <a:cs typeface="Abadi MT Condensed Extra Bold" charset="0"/>
              </a:rPr>
              <a:t>Summary</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558800" y="1236133"/>
            <a:ext cx="10795000" cy="4940830"/>
          </a:xfrm>
          <a:ln w="76200">
            <a:solidFill>
              <a:srgbClr val="7030A0"/>
            </a:solidFill>
          </a:ln>
        </p:spPr>
        <p:txBody>
          <a:bodyPr>
            <a:normAutofit fontScale="62500" lnSpcReduction="20000"/>
          </a:bodyPr>
          <a:lstStyle/>
          <a:p>
            <a:r>
              <a:rPr lang="en-US" sz="4500" dirty="0" smtClean="0"/>
              <a:t>“F</a:t>
            </a:r>
            <a:r>
              <a:rPr lang="en-US" sz="4000" dirty="0" smtClean="0"/>
              <a:t>or </a:t>
            </a:r>
            <a:r>
              <a:rPr lang="en-US" sz="4000" dirty="0"/>
              <a:t>in Christ Jesus you are all sons of God, </a:t>
            </a:r>
            <a:r>
              <a:rPr lang="en-US" sz="4000" b="1" dirty="0"/>
              <a:t>through faith</a:t>
            </a:r>
            <a:r>
              <a:rPr lang="en-US" sz="4000" dirty="0"/>
              <a:t>. </a:t>
            </a:r>
            <a:r>
              <a:rPr lang="en-US" sz="4000" b="1" baseline="30000" dirty="0"/>
              <a:t>27 </a:t>
            </a:r>
            <a:r>
              <a:rPr lang="en-US" sz="4000" dirty="0"/>
              <a:t>For as many of you as were baptized into Christ </a:t>
            </a:r>
            <a:r>
              <a:rPr lang="en-US" sz="4000" dirty="0" smtClean="0"/>
              <a:t>have</a:t>
            </a:r>
            <a:r>
              <a:rPr lang="en-US" sz="4000" dirty="0"/>
              <a:t> put on Christ. </a:t>
            </a:r>
            <a:r>
              <a:rPr lang="en-US" sz="4000" b="1" baseline="30000" dirty="0"/>
              <a:t>28 </a:t>
            </a:r>
            <a:r>
              <a:rPr lang="en-US" sz="4000" dirty="0"/>
              <a:t>There is neither Jew nor Greek, there is neither slave nor free, there is no male and </a:t>
            </a:r>
            <a:r>
              <a:rPr lang="en-US" sz="4000" dirty="0" smtClean="0"/>
              <a:t>female</a:t>
            </a:r>
            <a:r>
              <a:rPr lang="en-US" sz="4000" dirty="0"/>
              <a:t>, </a:t>
            </a:r>
            <a:r>
              <a:rPr lang="en-US" sz="4000" b="1" dirty="0"/>
              <a:t>for you are all one in Christ Jesus</a:t>
            </a:r>
            <a:r>
              <a:rPr lang="en-US" sz="4000" dirty="0"/>
              <a:t>” (Gal. 3:26-28</a:t>
            </a:r>
            <a:r>
              <a:rPr lang="en-US" sz="4000" dirty="0" smtClean="0"/>
              <a:t>)</a:t>
            </a:r>
          </a:p>
          <a:p>
            <a:endParaRPr lang="en-US" sz="4000" dirty="0"/>
          </a:p>
          <a:p>
            <a:r>
              <a:rPr lang="en-US" sz="4000" dirty="0"/>
              <a:t>“</a:t>
            </a:r>
            <a:r>
              <a:rPr lang="en-US" sz="4000" b="1" dirty="0"/>
              <a:t>For consider your calling</a:t>
            </a:r>
            <a:r>
              <a:rPr lang="en-US" sz="4000" dirty="0"/>
              <a:t>, brothers: not many of you were wise according to worldly standards, not many </a:t>
            </a:r>
            <a:r>
              <a:rPr lang="en-US" sz="4000" dirty="0" smtClean="0"/>
              <a:t>were </a:t>
            </a:r>
            <a:r>
              <a:rPr lang="en-US" sz="4000" dirty="0"/>
              <a:t>powerful, not many were of noble birth. </a:t>
            </a:r>
            <a:r>
              <a:rPr lang="en-US" sz="4000" b="1" baseline="30000" dirty="0"/>
              <a:t>27 </a:t>
            </a:r>
            <a:r>
              <a:rPr lang="en-US" sz="4000" dirty="0"/>
              <a:t>But God chose what is foolish in the world to shame the </a:t>
            </a:r>
            <a:r>
              <a:rPr lang="en-US" sz="4000" dirty="0" smtClean="0"/>
              <a:t>wise</a:t>
            </a:r>
            <a:r>
              <a:rPr lang="en-US" sz="4000" dirty="0"/>
              <a:t>; God chose what is weak in the world to shame the strong; </a:t>
            </a:r>
            <a:r>
              <a:rPr lang="en-US" sz="4000" b="1" baseline="30000" dirty="0"/>
              <a:t>28 </a:t>
            </a:r>
            <a:r>
              <a:rPr lang="en-US" sz="4000" dirty="0"/>
              <a:t>God chose what is low and despised in </a:t>
            </a:r>
            <a:r>
              <a:rPr lang="en-US" sz="4000" dirty="0" smtClean="0"/>
              <a:t>the </a:t>
            </a:r>
            <a:r>
              <a:rPr lang="en-US" sz="4000" dirty="0"/>
              <a:t>world, even things that are not, to bring to nothing things that are, </a:t>
            </a:r>
            <a:r>
              <a:rPr lang="en-US" sz="4000" b="1" baseline="30000" dirty="0"/>
              <a:t>29 </a:t>
            </a:r>
            <a:r>
              <a:rPr lang="en-US" sz="4000" dirty="0"/>
              <a:t>so that no human being might </a:t>
            </a:r>
            <a:r>
              <a:rPr lang="en-US" sz="4000" dirty="0" smtClean="0"/>
              <a:t>boast </a:t>
            </a:r>
            <a:r>
              <a:rPr lang="en-US" sz="4000" dirty="0"/>
              <a:t>in the presence of God” (1 Cor. 1:26-29). </a:t>
            </a:r>
            <a:endParaRPr lang="en-US" sz="4000" dirty="0" smtClean="0"/>
          </a:p>
          <a:p>
            <a:endParaRPr lang="en-US" sz="4000" dirty="0"/>
          </a:p>
          <a:p>
            <a:r>
              <a:rPr lang="en-US" sz="4000" dirty="0" smtClean="0"/>
              <a:t>“So </a:t>
            </a:r>
            <a:r>
              <a:rPr lang="en-US" sz="4000" dirty="0"/>
              <a:t>Peter opened his mouth and said: “Truly I understand that God shows no </a:t>
            </a:r>
            <a:r>
              <a:rPr lang="en-US" sz="4000" dirty="0" smtClean="0"/>
              <a:t>partiality” (Acts 10:34)</a:t>
            </a:r>
            <a:r>
              <a:rPr lang="en-US" sz="4000" dirty="0"/>
              <a:t/>
            </a:r>
            <a:br>
              <a:rPr lang="en-US" sz="4000" dirty="0"/>
            </a:br>
            <a:endParaRPr lang="en-US" sz="4000" dirty="0" smtClean="0"/>
          </a:p>
          <a:p>
            <a:endParaRPr lang="en-US" dirty="0"/>
          </a:p>
        </p:txBody>
      </p:sp>
      <p:sp>
        <p:nvSpPr>
          <p:cNvPr id="4" name="Date Placeholder 3"/>
          <p:cNvSpPr>
            <a:spLocks noGrp="1"/>
          </p:cNvSpPr>
          <p:nvPr>
            <p:ph type="dt" sz="half" idx="10"/>
          </p:nvPr>
        </p:nvSpPr>
        <p:spPr/>
        <p:txBody>
          <a:bodyPr/>
          <a:lstStyle/>
          <a:p>
            <a:r>
              <a:rPr lang="en-US" smtClean="0"/>
              <a:t>8/28/16 --- Fink</a:t>
            </a:r>
            <a:endParaRPr lang="en-US"/>
          </a:p>
        </p:txBody>
      </p:sp>
      <p:sp>
        <p:nvSpPr>
          <p:cNvPr id="5" name="Footer Placeholder 4"/>
          <p:cNvSpPr>
            <a:spLocks noGrp="1"/>
          </p:cNvSpPr>
          <p:nvPr>
            <p:ph type="ftr" sz="quarter" idx="11"/>
          </p:nvPr>
        </p:nvSpPr>
        <p:spPr/>
        <p:txBody>
          <a:bodyPr/>
          <a:lstStyle/>
          <a:p>
            <a:r>
              <a:rPr lang="en-US" smtClean="0"/>
              <a:t>Study of James - The Sin of Partiality (2:1-13)</a:t>
            </a:r>
            <a:endParaRPr lang="en-US"/>
          </a:p>
        </p:txBody>
      </p:sp>
    </p:spTree>
    <p:extLst>
      <p:ext uri="{BB962C8B-B14F-4D97-AF65-F5344CB8AC3E}">
        <p14:creationId xmlns:p14="http://schemas.microsoft.com/office/powerpoint/2010/main" val="1575080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56266" y="1083733"/>
            <a:ext cx="9211734" cy="2426229"/>
          </a:xfrm>
          <a:solidFill>
            <a:schemeClr val="bg1"/>
          </a:solidFill>
        </p:spPr>
        <p:txBody>
          <a:bodyPr/>
          <a:lstStyle/>
          <a:p>
            <a:r>
              <a:rPr lang="en-US" dirty="0" smtClean="0">
                <a:latin typeface="Abadi MT Condensed Extra Bold" charset="0"/>
                <a:ea typeface="Abadi MT Condensed Extra Bold" charset="0"/>
                <a:cs typeface="Abadi MT Condensed Extra Bold" charset="0"/>
              </a:rPr>
              <a:t>Growing Slowly Wise </a:t>
            </a:r>
            <a:br>
              <a:rPr lang="en-US" dirty="0" smtClean="0">
                <a:latin typeface="Abadi MT Condensed Extra Bold" charset="0"/>
                <a:ea typeface="Abadi MT Condensed Extra Bold" charset="0"/>
                <a:cs typeface="Abadi MT Condensed Extra Bold" charset="0"/>
              </a:rPr>
            </a:br>
            <a:r>
              <a:rPr lang="en-US" sz="4400" i="1" dirty="0" smtClean="0"/>
              <a:t>A Study of James</a:t>
            </a:r>
            <a:endParaRPr lang="en-US" sz="4400" dirty="0"/>
          </a:p>
        </p:txBody>
      </p:sp>
      <p:sp>
        <p:nvSpPr>
          <p:cNvPr id="3" name="Subtitle 2"/>
          <p:cNvSpPr>
            <a:spLocks noGrp="1"/>
          </p:cNvSpPr>
          <p:nvPr>
            <p:ph type="subTitle" idx="1"/>
          </p:nvPr>
        </p:nvSpPr>
        <p:spPr>
          <a:xfrm>
            <a:off x="1456266" y="4059238"/>
            <a:ext cx="9144000" cy="1655762"/>
          </a:xfrm>
          <a:solidFill>
            <a:srgbClr val="7030A0"/>
          </a:solidFill>
        </p:spPr>
        <p:txBody>
          <a:bodyPr>
            <a:normAutofit fontScale="85000" lnSpcReduction="10000"/>
          </a:bodyPr>
          <a:lstStyle/>
          <a:p>
            <a:endParaRPr lang="en-US" sz="5400" dirty="0" smtClean="0">
              <a:solidFill>
                <a:schemeClr val="bg1"/>
              </a:solidFill>
              <a:latin typeface="Abadi MT Condensed Extra Bold" charset="0"/>
              <a:ea typeface="Abadi MT Condensed Extra Bold" charset="0"/>
              <a:cs typeface="Abadi MT Condensed Extra Bold" charset="0"/>
            </a:endParaRPr>
          </a:p>
          <a:p>
            <a:r>
              <a:rPr lang="en-US" sz="5400" dirty="0" smtClean="0">
                <a:solidFill>
                  <a:schemeClr val="bg1"/>
                </a:solidFill>
                <a:latin typeface="Abadi MT Condensed Extra Bold" charset="0"/>
                <a:ea typeface="Abadi MT Condensed Extra Bold" charset="0"/>
                <a:cs typeface="Abadi MT Condensed Extra Bold" charset="0"/>
              </a:rPr>
              <a:t>The Sin of Partiality – James 2:1-13</a:t>
            </a:r>
            <a:endParaRPr lang="en-US" sz="5400" dirty="0">
              <a:solidFill>
                <a:schemeClr val="bg1"/>
              </a:solidFill>
              <a:latin typeface="Abadi MT Condensed Extra Bold" charset="0"/>
              <a:ea typeface="Abadi MT Condensed Extra Bold" charset="0"/>
              <a:cs typeface="Abadi MT Condensed Extra Bold" charset="0"/>
            </a:endParaRPr>
          </a:p>
        </p:txBody>
      </p:sp>
      <p:sp>
        <p:nvSpPr>
          <p:cNvPr id="4" name="Date Placeholder 3"/>
          <p:cNvSpPr>
            <a:spLocks noGrp="1"/>
          </p:cNvSpPr>
          <p:nvPr>
            <p:ph type="dt" sz="half" idx="10"/>
          </p:nvPr>
        </p:nvSpPr>
        <p:spPr/>
        <p:txBody>
          <a:bodyPr/>
          <a:lstStyle/>
          <a:p>
            <a:r>
              <a:rPr lang="en-US" smtClean="0"/>
              <a:t>8/28/16 --- Fink</a:t>
            </a:r>
            <a:endParaRPr lang="en-US"/>
          </a:p>
        </p:txBody>
      </p:sp>
      <p:sp>
        <p:nvSpPr>
          <p:cNvPr id="5" name="Footer Placeholder 4"/>
          <p:cNvSpPr>
            <a:spLocks noGrp="1"/>
          </p:cNvSpPr>
          <p:nvPr>
            <p:ph type="ftr" sz="quarter" idx="11"/>
          </p:nvPr>
        </p:nvSpPr>
        <p:spPr/>
        <p:txBody>
          <a:bodyPr/>
          <a:lstStyle/>
          <a:p>
            <a:r>
              <a:rPr lang="en-US" smtClean="0"/>
              <a:t>Study of James - The Sin of Partiality (2:1-13)</a:t>
            </a:r>
            <a:endParaRPr lang="en-US"/>
          </a:p>
        </p:txBody>
      </p:sp>
    </p:spTree>
    <p:extLst>
      <p:ext uri="{BB962C8B-B14F-4D97-AF65-F5344CB8AC3E}">
        <p14:creationId xmlns:p14="http://schemas.microsoft.com/office/powerpoint/2010/main" val="3819749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3999" y="254001"/>
            <a:ext cx="11565467" cy="6102349"/>
          </a:xfrm>
          <a:ln w="76200">
            <a:solidFill>
              <a:srgbClr val="7030A0"/>
            </a:solidFill>
          </a:ln>
        </p:spPr>
        <p:txBody>
          <a:bodyPr>
            <a:normAutofit fontScale="92500" lnSpcReduction="20000"/>
          </a:bodyPr>
          <a:lstStyle/>
          <a:p>
            <a:pPr marL="0" indent="0">
              <a:buNone/>
            </a:pPr>
            <a:r>
              <a:rPr lang="en-US" dirty="0" smtClean="0"/>
              <a:t>“My </a:t>
            </a:r>
            <a:r>
              <a:rPr lang="en-US" dirty="0"/>
              <a:t>brothers, show no partiality as you hold the faith in our Lord Jesus Christ, the Lord of glory. 2 For if a man wearing a gold ring and fine clothing comes into your assembly, and a poor man in shabby clothing also comes in, 3 and if you pay attention to the one who wears the fine clothing and say, “You sit here in a good place,” while you say to the poor man, “You stand over there,” or, “Sit down at my feet,” 4 have you not then made distinctions among yourselves and become judges with evil thoughts? 5 Listen, my beloved brothers, has not God chosen those who are poor in the world to be rich in faith and heirs of the kingdom, which he has promised to those who love him? 6 But you have dishonored the poor man. Are not the rich the ones who oppress you, and the ones who drag you into court? 7 Are they not the ones who blaspheme the honorable name by which you were </a:t>
            </a:r>
            <a:r>
              <a:rPr lang="en-US" dirty="0" smtClean="0"/>
              <a:t>called? 8</a:t>
            </a:r>
            <a:r>
              <a:rPr lang="en-US" dirty="0"/>
              <a:t> If you really fulfill the royal law according to the Scripture, “You shall love your neighbor as yourself,” you are doing well. 9 But if you show partiality, you are committing sin and are convicted by the law as transgressors. 10 For whoever keeps the whole law but fails in one point has become accountable for all of it. 11 For he who said, “Do not commit adultery,” also said, “Do not murder.” If you do not commit adultery but do murder, you have become a transgressor of the law. 12 So speak and so act as those who are to be judged under the law of liberty. 13 For judgment is without mercy to one who has shown no mercy. Mercy triumphs over judgment</a:t>
            </a:r>
            <a:r>
              <a:rPr lang="en-US" dirty="0" smtClean="0"/>
              <a:t>.”</a:t>
            </a:r>
            <a:endParaRPr lang="en-US" dirty="0"/>
          </a:p>
        </p:txBody>
      </p:sp>
      <p:sp>
        <p:nvSpPr>
          <p:cNvPr id="2" name="Date Placeholder 1"/>
          <p:cNvSpPr>
            <a:spLocks noGrp="1"/>
          </p:cNvSpPr>
          <p:nvPr>
            <p:ph type="dt" sz="half" idx="10"/>
          </p:nvPr>
        </p:nvSpPr>
        <p:spPr/>
        <p:txBody>
          <a:bodyPr/>
          <a:lstStyle/>
          <a:p>
            <a:r>
              <a:rPr lang="en-US" smtClean="0"/>
              <a:t>8/28/16 --- Fink</a:t>
            </a:r>
            <a:endParaRPr lang="en-US"/>
          </a:p>
        </p:txBody>
      </p:sp>
      <p:sp>
        <p:nvSpPr>
          <p:cNvPr id="4" name="Footer Placeholder 3"/>
          <p:cNvSpPr>
            <a:spLocks noGrp="1"/>
          </p:cNvSpPr>
          <p:nvPr>
            <p:ph type="ftr" sz="quarter" idx="11"/>
          </p:nvPr>
        </p:nvSpPr>
        <p:spPr/>
        <p:txBody>
          <a:bodyPr/>
          <a:lstStyle/>
          <a:p>
            <a:r>
              <a:rPr lang="en-US" smtClean="0"/>
              <a:t>Study of James - The Sin of Partiality (2:1-13)</a:t>
            </a:r>
            <a:endParaRPr lang="en-US"/>
          </a:p>
        </p:txBody>
      </p:sp>
    </p:spTree>
    <p:extLst>
      <p:ext uri="{BB962C8B-B14F-4D97-AF65-F5344CB8AC3E}">
        <p14:creationId xmlns:p14="http://schemas.microsoft.com/office/powerpoint/2010/main" val="2007956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latin typeface="Abadi MT Condensed Extra Bold" charset="0"/>
                <a:ea typeface="Abadi MT Condensed Extra Bold" charset="0"/>
                <a:cs typeface="Abadi MT Condensed Extra Bold" charset="0"/>
              </a:rPr>
              <a:t>What we have learned so far</a:t>
            </a:r>
            <a:r>
              <a:rPr lang="is-IS" dirty="0" smtClean="0">
                <a:latin typeface="Abadi MT Condensed Extra Bold" charset="0"/>
                <a:ea typeface="Abadi MT Condensed Extra Bold" charset="0"/>
                <a:cs typeface="Abadi MT Condensed Extra Bold" charset="0"/>
              </a:rPr>
              <a:t>…</a:t>
            </a:r>
            <a:endParaRPr lang="en-US" dirty="0">
              <a:latin typeface="Abadi MT Condensed Extra Bold" charset="0"/>
              <a:ea typeface="Abadi MT Condensed Extra Bold" charset="0"/>
              <a:cs typeface="Abadi MT Condensed Extra Bold" charset="0"/>
            </a:endParaRPr>
          </a:p>
        </p:txBody>
      </p:sp>
      <p:sp>
        <p:nvSpPr>
          <p:cNvPr id="7" name="Content Placeholder 6"/>
          <p:cNvSpPr>
            <a:spLocks noGrp="1"/>
          </p:cNvSpPr>
          <p:nvPr>
            <p:ph idx="1"/>
          </p:nvPr>
        </p:nvSpPr>
        <p:spPr>
          <a:ln w="76200">
            <a:solidFill>
              <a:srgbClr val="7030A0"/>
            </a:solidFill>
          </a:ln>
        </p:spPr>
        <p:txBody>
          <a:bodyPr>
            <a:normAutofit/>
          </a:bodyPr>
          <a:lstStyle/>
          <a:p>
            <a:pPr marL="514350" indent="-514350">
              <a:buFont typeface="+mj-lt"/>
              <a:buAutoNum type="arabicPeriod"/>
            </a:pPr>
            <a:r>
              <a:rPr lang="en-US" sz="3200" dirty="0"/>
              <a:t>Trials produce endurance – 1:1-12</a:t>
            </a:r>
            <a:r>
              <a:rPr lang="en-US" sz="3200" dirty="0"/>
              <a:t> </a:t>
            </a:r>
            <a:endParaRPr lang="en-US" sz="3200" dirty="0" smtClean="0"/>
          </a:p>
          <a:p>
            <a:pPr marL="514350" indent="-514350">
              <a:buFont typeface="+mj-lt"/>
              <a:buAutoNum type="arabicPeriod"/>
            </a:pPr>
            <a:r>
              <a:rPr lang="en-US" sz="3200" dirty="0" smtClean="0"/>
              <a:t>We overcome </a:t>
            </a:r>
            <a:r>
              <a:rPr lang="en-US" sz="3200" dirty="0"/>
              <a:t>temptations </a:t>
            </a:r>
            <a:r>
              <a:rPr lang="en-US" sz="3200" dirty="0" smtClean="0"/>
              <a:t>by exercising self-control and </a:t>
            </a:r>
            <a:r>
              <a:rPr lang="en-US" sz="3200" dirty="0"/>
              <a:t>relying on God given strength – 1:13-18</a:t>
            </a:r>
            <a:r>
              <a:rPr lang="en-US" sz="3200" dirty="0"/>
              <a:t> </a:t>
            </a:r>
            <a:endParaRPr lang="en-US" sz="3200" dirty="0" smtClean="0"/>
          </a:p>
          <a:p>
            <a:pPr marL="514350" indent="-514350">
              <a:buFont typeface="+mj-lt"/>
              <a:buAutoNum type="arabicPeriod"/>
            </a:pPr>
            <a:r>
              <a:rPr lang="en-US" sz="3200" dirty="0"/>
              <a:t>G</a:t>
            </a:r>
            <a:r>
              <a:rPr lang="en-US" sz="3200" dirty="0" smtClean="0"/>
              <a:t>enuine </a:t>
            </a:r>
            <a:r>
              <a:rPr lang="en-US" sz="3200" dirty="0"/>
              <a:t>faith leads to complete </a:t>
            </a:r>
            <a:r>
              <a:rPr lang="en-US" sz="3200" dirty="0" smtClean="0"/>
              <a:t>submission to the perfect law of liberty – 1:19-27 </a:t>
            </a:r>
            <a:endParaRPr lang="en-US" sz="3200" dirty="0"/>
          </a:p>
        </p:txBody>
      </p:sp>
      <p:sp>
        <p:nvSpPr>
          <p:cNvPr id="4" name="Date Placeholder 3"/>
          <p:cNvSpPr>
            <a:spLocks noGrp="1"/>
          </p:cNvSpPr>
          <p:nvPr>
            <p:ph type="dt" sz="half" idx="10"/>
          </p:nvPr>
        </p:nvSpPr>
        <p:spPr/>
        <p:txBody>
          <a:bodyPr/>
          <a:lstStyle/>
          <a:p>
            <a:r>
              <a:rPr lang="en-US" smtClean="0"/>
              <a:t>8/28/16 --- Fink</a:t>
            </a:r>
            <a:endParaRPr lang="en-US"/>
          </a:p>
        </p:txBody>
      </p:sp>
      <p:sp>
        <p:nvSpPr>
          <p:cNvPr id="5" name="Footer Placeholder 4"/>
          <p:cNvSpPr>
            <a:spLocks noGrp="1"/>
          </p:cNvSpPr>
          <p:nvPr>
            <p:ph type="ftr" sz="quarter" idx="11"/>
          </p:nvPr>
        </p:nvSpPr>
        <p:spPr/>
        <p:txBody>
          <a:bodyPr/>
          <a:lstStyle/>
          <a:p>
            <a:r>
              <a:rPr lang="en-US" smtClean="0"/>
              <a:t>Study of James - The Sin of Partiality (2:1-13)</a:t>
            </a:r>
            <a:endParaRPr lang="en-US"/>
          </a:p>
        </p:txBody>
      </p:sp>
      <p:sp>
        <p:nvSpPr>
          <p:cNvPr id="8" name="TextBox 7"/>
          <p:cNvSpPr txBox="1"/>
          <p:nvPr/>
        </p:nvSpPr>
        <p:spPr>
          <a:xfrm>
            <a:off x="1371601" y="4859866"/>
            <a:ext cx="9160932" cy="584775"/>
          </a:xfrm>
          <a:prstGeom prst="rect">
            <a:avLst/>
          </a:prstGeom>
          <a:solidFill>
            <a:srgbClr val="7030A0"/>
          </a:solidFill>
        </p:spPr>
        <p:txBody>
          <a:bodyPr wrap="square" rtlCol="0">
            <a:spAutoFit/>
          </a:bodyPr>
          <a:lstStyle/>
          <a:p>
            <a:r>
              <a:rPr lang="en-US" sz="3200" dirty="0" smtClean="0">
                <a:solidFill>
                  <a:schemeClr val="bg1"/>
                </a:solidFill>
              </a:rPr>
              <a:t>The value of the mirror to check </a:t>
            </a:r>
            <a:r>
              <a:rPr lang="en-US" sz="3200" smtClean="0">
                <a:solidFill>
                  <a:schemeClr val="bg1"/>
                </a:solidFill>
              </a:rPr>
              <a:t>our purity – 1:25</a:t>
            </a:r>
            <a:endParaRPr lang="en-US" sz="3200" dirty="0">
              <a:solidFill>
                <a:schemeClr val="bg1"/>
              </a:solidFill>
            </a:endParaRPr>
          </a:p>
        </p:txBody>
      </p:sp>
    </p:spTree>
    <p:extLst>
      <p:ext uri="{BB962C8B-B14F-4D97-AF65-F5344CB8AC3E}">
        <p14:creationId xmlns:p14="http://schemas.microsoft.com/office/powerpoint/2010/main" val="981870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badi MT Condensed Extra Bold" charset="0"/>
                <a:ea typeface="Abadi MT Condensed Extra Bold" charset="0"/>
                <a:cs typeface="Abadi MT Condensed Extra Bold" charset="0"/>
              </a:rPr>
              <a:t>About favoritism (partiality) – 2:1</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ln w="76200">
            <a:solidFill>
              <a:srgbClr val="7030A0"/>
            </a:solidFill>
          </a:ln>
        </p:spPr>
        <p:txBody>
          <a:bodyPr/>
          <a:lstStyle/>
          <a:p>
            <a:r>
              <a:rPr lang="en-US" dirty="0" smtClean="0"/>
              <a:t>Favoritism </a:t>
            </a:r>
            <a:r>
              <a:rPr lang="en-US" dirty="0" err="1"/>
              <a:t>l</a:t>
            </a:r>
            <a:r>
              <a:rPr lang="en-US" dirty="0" err="1" smtClean="0"/>
              <a:t>itterally</a:t>
            </a:r>
            <a:r>
              <a:rPr lang="en-US" dirty="0" smtClean="0"/>
              <a:t> means “to lift up the face.” </a:t>
            </a:r>
          </a:p>
          <a:p>
            <a:r>
              <a:rPr lang="en-US" dirty="0" smtClean="0"/>
              <a:t>Prejudice stems from a Latin noun that emphasizes a prejudgment of someone – causing us to form an opinion without the facts.</a:t>
            </a:r>
          </a:p>
          <a:p>
            <a:endParaRPr lang="en-US" dirty="0"/>
          </a:p>
          <a:p>
            <a:endParaRPr lang="en-US" dirty="0"/>
          </a:p>
        </p:txBody>
      </p:sp>
      <p:sp>
        <p:nvSpPr>
          <p:cNvPr id="4" name="Date Placeholder 3"/>
          <p:cNvSpPr>
            <a:spLocks noGrp="1"/>
          </p:cNvSpPr>
          <p:nvPr>
            <p:ph type="dt" sz="half" idx="10"/>
          </p:nvPr>
        </p:nvSpPr>
        <p:spPr/>
        <p:txBody>
          <a:bodyPr/>
          <a:lstStyle/>
          <a:p>
            <a:r>
              <a:rPr lang="en-US" smtClean="0"/>
              <a:t>8/28/16 --- Fink</a:t>
            </a:r>
            <a:endParaRPr lang="en-US"/>
          </a:p>
        </p:txBody>
      </p:sp>
      <p:sp>
        <p:nvSpPr>
          <p:cNvPr id="5" name="Footer Placeholder 4"/>
          <p:cNvSpPr>
            <a:spLocks noGrp="1"/>
          </p:cNvSpPr>
          <p:nvPr>
            <p:ph type="ftr" sz="quarter" idx="11"/>
          </p:nvPr>
        </p:nvSpPr>
        <p:spPr/>
        <p:txBody>
          <a:bodyPr/>
          <a:lstStyle/>
          <a:p>
            <a:r>
              <a:rPr lang="en-US" smtClean="0"/>
              <a:t>Study of James - The Sin of Partiality (2:1-13)</a:t>
            </a:r>
            <a:endParaRPr lang="en-US"/>
          </a:p>
        </p:txBody>
      </p:sp>
      <p:sp>
        <p:nvSpPr>
          <p:cNvPr id="6" name="TextBox 5"/>
          <p:cNvSpPr txBox="1"/>
          <p:nvPr/>
        </p:nvSpPr>
        <p:spPr>
          <a:xfrm>
            <a:off x="1032934" y="3522134"/>
            <a:ext cx="10176933" cy="646331"/>
          </a:xfrm>
          <a:prstGeom prst="rect">
            <a:avLst/>
          </a:prstGeom>
          <a:solidFill>
            <a:srgbClr val="7030A0"/>
          </a:solidFill>
        </p:spPr>
        <p:txBody>
          <a:bodyPr wrap="square" rtlCol="0">
            <a:spAutoFit/>
          </a:bodyPr>
          <a:lstStyle/>
          <a:p>
            <a:r>
              <a:rPr lang="en-US" sz="3600" dirty="0" smtClean="0">
                <a:solidFill>
                  <a:schemeClr val="bg1"/>
                </a:solidFill>
              </a:rPr>
              <a:t>James says it is to “judge with </a:t>
            </a:r>
            <a:r>
              <a:rPr lang="en-US" sz="3600" smtClean="0">
                <a:solidFill>
                  <a:schemeClr val="bg1"/>
                </a:solidFill>
              </a:rPr>
              <a:t>evil thoughts” (1:4b)</a:t>
            </a:r>
            <a:endParaRPr lang="en-US" sz="3600" dirty="0">
              <a:solidFill>
                <a:schemeClr val="bg1"/>
              </a:solidFill>
            </a:endParaRPr>
          </a:p>
        </p:txBody>
      </p:sp>
    </p:spTree>
    <p:extLst>
      <p:ext uri="{BB962C8B-B14F-4D97-AF65-F5344CB8AC3E}">
        <p14:creationId xmlns:p14="http://schemas.microsoft.com/office/powerpoint/2010/main" val="298818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badi MT Condensed Extra Bold" charset="0"/>
                <a:ea typeface="Abadi MT Condensed Extra Bold" charset="0"/>
                <a:cs typeface="Abadi MT Condensed Extra Bold" charset="0"/>
              </a:rPr>
              <a:t>Four points regarding the sin of favoritism:</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ln w="76200">
            <a:solidFill>
              <a:srgbClr val="7030A0"/>
            </a:solidFill>
          </a:ln>
        </p:spPr>
        <p:txBody>
          <a:bodyPr/>
          <a:lstStyle/>
          <a:p>
            <a:pPr marL="571500" indent="-571500">
              <a:buFont typeface="+mj-lt"/>
              <a:buAutoNum type="romanLcPeriod"/>
            </a:pPr>
            <a:endParaRPr lang="en-US" b="1" dirty="0" smtClean="0"/>
          </a:p>
          <a:p>
            <a:pPr marL="571500" indent="-571500">
              <a:buFont typeface="+mj-lt"/>
              <a:buAutoNum type="romanLcPeriod"/>
            </a:pPr>
            <a:r>
              <a:rPr lang="en-US" sz="3200" b="1" dirty="0" smtClean="0"/>
              <a:t>The </a:t>
            </a:r>
            <a:r>
              <a:rPr lang="en-US" sz="3200" b="1" dirty="0"/>
              <a:t>principle stated </a:t>
            </a:r>
            <a:r>
              <a:rPr lang="en-US" sz="3200" b="1" dirty="0"/>
              <a:t>(</a:t>
            </a:r>
            <a:r>
              <a:rPr lang="en-US" sz="3200" b="1" dirty="0" smtClean="0"/>
              <a:t>2:1) </a:t>
            </a:r>
          </a:p>
          <a:p>
            <a:pPr marL="571500" indent="-571500">
              <a:buFont typeface="+mj-lt"/>
              <a:buAutoNum type="romanLcPeriod"/>
            </a:pPr>
            <a:r>
              <a:rPr lang="en-US" sz="3200" b="1" dirty="0"/>
              <a:t>A real-life illustration </a:t>
            </a:r>
            <a:r>
              <a:rPr lang="en-US" sz="3200" b="1" dirty="0"/>
              <a:t>(</a:t>
            </a:r>
            <a:r>
              <a:rPr lang="en-US" sz="3200" b="1" dirty="0" smtClean="0"/>
              <a:t>2:2-4) </a:t>
            </a:r>
          </a:p>
          <a:p>
            <a:pPr marL="571500" indent="-571500">
              <a:buFont typeface="+mj-lt"/>
              <a:buAutoNum type="romanLcPeriod"/>
            </a:pPr>
            <a:r>
              <a:rPr lang="en-US" sz="3200" b="1" dirty="0"/>
              <a:t>The reasons why partiality is </a:t>
            </a:r>
            <a:r>
              <a:rPr lang="en-US" sz="3200" b="1" dirty="0" smtClean="0"/>
              <a:t>wrong (2:5-11). </a:t>
            </a:r>
          </a:p>
          <a:p>
            <a:pPr marL="571500" indent="-571500">
              <a:buFont typeface="+mj-lt"/>
              <a:buAutoNum type="romanLcPeriod"/>
            </a:pPr>
            <a:r>
              <a:rPr lang="en-US" sz="3200" b="1" dirty="0"/>
              <a:t>The exhortation – do what’s right (2:12-13)</a:t>
            </a:r>
            <a:r>
              <a:rPr lang="en-US" sz="3200" b="1" dirty="0"/>
              <a:t> </a:t>
            </a:r>
            <a:r>
              <a:rPr lang="en-US" sz="3200" b="1" dirty="0" smtClean="0"/>
              <a:t>  </a:t>
            </a:r>
          </a:p>
          <a:p>
            <a:pPr marL="0" indent="0">
              <a:buNone/>
            </a:pPr>
            <a:endParaRPr lang="en-US" dirty="0"/>
          </a:p>
        </p:txBody>
      </p:sp>
      <p:sp>
        <p:nvSpPr>
          <p:cNvPr id="4" name="Date Placeholder 3"/>
          <p:cNvSpPr>
            <a:spLocks noGrp="1"/>
          </p:cNvSpPr>
          <p:nvPr>
            <p:ph type="dt" sz="half" idx="10"/>
          </p:nvPr>
        </p:nvSpPr>
        <p:spPr/>
        <p:txBody>
          <a:bodyPr/>
          <a:lstStyle/>
          <a:p>
            <a:r>
              <a:rPr lang="en-US" smtClean="0"/>
              <a:t>8/28/16 --- Fink</a:t>
            </a:r>
            <a:endParaRPr lang="en-US"/>
          </a:p>
        </p:txBody>
      </p:sp>
      <p:sp>
        <p:nvSpPr>
          <p:cNvPr id="5" name="Footer Placeholder 4"/>
          <p:cNvSpPr>
            <a:spLocks noGrp="1"/>
          </p:cNvSpPr>
          <p:nvPr>
            <p:ph type="ftr" sz="quarter" idx="11"/>
          </p:nvPr>
        </p:nvSpPr>
        <p:spPr/>
        <p:txBody>
          <a:bodyPr/>
          <a:lstStyle/>
          <a:p>
            <a:r>
              <a:rPr lang="en-US" smtClean="0"/>
              <a:t>Study of James - The Sin of Partiality (2:1-13)</a:t>
            </a:r>
            <a:endParaRPr lang="en-US"/>
          </a:p>
        </p:txBody>
      </p:sp>
    </p:spTree>
    <p:extLst>
      <p:ext uri="{BB962C8B-B14F-4D97-AF65-F5344CB8AC3E}">
        <p14:creationId xmlns:p14="http://schemas.microsoft.com/office/powerpoint/2010/main" val="999080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badi MT Condensed Extra Bold" charset="0"/>
                <a:ea typeface="Abadi MT Condensed Extra Bold" charset="0"/>
                <a:cs typeface="Abadi MT Condensed Extra Bold" charset="0"/>
              </a:rPr>
              <a:t>Four points regarding the sin of favoritism:</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838200" y="1456267"/>
            <a:ext cx="10515600" cy="4720696"/>
          </a:xfrm>
        </p:spPr>
        <p:txBody>
          <a:bodyPr/>
          <a:lstStyle/>
          <a:p>
            <a:pPr marL="571500" indent="-571500">
              <a:buFont typeface="+mj-lt"/>
              <a:buAutoNum type="romanLcPeriod"/>
            </a:pPr>
            <a:r>
              <a:rPr lang="en-US" sz="3600" b="1" dirty="0"/>
              <a:t>The principle stated </a:t>
            </a:r>
            <a:r>
              <a:rPr lang="en-US" sz="3600" b="1" dirty="0"/>
              <a:t>(</a:t>
            </a:r>
            <a:r>
              <a:rPr lang="en-US" sz="3600" b="1" dirty="0" smtClean="0"/>
              <a:t>2:1)</a:t>
            </a:r>
          </a:p>
          <a:p>
            <a:pPr marL="0" indent="0">
              <a:buNone/>
            </a:pPr>
            <a:endParaRPr lang="en-US" sz="3600" b="1" dirty="0"/>
          </a:p>
          <a:p>
            <a:pPr marL="0" indent="0">
              <a:buNone/>
            </a:pPr>
            <a:endParaRPr lang="en-US" b="1" dirty="0" smtClean="0"/>
          </a:p>
        </p:txBody>
      </p:sp>
      <p:sp>
        <p:nvSpPr>
          <p:cNvPr id="4" name="Date Placeholder 3"/>
          <p:cNvSpPr>
            <a:spLocks noGrp="1"/>
          </p:cNvSpPr>
          <p:nvPr>
            <p:ph type="dt" sz="half" idx="10"/>
          </p:nvPr>
        </p:nvSpPr>
        <p:spPr/>
        <p:txBody>
          <a:bodyPr/>
          <a:lstStyle/>
          <a:p>
            <a:r>
              <a:rPr lang="en-US" smtClean="0"/>
              <a:t>8/28/16 --- Fink</a:t>
            </a:r>
            <a:endParaRPr lang="en-US"/>
          </a:p>
        </p:txBody>
      </p:sp>
      <p:sp>
        <p:nvSpPr>
          <p:cNvPr id="5" name="Footer Placeholder 4"/>
          <p:cNvSpPr>
            <a:spLocks noGrp="1"/>
          </p:cNvSpPr>
          <p:nvPr>
            <p:ph type="ftr" sz="quarter" idx="11"/>
          </p:nvPr>
        </p:nvSpPr>
        <p:spPr/>
        <p:txBody>
          <a:bodyPr/>
          <a:lstStyle/>
          <a:p>
            <a:r>
              <a:rPr lang="en-US" smtClean="0"/>
              <a:t>Study of James - The Sin of Partiality (2:1-13)</a:t>
            </a:r>
            <a:endParaRPr lang="en-US"/>
          </a:p>
        </p:txBody>
      </p:sp>
      <p:sp>
        <p:nvSpPr>
          <p:cNvPr id="6" name="TextBox 5"/>
          <p:cNvSpPr txBox="1"/>
          <p:nvPr/>
        </p:nvSpPr>
        <p:spPr>
          <a:xfrm>
            <a:off x="1016002" y="2114312"/>
            <a:ext cx="9787465" cy="1384995"/>
          </a:xfrm>
          <a:prstGeom prst="rect">
            <a:avLst/>
          </a:prstGeom>
          <a:solidFill>
            <a:srgbClr val="7030A0"/>
          </a:solidFill>
        </p:spPr>
        <p:txBody>
          <a:bodyPr wrap="square" rtlCol="0">
            <a:spAutoFit/>
          </a:bodyPr>
          <a:lstStyle/>
          <a:p>
            <a:r>
              <a:rPr lang="en-US" sz="2800" dirty="0" smtClean="0">
                <a:solidFill>
                  <a:schemeClr val="bg1"/>
                </a:solidFill>
              </a:rPr>
              <a:t>“</a:t>
            </a:r>
            <a:r>
              <a:rPr lang="en-US" sz="2800" u="sng" dirty="0">
                <a:solidFill>
                  <a:schemeClr val="bg1"/>
                </a:solidFill>
              </a:rPr>
              <a:t>My brothers</a:t>
            </a:r>
            <a:r>
              <a:rPr lang="en-US" sz="2800" dirty="0">
                <a:solidFill>
                  <a:schemeClr val="bg1"/>
                </a:solidFill>
              </a:rPr>
              <a:t>, show no partiality as you hold </a:t>
            </a:r>
            <a:r>
              <a:rPr lang="en-US" sz="2800" b="1" dirty="0">
                <a:solidFill>
                  <a:schemeClr val="bg1"/>
                </a:solidFill>
              </a:rPr>
              <a:t>the faith </a:t>
            </a:r>
            <a:r>
              <a:rPr lang="en-US" sz="2800" dirty="0">
                <a:solidFill>
                  <a:schemeClr val="bg1"/>
                </a:solidFill>
              </a:rPr>
              <a:t>in our Lord Jesus Christ, the Lord of glory” </a:t>
            </a:r>
            <a:r>
              <a:rPr lang="en-US" sz="2800" dirty="0" smtClean="0">
                <a:solidFill>
                  <a:schemeClr val="bg1"/>
                </a:solidFill>
              </a:rPr>
              <a:t>   </a:t>
            </a:r>
            <a:r>
              <a:rPr lang="en-US" sz="2800" dirty="0">
                <a:solidFill>
                  <a:schemeClr val="bg1"/>
                </a:solidFill>
              </a:rPr>
              <a:t/>
            </a:r>
            <a:br>
              <a:rPr lang="en-US" sz="2800" dirty="0">
                <a:solidFill>
                  <a:schemeClr val="bg1"/>
                </a:solidFill>
              </a:rPr>
            </a:br>
            <a:endParaRPr lang="en-US" sz="2800" dirty="0">
              <a:solidFill>
                <a:schemeClr val="bg1"/>
              </a:solidFill>
            </a:endParaRPr>
          </a:p>
        </p:txBody>
      </p:sp>
      <p:sp>
        <p:nvSpPr>
          <p:cNvPr id="7" name="TextBox 6"/>
          <p:cNvSpPr txBox="1"/>
          <p:nvPr/>
        </p:nvSpPr>
        <p:spPr>
          <a:xfrm>
            <a:off x="1016003" y="3922931"/>
            <a:ext cx="9821334" cy="2677656"/>
          </a:xfrm>
          <a:prstGeom prst="rect">
            <a:avLst/>
          </a:prstGeom>
          <a:solidFill>
            <a:srgbClr val="7030A0"/>
          </a:solidFill>
        </p:spPr>
        <p:txBody>
          <a:bodyPr wrap="square" rtlCol="0">
            <a:spAutoFit/>
          </a:bodyPr>
          <a:lstStyle/>
          <a:p>
            <a:r>
              <a:rPr lang="en-US" sz="2800" dirty="0" smtClean="0">
                <a:solidFill>
                  <a:schemeClr val="bg1"/>
                </a:solidFill>
              </a:rPr>
              <a:t>“</a:t>
            </a:r>
            <a:r>
              <a:rPr lang="en-US" sz="2800" dirty="0">
                <a:solidFill>
                  <a:schemeClr val="bg1"/>
                </a:solidFill>
              </a:rPr>
              <a:t>For in Christ Jesus you are all sons of God, </a:t>
            </a:r>
            <a:r>
              <a:rPr lang="en-US" sz="2800" b="1" dirty="0">
                <a:solidFill>
                  <a:schemeClr val="bg1"/>
                </a:solidFill>
              </a:rPr>
              <a:t>through faith</a:t>
            </a:r>
            <a:r>
              <a:rPr lang="en-US" sz="2800" dirty="0">
                <a:solidFill>
                  <a:schemeClr val="bg1"/>
                </a:solidFill>
              </a:rPr>
              <a:t>. </a:t>
            </a:r>
            <a:r>
              <a:rPr lang="en-US" sz="2800" b="1" baseline="30000" dirty="0">
                <a:solidFill>
                  <a:schemeClr val="bg1"/>
                </a:solidFill>
              </a:rPr>
              <a:t>27 </a:t>
            </a:r>
            <a:r>
              <a:rPr lang="en-US" sz="2800" dirty="0">
                <a:solidFill>
                  <a:schemeClr val="bg1"/>
                </a:solidFill>
              </a:rPr>
              <a:t>For as many of you as were baptized into Christ </a:t>
            </a:r>
            <a:r>
              <a:rPr lang="en-US" sz="2800" dirty="0" smtClean="0">
                <a:solidFill>
                  <a:schemeClr val="bg1"/>
                </a:solidFill>
              </a:rPr>
              <a:t>have</a:t>
            </a:r>
            <a:r>
              <a:rPr lang="en-US" sz="2800" dirty="0">
                <a:solidFill>
                  <a:schemeClr val="bg1"/>
                </a:solidFill>
              </a:rPr>
              <a:t> put </a:t>
            </a:r>
            <a:r>
              <a:rPr lang="en-US" sz="2800" dirty="0" smtClean="0">
                <a:solidFill>
                  <a:schemeClr val="bg1"/>
                </a:solidFill>
              </a:rPr>
              <a:t>on Christ. </a:t>
            </a:r>
            <a:r>
              <a:rPr lang="en-US" sz="2800" b="1" baseline="30000" dirty="0" smtClean="0">
                <a:solidFill>
                  <a:schemeClr val="bg1"/>
                </a:solidFill>
              </a:rPr>
              <a:t>28</a:t>
            </a:r>
            <a:r>
              <a:rPr lang="en-US" sz="2800" b="1" baseline="30000" dirty="0">
                <a:solidFill>
                  <a:schemeClr val="bg1"/>
                </a:solidFill>
              </a:rPr>
              <a:t> </a:t>
            </a:r>
            <a:r>
              <a:rPr lang="en-US" sz="2800" dirty="0">
                <a:solidFill>
                  <a:schemeClr val="bg1"/>
                </a:solidFill>
              </a:rPr>
              <a:t>There is neither Jew nor Greek, there is neither slave nor free, there is no male and </a:t>
            </a:r>
            <a:r>
              <a:rPr lang="en-US" sz="2800" dirty="0" smtClean="0">
                <a:solidFill>
                  <a:schemeClr val="bg1"/>
                </a:solidFill>
              </a:rPr>
              <a:t>female</a:t>
            </a:r>
            <a:r>
              <a:rPr lang="en-US" sz="2800" dirty="0">
                <a:solidFill>
                  <a:schemeClr val="bg1"/>
                </a:solidFill>
              </a:rPr>
              <a:t>, </a:t>
            </a:r>
            <a:r>
              <a:rPr lang="en-US" sz="2800" b="1" dirty="0">
                <a:solidFill>
                  <a:schemeClr val="bg1"/>
                </a:solidFill>
              </a:rPr>
              <a:t>for you are all one in Christ Jesus</a:t>
            </a:r>
            <a:r>
              <a:rPr lang="en-US" sz="2800" dirty="0">
                <a:solidFill>
                  <a:schemeClr val="bg1"/>
                </a:solidFill>
              </a:rPr>
              <a:t>” (Gal. 3:26-28)</a:t>
            </a:r>
            <a:br>
              <a:rPr lang="en-US" sz="2800" dirty="0">
                <a:solidFill>
                  <a:schemeClr val="bg1"/>
                </a:solidFill>
              </a:rPr>
            </a:br>
            <a:endParaRPr lang="en-US" sz="2800" dirty="0">
              <a:solidFill>
                <a:schemeClr val="bg1"/>
              </a:solidFill>
            </a:endParaRPr>
          </a:p>
        </p:txBody>
      </p:sp>
    </p:spTree>
    <p:extLst>
      <p:ext uri="{BB962C8B-B14F-4D97-AF65-F5344CB8AC3E}">
        <p14:creationId xmlns:p14="http://schemas.microsoft.com/office/powerpoint/2010/main" val="952577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07418"/>
          </a:xfrm>
        </p:spPr>
        <p:txBody>
          <a:bodyPr>
            <a:normAutofit fontScale="90000"/>
          </a:bodyPr>
          <a:lstStyle/>
          <a:p>
            <a:r>
              <a:rPr lang="en-US" dirty="0" smtClean="0">
                <a:latin typeface="Abadi MT Condensed Extra Bold" charset="0"/>
                <a:ea typeface="Abadi MT Condensed Extra Bold" charset="0"/>
                <a:cs typeface="Abadi MT Condensed Extra Bold" charset="0"/>
              </a:rPr>
              <a:t>Four points regarding the sin of favoritism:</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838200" y="1337733"/>
            <a:ext cx="10515600" cy="4839230"/>
          </a:xfrm>
        </p:spPr>
        <p:txBody>
          <a:bodyPr/>
          <a:lstStyle/>
          <a:p>
            <a:pPr marL="571500" indent="-571500">
              <a:buFont typeface="+mj-lt"/>
              <a:buAutoNum type="romanLcPeriod"/>
            </a:pPr>
            <a:r>
              <a:rPr lang="en-US" sz="1800" b="1" dirty="0"/>
              <a:t>The principle stated </a:t>
            </a:r>
            <a:r>
              <a:rPr lang="en-US" sz="1800" b="1" dirty="0"/>
              <a:t>(</a:t>
            </a:r>
            <a:r>
              <a:rPr lang="en-US" sz="1800" b="1" dirty="0" smtClean="0"/>
              <a:t>2:1) </a:t>
            </a:r>
          </a:p>
          <a:p>
            <a:pPr marL="571500" indent="-571500">
              <a:buFont typeface="+mj-lt"/>
              <a:buAutoNum type="romanLcPeriod"/>
            </a:pPr>
            <a:r>
              <a:rPr lang="en-US" sz="3200" b="1" dirty="0"/>
              <a:t>A real-life illustration </a:t>
            </a:r>
            <a:r>
              <a:rPr lang="en-US" sz="3200" b="1" dirty="0"/>
              <a:t>(</a:t>
            </a:r>
            <a:r>
              <a:rPr lang="en-US" sz="3200" b="1" dirty="0" smtClean="0"/>
              <a:t>2:2-4) </a:t>
            </a:r>
          </a:p>
          <a:p>
            <a:pPr marL="571500" indent="-571500">
              <a:buFont typeface="+mj-lt"/>
              <a:buAutoNum type="romanLcPeriod"/>
            </a:pPr>
            <a:endParaRPr lang="en-US" sz="3200" b="1" dirty="0"/>
          </a:p>
          <a:p>
            <a:pPr marL="0" indent="0">
              <a:buNone/>
            </a:pPr>
            <a:endParaRPr lang="en-US" sz="3200" b="1" dirty="0" smtClean="0"/>
          </a:p>
        </p:txBody>
      </p:sp>
      <p:sp>
        <p:nvSpPr>
          <p:cNvPr id="4" name="Date Placeholder 3"/>
          <p:cNvSpPr>
            <a:spLocks noGrp="1"/>
          </p:cNvSpPr>
          <p:nvPr>
            <p:ph type="dt" sz="half" idx="10"/>
          </p:nvPr>
        </p:nvSpPr>
        <p:spPr/>
        <p:txBody>
          <a:bodyPr/>
          <a:lstStyle/>
          <a:p>
            <a:r>
              <a:rPr lang="en-US" smtClean="0"/>
              <a:t>8/28/16 --- Fink</a:t>
            </a:r>
            <a:endParaRPr lang="en-US"/>
          </a:p>
        </p:txBody>
      </p:sp>
      <p:sp>
        <p:nvSpPr>
          <p:cNvPr id="5" name="Footer Placeholder 4"/>
          <p:cNvSpPr>
            <a:spLocks noGrp="1"/>
          </p:cNvSpPr>
          <p:nvPr>
            <p:ph type="ftr" sz="quarter" idx="11"/>
          </p:nvPr>
        </p:nvSpPr>
        <p:spPr/>
        <p:txBody>
          <a:bodyPr/>
          <a:lstStyle/>
          <a:p>
            <a:r>
              <a:rPr lang="en-US" smtClean="0"/>
              <a:t>Study of James - The Sin of Partiality (2:1-13)</a:t>
            </a:r>
            <a:endParaRPr lang="en-US"/>
          </a:p>
        </p:txBody>
      </p:sp>
      <p:sp>
        <p:nvSpPr>
          <p:cNvPr id="6" name="TextBox 5"/>
          <p:cNvSpPr txBox="1"/>
          <p:nvPr/>
        </p:nvSpPr>
        <p:spPr>
          <a:xfrm>
            <a:off x="270933" y="2556934"/>
            <a:ext cx="11650133" cy="3005455"/>
          </a:xfrm>
          <a:prstGeom prst="rect">
            <a:avLst/>
          </a:prstGeom>
          <a:solidFill>
            <a:srgbClr val="7030A0"/>
          </a:solidFill>
        </p:spPr>
        <p:txBody>
          <a:bodyPr wrap="square" rtlCol="0">
            <a:spAutoFit/>
          </a:bodyPr>
          <a:lstStyle/>
          <a:p>
            <a:r>
              <a:rPr lang="en-US" sz="2800" dirty="0" smtClean="0">
                <a:solidFill>
                  <a:schemeClr val="bg1"/>
                </a:solidFill>
              </a:rPr>
              <a:t>“</a:t>
            </a:r>
            <a:r>
              <a:rPr lang="en-US" sz="2800" dirty="0">
                <a:solidFill>
                  <a:schemeClr val="bg1"/>
                </a:solidFill>
              </a:rPr>
              <a:t>For if a man wearing a gold ring and fine clothing comes into your assembly, and a </a:t>
            </a:r>
            <a:r>
              <a:rPr lang="en-US" sz="2800" dirty="0" smtClean="0">
                <a:solidFill>
                  <a:schemeClr val="bg1"/>
                </a:solidFill>
              </a:rPr>
              <a:t>poor </a:t>
            </a:r>
            <a:r>
              <a:rPr lang="en-US" sz="2800" dirty="0">
                <a:solidFill>
                  <a:schemeClr val="bg1"/>
                </a:solidFill>
              </a:rPr>
              <a:t>man in shabby clothing also comes in, </a:t>
            </a:r>
            <a:r>
              <a:rPr lang="en-US" sz="2800" b="1" baseline="30000" dirty="0">
                <a:solidFill>
                  <a:schemeClr val="bg1"/>
                </a:solidFill>
              </a:rPr>
              <a:t>3 </a:t>
            </a:r>
            <a:r>
              <a:rPr lang="en-US" sz="2800" dirty="0">
                <a:solidFill>
                  <a:schemeClr val="bg1"/>
                </a:solidFill>
              </a:rPr>
              <a:t>and if you pay attention to the one who wears the fine clothing and say, </a:t>
            </a:r>
            <a:r>
              <a:rPr lang="en-US" sz="2800" dirty="0" smtClean="0">
                <a:solidFill>
                  <a:schemeClr val="bg1"/>
                </a:solidFill>
              </a:rPr>
              <a:t>“</a:t>
            </a:r>
            <a:r>
              <a:rPr lang="en-US" sz="2800" dirty="0">
                <a:solidFill>
                  <a:schemeClr val="bg1"/>
                </a:solidFill>
              </a:rPr>
              <a:t>You sit here in a good </a:t>
            </a:r>
            <a:r>
              <a:rPr lang="en-US" sz="2800" dirty="0" smtClean="0">
                <a:solidFill>
                  <a:schemeClr val="bg1"/>
                </a:solidFill>
              </a:rPr>
              <a:t>place,” while </a:t>
            </a:r>
            <a:r>
              <a:rPr lang="en-US" sz="2800" dirty="0">
                <a:solidFill>
                  <a:schemeClr val="bg1"/>
                </a:solidFill>
              </a:rPr>
              <a:t>you say to the poor man, “You stand over there,” or, “Sit down at my </a:t>
            </a:r>
            <a:r>
              <a:rPr lang="en-US" sz="2800" dirty="0" smtClean="0">
                <a:solidFill>
                  <a:schemeClr val="bg1"/>
                </a:solidFill>
              </a:rPr>
              <a:t>feet</a:t>
            </a:r>
            <a:r>
              <a:rPr lang="en-US" sz="2800" dirty="0">
                <a:solidFill>
                  <a:schemeClr val="bg1"/>
                </a:solidFill>
              </a:rPr>
              <a:t>,” </a:t>
            </a:r>
            <a:r>
              <a:rPr lang="en-US" sz="2800" b="1" baseline="30000" dirty="0">
                <a:solidFill>
                  <a:schemeClr val="bg1"/>
                </a:solidFill>
              </a:rPr>
              <a:t>4 </a:t>
            </a:r>
            <a:r>
              <a:rPr lang="en-US" sz="2800" b="1" dirty="0">
                <a:solidFill>
                  <a:schemeClr val="bg1"/>
                </a:solidFill>
              </a:rPr>
              <a:t>have you not then made distinctions among yourselves and become judges with evil thoughts? </a:t>
            </a:r>
            <a:r>
              <a:rPr lang="en-US" b="1" dirty="0">
                <a:solidFill>
                  <a:schemeClr val="bg1"/>
                </a:solidFill>
              </a:rPr>
              <a:t/>
            </a:r>
            <a:br>
              <a:rPr lang="en-US" b="1" dirty="0">
                <a:solidFill>
                  <a:schemeClr val="bg1"/>
                </a:solidFill>
              </a:rPr>
            </a:br>
            <a:endParaRPr lang="en-US" b="1" dirty="0">
              <a:solidFill>
                <a:schemeClr val="bg1"/>
              </a:solidFill>
            </a:endParaRPr>
          </a:p>
        </p:txBody>
      </p:sp>
    </p:spTree>
    <p:extLst>
      <p:ext uri="{BB962C8B-B14F-4D97-AF65-F5344CB8AC3E}">
        <p14:creationId xmlns:p14="http://schemas.microsoft.com/office/powerpoint/2010/main" val="969953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3729" y="-171226"/>
            <a:ext cx="6347822" cy="1300380"/>
          </a:xfrm>
        </p:spPr>
        <p:txBody>
          <a:bodyPr>
            <a:noAutofit/>
          </a:bodyPr>
          <a:lstStyle/>
          <a:p>
            <a:r>
              <a:rPr lang="en-US" sz="2400" dirty="0" smtClean="0">
                <a:latin typeface="Abadi MT Condensed Extra Bold" charset="0"/>
                <a:ea typeface="Abadi MT Condensed Extra Bold" charset="0"/>
                <a:cs typeface="Abadi MT Condensed Extra Bold" charset="0"/>
              </a:rPr>
              <a:t>Synagogue </a:t>
            </a:r>
            <a:r>
              <a:rPr lang="en-US" sz="2400" dirty="0" smtClean="0">
                <a:latin typeface="+mn-lt"/>
                <a:ea typeface="Abadi MT Condensed Extra Bold" charset="0"/>
                <a:cs typeface="Abadi MT Condensed Extra Bold" charset="0"/>
              </a:rPr>
              <a:t>(2:2</a:t>
            </a:r>
            <a:r>
              <a:rPr lang="en-US" sz="2400" dirty="0" smtClean="0">
                <a:latin typeface="Abadi MT Condensed Extra Bold" charset="0"/>
                <a:ea typeface="Abadi MT Condensed Extra Bold" charset="0"/>
                <a:cs typeface="Abadi MT Condensed Extra Bold" charset="0"/>
              </a:rPr>
              <a:t>) – </a:t>
            </a:r>
            <a:r>
              <a:rPr lang="en-US" sz="2400" b="1" dirty="0" err="1" smtClean="0"/>
              <a:t>sunagógé</a:t>
            </a:r>
            <a:r>
              <a:rPr lang="en-US" sz="2400" b="1" dirty="0"/>
              <a:t> </a:t>
            </a:r>
            <a:r>
              <a:rPr lang="en-US" sz="2400" b="1" dirty="0" smtClean="0"/>
              <a:t>[4864] - </a:t>
            </a:r>
            <a:r>
              <a:rPr lang="en-US" sz="2400" dirty="0"/>
              <a:t>either the place or the people gathered together in the place.</a:t>
            </a:r>
            <a:r>
              <a:rPr lang="en-US" sz="2400" b="1" dirty="0" smtClean="0"/>
              <a:t> </a:t>
            </a:r>
            <a:r>
              <a:rPr lang="en-US" sz="2400" b="1" dirty="0" smtClean="0"/>
              <a:t>(cf. Acts 6:9; 9:2; Rev. 2:9; 3:9)</a:t>
            </a:r>
            <a:endParaRPr lang="en-US" sz="2400" dirty="0">
              <a:latin typeface="Abadi MT Condensed Extra Bold" charset="0"/>
              <a:ea typeface="Abadi MT Condensed Extra Bold" charset="0"/>
              <a:cs typeface="Abadi MT Condensed Extra Bold" charset="0"/>
            </a:endParaRPr>
          </a:p>
        </p:txBody>
      </p:sp>
      <p:sp>
        <p:nvSpPr>
          <p:cNvPr id="50" name="Content Placeholder 49"/>
          <p:cNvSpPr>
            <a:spLocks noGrp="1"/>
          </p:cNvSpPr>
          <p:nvPr>
            <p:ph idx="1"/>
          </p:nvPr>
        </p:nvSpPr>
        <p:spPr>
          <a:xfrm>
            <a:off x="7100056" y="524406"/>
            <a:ext cx="4455204" cy="5566343"/>
          </a:xfrm>
        </p:spPr>
        <p:txBody>
          <a:bodyPr/>
          <a:lstStyle/>
          <a:p>
            <a:pPr marL="0" indent="0">
              <a:buNone/>
            </a:pPr>
            <a:endParaRPr lang="en-US" dirty="0"/>
          </a:p>
        </p:txBody>
      </p:sp>
      <p:sp>
        <p:nvSpPr>
          <p:cNvPr id="51" name="Text Placeholder 50"/>
          <p:cNvSpPr>
            <a:spLocks noGrp="1"/>
          </p:cNvSpPr>
          <p:nvPr>
            <p:ph type="body" sz="half" idx="2"/>
          </p:nvPr>
        </p:nvSpPr>
        <p:spPr>
          <a:xfrm>
            <a:off x="541868" y="1143933"/>
            <a:ext cx="4230158" cy="4725055"/>
          </a:xfrm>
        </p:spPr>
        <p:txBody>
          <a:bodyPr/>
          <a:lstStyle/>
          <a:p>
            <a:endParaRPr lang="en-US" dirty="0"/>
          </a:p>
        </p:txBody>
      </p:sp>
      <p:sp>
        <p:nvSpPr>
          <p:cNvPr id="5" name="Rectangle 4"/>
          <p:cNvSpPr/>
          <p:nvPr/>
        </p:nvSpPr>
        <p:spPr>
          <a:xfrm>
            <a:off x="7447164" y="422253"/>
            <a:ext cx="3447420" cy="5680833"/>
          </a:xfrm>
          <a:prstGeom prst="rect">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p:cNvSpPr/>
          <p:nvPr/>
        </p:nvSpPr>
        <p:spPr>
          <a:xfrm>
            <a:off x="7594436" y="1683198"/>
            <a:ext cx="372533" cy="355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7638739" y="2378971"/>
            <a:ext cx="372533" cy="355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7655670" y="3072487"/>
            <a:ext cx="372533" cy="355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7635481" y="3703847"/>
            <a:ext cx="372533" cy="355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7635481" y="4366534"/>
            <a:ext cx="372533" cy="355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10345741" y="1694400"/>
            <a:ext cx="372533" cy="355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10330476" y="2380857"/>
            <a:ext cx="372533" cy="355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10315350" y="3044224"/>
            <a:ext cx="372533" cy="355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10305885" y="3683795"/>
            <a:ext cx="372533" cy="355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10313545" y="4358659"/>
            <a:ext cx="372533" cy="3479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7635481" y="5016585"/>
            <a:ext cx="367445" cy="3371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10300797" y="4994165"/>
            <a:ext cx="372533" cy="355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6831612" y="560954"/>
            <a:ext cx="615553" cy="5428829"/>
          </a:xfrm>
          <a:prstGeom prst="rect">
            <a:avLst/>
          </a:prstGeom>
          <a:solidFill>
            <a:schemeClr val="bg1">
              <a:lumMod val="95000"/>
            </a:schemeClr>
          </a:solidFill>
        </p:spPr>
        <p:txBody>
          <a:bodyPr vert="vert" wrap="square" rtlCol="0">
            <a:spAutoFit/>
          </a:bodyPr>
          <a:lstStyle/>
          <a:p>
            <a:pPr algn="ctr"/>
            <a:r>
              <a:rPr lang="en-US" sz="2800" dirty="0" smtClean="0"/>
              <a:t>Women’s Gallery (Balcony)</a:t>
            </a:r>
            <a:endParaRPr lang="en-US" sz="2800" dirty="0"/>
          </a:p>
        </p:txBody>
      </p:sp>
      <p:sp>
        <p:nvSpPr>
          <p:cNvPr id="28" name="TextBox 27"/>
          <p:cNvSpPr txBox="1"/>
          <p:nvPr/>
        </p:nvSpPr>
        <p:spPr>
          <a:xfrm>
            <a:off x="10944615" y="494517"/>
            <a:ext cx="615553" cy="5486461"/>
          </a:xfrm>
          <a:prstGeom prst="rect">
            <a:avLst/>
          </a:prstGeom>
          <a:solidFill>
            <a:schemeClr val="bg2"/>
          </a:solidFill>
        </p:spPr>
        <p:txBody>
          <a:bodyPr vert="vert" wrap="square" rtlCol="0">
            <a:spAutoFit/>
          </a:bodyPr>
          <a:lstStyle/>
          <a:p>
            <a:pPr algn="ctr"/>
            <a:r>
              <a:rPr lang="en-US" sz="2800" dirty="0" smtClean="0"/>
              <a:t>Women’s Gallery (Balcony)</a:t>
            </a:r>
            <a:endParaRPr lang="en-US" sz="2800" dirty="0"/>
          </a:p>
        </p:txBody>
      </p:sp>
      <p:sp>
        <p:nvSpPr>
          <p:cNvPr id="29" name="TextBox 28"/>
          <p:cNvSpPr txBox="1"/>
          <p:nvPr/>
        </p:nvSpPr>
        <p:spPr>
          <a:xfrm>
            <a:off x="8269288" y="560955"/>
            <a:ext cx="2042830" cy="523220"/>
          </a:xfrm>
          <a:prstGeom prst="rect">
            <a:avLst/>
          </a:prstGeom>
          <a:solidFill>
            <a:schemeClr val="accent1">
              <a:lumMod val="75000"/>
            </a:schemeClr>
          </a:solidFill>
        </p:spPr>
        <p:txBody>
          <a:bodyPr wrap="square" rtlCol="0">
            <a:spAutoFit/>
          </a:bodyPr>
          <a:lstStyle/>
          <a:p>
            <a:r>
              <a:rPr lang="en-US" sz="2800" dirty="0" smtClean="0">
                <a:solidFill>
                  <a:schemeClr val="bg1"/>
                </a:solidFill>
              </a:rPr>
              <a:t>  Tabernacle</a:t>
            </a:r>
            <a:endParaRPr lang="en-US" sz="2800" dirty="0">
              <a:solidFill>
                <a:schemeClr val="bg1"/>
              </a:solidFill>
            </a:endParaRPr>
          </a:p>
        </p:txBody>
      </p:sp>
      <p:sp>
        <p:nvSpPr>
          <p:cNvPr id="39" name="TextBox 38"/>
          <p:cNvSpPr txBox="1"/>
          <p:nvPr/>
        </p:nvSpPr>
        <p:spPr>
          <a:xfrm>
            <a:off x="8290783" y="1143933"/>
            <a:ext cx="1538130" cy="461665"/>
          </a:xfrm>
          <a:prstGeom prst="rect">
            <a:avLst/>
          </a:prstGeom>
          <a:noFill/>
        </p:spPr>
        <p:txBody>
          <a:bodyPr wrap="square" rtlCol="0">
            <a:spAutoFit/>
          </a:bodyPr>
          <a:lstStyle/>
          <a:p>
            <a:r>
              <a:rPr lang="en-US" sz="2400" dirty="0" smtClean="0"/>
              <a:t>   </a:t>
            </a:r>
            <a:r>
              <a:rPr lang="en-US" sz="2400" b="1" dirty="0" smtClean="0"/>
              <a:t>(Scrolls)</a:t>
            </a:r>
            <a:endParaRPr lang="en-US" sz="2400" b="1" dirty="0"/>
          </a:p>
        </p:txBody>
      </p:sp>
      <p:sp>
        <p:nvSpPr>
          <p:cNvPr id="48" name="Snip Same Side Corner Rectangle 47"/>
          <p:cNvSpPr/>
          <p:nvPr/>
        </p:nvSpPr>
        <p:spPr>
          <a:xfrm rot="10800000">
            <a:off x="8626239" y="1690140"/>
            <a:ext cx="965422" cy="652987"/>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flipH="1">
            <a:off x="8290783" y="2351361"/>
            <a:ext cx="2066949" cy="954107"/>
          </a:xfrm>
          <a:prstGeom prst="rect">
            <a:avLst/>
          </a:prstGeom>
          <a:noFill/>
        </p:spPr>
        <p:txBody>
          <a:bodyPr wrap="square" rtlCol="0">
            <a:spAutoFit/>
          </a:bodyPr>
          <a:lstStyle/>
          <a:p>
            <a:r>
              <a:rPr lang="en-US" sz="2800" dirty="0" smtClean="0"/>
              <a:t>    </a:t>
            </a:r>
            <a:r>
              <a:rPr lang="en-US" sz="2800" dirty="0" err="1" smtClean="0">
                <a:latin typeface="Abadi MT Condensed Extra Bold" charset="0"/>
                <a:ea typeface="Abadi MT Condensed Extra Bold" charset="0"/>
                <a:cs typeface="Abadi MT Condensed Extra Bold" charset="0"/>
              </a:rPr>
              <a:t>Bēmə</a:t>
            </a:r>
            <a:endParaRPr lang="en-US" sz="2800" dirty="0" smtClean="0">
              <a:latin typeface="Abadi MT Condensed Extra Bold" charset="0"/>
              <a:ea typeface="Abadi MT Condensed Extra Bold" charset="0"/>
              <a:cs typeface="Abadi MT Condensed Extra Bold" charset="0"/>
            </a:endParaRPr>
          </a:p>
          <a:p>
            <a:r>
              <a:rPr lang="en-US" sz="2800" dirty="0" smtClean="0"/>
              <a:t>  (Platform)</a:t>
            </a:r>
            <a:endParaRPr lang="en-US" sz="2800" dirty="0"/>
          </a:p>
        </p:txBody>
      </p:sp>
      <p:pic>
        <p:nvPicPr>
          <p:cNvPr id="52" name="Picture 51"/>
          <p:cNvPicPr>
            <a:picLocks noChangeAspect="1"/>
          </p:cNvPicPr>
          <p:nvPr/>
        </p:nvPicPr>
        <p:blipFill>
          <a:blip r:embed="rId3"/>
          <a:stretch>
            <a:fillRect/>
          </a:stretch>
        </p:blipFill>
        <p:spPr>
          <a:xfrm>
            <a:off x="560660" y="1109386"/>
            <a:ext cx="4953141" cy="4965049"/>
          </a:xfrm>
          <a:prstGeom prst="rect">
            <a:avLst/>
          </a:prstGeom>
        </p:spPr>
      </p:pic>
      <p:sp>
        <p:nvSpPr>
          <p:cNvPr id="53" name="TextBox 52"/>
          <p:cNvSpPr txBox="1"/>
          <p:nvPr/>
        </p:nvSpPr>
        <p:spPr>
          <a:xfrm>
            <a:off x="7552183" y="5629199"/>
            <a:ext cx="738600" cy="369332"/>
          </a:xfrm>
          <a:prstGeom prst="rect">
            <a:avLst/>
          </a:prstGeom>
          <a:noFill/>
        </p:spPr>
        <p:txBody>
          <a:bodyPr wrap="none" rtlCol="0">
            <a:spAutoFit/>
          </a:bodyPr>
          <a:lstStyle/>
          <a:p>
            <a:r>
              <a:rPr lang="en-US" smtClean="0"/>
              <a:t>Pillars</a:t>
            </a:r>
            <a:endParaRPr lang="en-US"/>
          </a:p>
        </p:txBody>
      </p:sp>
      <p:sp>
        <p:nvSpPr>
          <p:cNvPr id="55" name="TextBox 54"/>
          <p:cNvSpPr txBox="1"/>
          <p:nvPr/>
        </p:nvSpPr>
        <p:spPr>
          <a:xfrm>
            <a:off x="10029328" y="5650190"/>
            <a:ext cx="1179995" cy="369332"/>
          </a:xfrm>
          <a:prstGeom prst="rect">
            <a:avLst/>
          </a:prstGeom>
          <a:noFill/>
        </p:spPr>
        <p:txBody>
          <a:bodyPr wrap="square" rtlCol="0">
            <a:spAutoFit/>
          </a:bodyPr>
          <a:lstStyle/>
          <a:p>
            <a:r>
              <a:rPr lang="en-US" dirty="0" smtClean="0"/>
              <a:t>Pillars</a:t>
            </a:r>
            <a:endParaRPr lang="en-US" dirty="0"/>
          </a:p>
        </p:txBody>
      </p:sp>
      <p:sp>
        <p:nvSpPr>
          <p:cNvPr id="59" name="TextBox 58"/>
          <p:cNvSpPr txBox="1"/>
          <p:nvPr/>
        </p:nvSpPr>
        <p:spPr>
          <a:xfrm>
            <a:off x="203200" y="6064826"/>
            <a:ext cx="11352060" cy="769441"/>
          </a:xfrm>
          <a:prstGeom prst="rect">
            <a:avLst/>
          </a:prstGeom>
          <a:noFill/>
        </p:spPr>
        <p:txBody>
          <a:bodyPr wrap="square" rtlCol="0">
            <a:spAutoFit/>
          </a:bodyPr>
          <a:lstStyle/>
          <a:p>
            <a:r>
              <a:rPr lang="en-US" sz="2200" dirty="0" smtClean="0"/>
              <a:t>“And they (Pharisees) </a:t>
            </a:r>
            <a:r>
              <a:rPr lang="en-US" sz="2200" dirty="0"/>
              <a:t> love the place of honor at feasts and the best seats in the </a:t>
            </a:r>
            <a:r>
              <a:rPr lang="en-US" sz="2200" dirty="0" smtClean="0"/>
              <a:t>synagogues” (Mt. 23:6)</a:t>
            </a:r>
            <a:endParaRPr lang="en-US" sz="2200" dirty="0"/>
          </a:p>
        </p:txBody>
      </p:sp>
      <p:sp>
        <p:nvSpPr>
          <p:cNvPr id="60" name="Oval 59"/>
          <p:cNvSpPr/>
          <p:nvPr/>
        </p:nvSpPr>
        <p:spPr>
          <a:xfrm>
            <a:off x="9054151" y="3664266"/>
            <a:ext cx="372533" cy="355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9054151" y="4300029"/>
            <a:ext cx="372533" cy="355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9076221" y="4954623"/>
            <a:ext cx="372533" cy="355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smtClean="0"/>
              <a:t>8/28/16 --- Fink</a:t>
            </a:r>
            <a:endParaRPr lang="en-US"/>
          </a:p>
        </p:txBody>
      </p:sp>
      <p:sp>
        <p:nvSpPr>
          <p:cNvPr id="3" name="Footer Placeholder 2"/>
          <p:cNvSpPr>
            <a:spLocks noGrp="1"/>
          </p:cNvSpPr>
          <p:nvPr>
            <p:ph type="ftr" sz="quarter" idx="11"/>
          </p:nvPr>
        </p:nvSpPr>
        <p:spPr/>
        <p:txBody>
          <a:bodyPr/>
          <a:lstStyle/>
          <a:p>
            <a:r>
              <a:rPr lang="en-US" smtClean="0"/>
              <a:t>Study of James - The Sin of Partiality (2:1-13)</a:t>
            </a:r>
            <a:endParaRPr lang="en-US"/>
          </a:p>
        </p:txBody>
      </p:sp>
    </p:spTree>
    <p:extLst>
      <p:ext uri="{BB962C8B-B14F-4D97-AF65-F5344CB8AC3E}">
        <p14:creationId xmlns:p14="http://schemas.microsoft.com/office/powerpoint/2010/main" val="76296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1899"/>
          </a:xfrm>
        </p:spPr>
        <p:txBody>
          <a:bodyPr>
            <a:normAutofit fontScale="90000"/>
          </a:bodyPr>
          <a:lstStyle/>
          <a:p>
            <a:r>
              <a:rPr lang="en-US" dirty="0" smtClean="0">
                <a:latin typeface="Abadi MT Condensed Extra Bold" charset="0"/>
                <a:ea typeface="Abadi MT Condensed Extra Bold" charset="0"/>
                <a:cs typeface="Abadi MT Condensed Extra Bold" charset="0"/>
              </a:rPr>
              <a:t>Four points regarding the sin of favoritism:</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389467" y="907024"/>
            <a:ext cx="11497733" cy="5269939"/>
          </a:xfrm>
        </p:spPr>
        <p:txBody>
          <a:bodyPr/>
          <a:lstStyle/>
          <a:p>
            <a:pPr marL="571500" indent="-571500">
              <a:buFont typeface="+mj-lt"/>
              <a:buAutoNum type="romanLcPeriod"/>
            </a:pPr>
            <a:r>
              <a:rPr lang="en-US" sz="1800" b="1" dirty="0"/>
              <a:t>The principle stated </a:t>
            </a:r>
            <a:r>
              <a:rPr lang="en-US" sz="1800" b="1" dirty="0"/>
              <a:t>(</a:t>
            </a:r>
            <a:r>
              <a:rPr lang="en-US" sz="1800" b="1" dirty="0" smtClean="0"/>
              <a:t>2:1) </a:t>
            </a:r>
          </a:p>
          <a:p>
            <a:pPr marL="571500" indent="-571500">
              <a:buFont typeface="+mj-lt"/>
              <a:buAutoNum type="romanLcPeriod"/>
            </a:pPr>
            <a:r>
              <a:rPr lang="en-US" sz="1800" b="1" dirty="0"/>
              <a:t>A real-life illustration </a:t>
            </a:r>
            <a:r>
              <a:rPr lang="en-US" sz="1800" b="1" dirty="0"/>
              <a:t>(</a:t>
            </a:r>
            <a:r>
              <a:rPr lang="en-US" sz="1800" b="1" dirty="0" smtClean="0"/>
              <a:t>2:2-4) </a:t>
            </a:r>
          </a:p>
          <a:p>
            <a:pPr marL="571500" indent="-571500">
              <a:buFont typeface="+mj-lt"/>
              <a:buAutoNum type="romanLcPeriod"/>
            </a:pPr>
            <a:r>
              <a:rPr lang="en-US" sz="3200" b="1" dirty="0"/>
              <a:t>R</a:t>
            </a:r>
            <a:r>
              <a:rPr lang="en-US" sz="3200" b="1" dirty="0" smtClean="0"/>
              <a:t>easons </a:t>
            </a:r>
            <a:r>
              <a:rPr lang="en-US" sz="3200" b="1" dirty="0"/>
              <a:t>why partiality is </a:t>
            </a:r>
            <a:r>
              <a:rPr lang="en-US" sz="3200" b="1" dirty="0" smtClean="0"/>
              <a:t>wrong (2:5-11). </a:t>
            </a:r>
          </a:p>
          <a:p>
            <a:pPr marL="0" indent="0">
              <a:buNone/>
            </a:pPr>
            <a:endParaRPr lang="en-US" dirty="0"/>
          </a:p>
        </p:txBody>
      </p:sp>
      <p:sp>
        <p:nvSpPr>
          <p:cNvPr id="4" name="Date Placeholder 3"/>
          <p:cNvSpPr>
            <a:spLocks noGrp="1"/>
          </p:cNvSpPr>
          <p:nvPr>
            <p:ph type="dt" sz="half" idx="10"/>
          </p:nvPr>
        </p:nvSpPr>
        <p:spPr/>
        <p:txBody>
          <a:bodyPr/>
          <a:lstStyle/>
          <a:p>
            <a:r>
              <a:rPr lang="en-US" smtClean="0"/>
              <a:t>8/28/16 --- Fink</a:t>
            </a:r>
            <a:endParaRPr lang="en-US"/>
          </a:p>
        </p:txBody>
      </p:sp>
      <p:sp>
        <p:nvSpPr>
          <p:cNvPr id="5" name="Footer Placeholder 4"/>
          <p:cNvSpPr>
            <a:spLocks noGrp="1"/>
          </p:cNvSpPr>
          <p:nvPr>
            <p:ph type="ftr" sz="quarter" idx="11"/>
          </p:nvPr>
        </p:nvSpPr>
        <p:spPr/>
        <p:txBody>
          <a:bodyPr/>
          <a:lstStyle/>
          <a:p>
            <a:r>
              <a:rPr lang="en-US" smtClean="0"/>
              <a:t>Study of James - The Sin of Partiality (2:1-13)</a:t>
            </a:r>
            <a:endParaRPr lang="en-US"/>
          </a:p>
        </p:txBody>
      </p:sp>
      <p:sp>
        <p:nvSpPr>
          <p:cNvPr id="6" name="TextBox 5"/>
          <p:cNvSpPr txBox="1"/>
          <p:nvPr/>
        </p:nvSpPr>
        <p:spPr>
          <a:xfrm>
            <a:off x="389467" y="2177025"/>
            <a:ext cx="11497734" cy="4493538"/>
          </a:xfrm>
          <a:prstGeom prst="rect">
            <a:avLst/>
          </a:prstGeom>
          <a:solidFill>
            <a:srgbClr val="7030A0"/>
          </a:solidFill>
        </p:spPr>
        <p:txBody>
          <a:bodyPr wrap="square" rtlCol="0">
            <a:spAutoFit/>
          </a:bodyPr>
          <a:lstStyle/>
          <a:p>
            <a:r>
              <a:rPr lang="en-US" sz="2500" dirty="0" smtClean="0">
                <a:solidFill>
                  <a:schemeClr val="bg1"/>
                </a:solidFill>
              </a:rPr>
              <a:t>“</a:t>
            </a:r>
            <a:r>
              <a:rPr lang="en-US" sz="2500" dirty="0">
                <a:solidFill>
                  <a:schemeClr val="bg1"/>
                </a:solidFill>
              </a:rPr>
              <a:t>Listen, my beloved brothers, has not God chosen those who are poor in </a:t>
            </a:r>
            <a:r>
              <a:rPr lang="en-US" sz="2500" dirty="0">
                <a:solidFill>
                  <a:schemeClr val="bg1"/>
                </a:solidFill>
              </a:rPr>
              <a:t>t</a:t>
            </a:r>
            <a:r>
              <a:rPr lang="en-US" sz="2500" dirty="0" smtClean="0">
                <a:solidFill>
                  <a:schemeClr val="bg1"/>
                </a:solidFill>
              </a:rPr>
              <a:t>he </a:t>
            </a:r>
            <a:r>
              <a:rPr lang="en-US" sz="2500" dirty="0">
                <a:solidFill>
                  <a:schemeClr val="bg1"/>
                </a:solidFill>
              </a:rPr>
              <a:t>world to be rich in faith and heirs of the kingdom, which he has promised to those who love him? </a:t>
            </a:r>
            <a:r>
              <a:rPr lang="en-US" sz="2500" baseline="30000" dirty="0">
                <a:solidFill>
                  <a:schemeClr val="bg1"/>
                </a:solidFill>
              </a:rPr>
              <a:t>6 </a:t>
            </a:r>
            <a:r>
              <a:rPr lang="en-US" sz="2500" dirty="0">
                <a:solidFill>
                  <a:schemeClr val="bg1"/>
                </a:solidFill>
              </a:rPr>
              <a:t>But you have </a:t>
            </a:r>
            <a:r>
              <a:rPr lang="en-US" sz="2500" dirty="0" smtClean="0">
                <a:solidFill>
                  <a:schemeClr val="bg1"/>
                </a:solidFill>
              </a:rPr>
              <a:t>dishonored </a:t>
            </a:r>
            <a:r>
              <a:rPr lang="en-US" sz="2500" dirty="0">
                <a:solidFill>
                  <a:schemeClr val="bg1"/>
                </a:solidFill>
              </a:rPr>
              <a:t>the poor man. Are not the rich the ones who oppress you, and the ones who drag you into court?</a:t>
            </a:r>
            <a:r>
              <a:rPr lang="en-US" sz="2500" baseline="30000" dirty="0">
                <a:solidFill>
                  <a:schemeClr val="bg1"/>
                </a:solidFill>
              </a:rPr>
              <a:t>7 </a:t>
            </a:r>
            <a:r>
              <a:rPr lang="en-US" sz="2500" dirty="0">
                <a:solidFill>
                  <a:schemeClr val="bg1"/>
                </a:solidFill>
              </a:rPr>
              <a:t>Are </a:t>
            </a:r>
            <a:r>
              <a:rPr lang="en-US" sz="2500" dirty="0" smtClean="0">
                <a:solidFill>
                  <a:schemeClr val="bg1"/>
                </a:solidFill>
              </a:rPr>
              <a:t>they </a:t>
            </a:r>
            <a:r>
              <a:rPr lang="en-US" sz="2500" dirty="0">
                <a:solidFill>
                  <a:schemeClr val="bg1"/>
                </a:solidFill>
              </a:rPr>
              <a:t>not the ones who blaspheme the honorable name by which you were called?  </a:t>
            </a:r>
            <a:r>
              <a:rPr lang="en-US" sz="2500" baseline="30000" dirty="0">
                <a:solidFill>
                  <a:schemeClr val="bg1"/>
                </a:solidFill>
              </a:rPr>
              <a:t>8 </a:t>
            </a:r>
            <a:r>
              <a:rPr lang="en-US" sz="2500" dirty="0">
                <a:solidFill>
                  <a:schemeClr val="bg1"/>
                </a:solidFill>
              </a:rPr>
              <a:t>If you really fulfill the royal law </a:t>
            </a:r>
            <a:r>
              <a:rPr lang="en-US" sz="2500" dirty="0" smtClean="0">
                <a:solidFill>
                  <a:schemeClr val="bg1"/>
                </a:solidFill>
              </a:rPr>
              <a:t>according </a:t>
            </a:r>
            <a:r>
              <a:rPr lang="en-US" sz="2500" dirty="0">
                <a:solidFill>
                  <a:schemeClr val="bg1"/>
                </a:solidFill>
              </a:rPr>
              <a:t>to the Scripture, “You shall love your neighbor as yourself,” you are doing well. </a:t>
            </a:r>
            <a:r>
              <a:rPr lang="en-US" sz="2500" baseline="30000" dirty="0">
                <a:solidFill>
                  <a:schemeClr val="bg1"/>
                </a:solidFill>
              </a:rPr>
              <a:t>9 </a:t>
            </a:r>
            <a:r>
              <a:rPr lang="en-US" sz="2500" dirty="0">
                <a:solidFill>
                  <a:schemeClr val="bg1"/>
                </a:solidFill>
              </a:rPr>
              <a:t>But </a:t>
            </a:r>
            <a:r>
              <a:rPr lang="en-US" sz="2500" dirty="0" smtClean="0">
                <a:solidFill>
                  <a:schemeClr val="bg1"/>
                </a:solidFill>
              </a:rPr>
              <a:t>if you show </a:t>
            </a:r>
            <a:r>
              <a:rPr lang="en-US" sz="2500" dirty="0">
                <a:solidFill>
                  <a:schemeClr val="bg1"/>
                </a:solidFill>
              </a:rPr>
              <a:t>partiality, </a:t>
            </a:r>
            <a:r>
              <a:rPr lang="en-US" sz="2500" dirty="0" smtClean="0">
                <a:solidFill>
                  <a:schemeClr val="bg1"/>
                </a:solidFill>
              </a:rPr>
              <a:t>you </a:t>
            </a:r>
            <a:r>
              <a:rPr lang="en-US" sz="2500" dirty="0">
                <a:solidFill>
                  <a:schemeClr val="bg1"/>
                </a:solidFill>
              </a:rPr>
              <a:t>are committing sin and are convicted by the law as </a:t>
            </a:r>
            <a:r>
              <a:rPr lang="en-US" sz="2500" dirty="0" smtClean="0">
                <a:solidFill>
                  <a:schemeClr val="bg1"/>
                </a:solidFill>
              </a:rPr>
              <a:t>transgressors. </a:t>
            </a:r>
            <a:r>
              <a:rPr lang="en-US" sz="2500" baseline="30000" dirty="0" smtClean="0">
                <a:solidFill>
                  <a:schemeClr val="bg1"/>
                </a:solidFill>
              </a:rPr>
              <a:t>10</a:t>
            </a:r>
            <a:r>
              <a:rPr lang="en-US" sz="2500" baseline="30000" dirty="0">
                <a:solidFill>
                  <a:schemeClr val="bg1"/>
                </a:solidFill>
              </a:rPr>
              <a:t> </a:t>
            </a:r>
            <a:r>
              <a:rPr lang="en-US" sz="2500" dirty="0">
                <a:solidFill>
                  <a:schemeClr val="bg1"/>
                </a:solidFill>
              </a:rPr>
              <a:t>For whoever keeps the whole law but fails in </a:t>
            </a:r>
            <a:r>
              <a:rPr lang="en-US" sz="2500" dirty="0" smtClean="0">
                <a:solidFill>
                  <a:schemeClr val="bg1"/>
                </a:solidFill>
              </a:rPr>
              <a:t>one </a:t>
            </a:r>
            <a:r>
              <a:rPr lang="en-US" sz="2500" dirty="0">
                <a:solidFill>
                  <a:schemeClr val="bg1"/>
                </a:solidFill>
              </a:rPr>
              <a:t>point has become accountable for all of it.</a:t>
            </a:r>
            <a:r>
              <a:rPr lang="en-US" sz="2500" baseline="30000" dirty="0">
                <a:solidFill>
                  <a:schemeClr val="bg1"/>
                </a:solidFill>
              </a:rPr>
              <a:t>11 </a:t>
            </a:r>
            <a:r>
              <a:rPr lang="en-US" sz="2500" dirty="0">
                <a:solidFill>
                  <a:schemeClr val="bg1"/>
                </a:solidFill>
              </a:rPr>
              <a:t>For he who said, “Do not commit adultery,” also said, “Do not </a:t>
            </a:r>
            <a:r>
              <a:rPr lang="en-US" sz="2500" dirty="0" smtClean="0">
                <a:solidFill>
                  <a:schemeClr val="bg1"/>
                </a:solidFill>
              </a:rPr>
              <a:t>murder</a:t>
            </a:r>
            <a:r>
              <a:rPr lang="en-US" sz="2500" dirty="0">
                <a:solidFill>
                  <a:schemeClr val="bg1"/>
                </a:solidFill>
              </a:rPr>
              <a:t>.” If you do not commit adultery but do murder, you have become a transgressor of the law” (2:5-11). </a:t>
            </a:r>
            <a:endParaRPr lang="en-US" sz="2500" dirty="0">
              <a:solidFill>
                <a:schemeClr val="bg1"/>
              </a:solidFill>
            </a:endParaRPr>
          </a:p>
        </p:txBody>
      </p:sp>
    </p:spTree>
    <p:extLst>
      <p:ext uri="{BB962C8B-B14F-4D97-AF65-F5344CB8AC3E}">
        <p14:creationId xmlns:p14="http://schemas.microsoft.com/office/powerpoint/2010/main" val="5613494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2750</TotalTime>
  <Words>802</Words>
  <Application>Microsoft Macintosh PowerPoint</Application>
  <PresentationFormat>Widescreen</PresentationFormat>
  <Paragraphs>108</Paragraphs>
  <Slides>14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Abadi MT Condensed Extra Bold</vt:lpstr>
      <vt:lpstr>Calibri</vt:lpstr>
      <vt:lpstr>Calibri Light</vt:lpstr>
      <vt:lpstr>Arial</vt:lpstr>
      <vt:lpstr>Office Theme</vt:lpstr>
      <vt:lpstr>Growing Slowly Wise  A Study of James</vt:lpstr>
      <vt:lpstr>PowerPoint Presentation</vt:lpstr>
      <vt:lpstr>What we have learned so far…</vt:lpstr>
      <vt:lpstr>About favoritism (partiality) – 2:1</vt:lpstr>
      <vt:lpstr>Four points regarding the sin of favoritism:</vt:lpstr>
      <vt:lpstr>Four points regarding the sin of favoritism:</vt:lpstr>
      <vt:lpstr>Four points regarding the sin of favoritism:</vt:lpstr>
      <vt:lpstr>Synagogue (2:2) – sunagógé [4864] - either the place or the people gathered together in the place. (cf. Acts 6:9; 9:2; Rev. 2:9; 3:9)</vt:lpstr>
      <vt:lpstr>Four points regarding the sin of favoritism:</vt:lpstr>
      <vt:lpstr>Four points regarding the sin of favoritism:</vt:lpstr>
      <vt:lpstr>Four points regarding the sin of favoritism:</vt:lpstr>
      <vt:lpstr>Four points regarding the sin of favoritism:</vt:lpstr>
      <vt:lpstr>Summary</vt:lpstr>
      <vt:lpstr>Growing Slowly Wise  A Study of James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40</cp:revision>
  <cp:lastPrinted>2016-08-27T20:52:25Z</cp:lastPrinted>
  <dcterms:created xsi:type="dcterms:W3CDTF">2016-08-25T17:44:09Z</dcterms:created>
  <dcterms:modified xsi:type="dcterms:W3CDTF">2016-08-28T10:58:05Z</dcterms:modified>
</cp:coreProperties>
</file>