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7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87"/>
  </p:normalViewPr>
  <p:slideViewPr>
    <p:cSldViewPr snapToGrid="0" snapToObjects="1">
      <p:cViewPr varScale="1">
        <p:scale>
          <a:sx n="76" d="100"/>
          <a:sy n="76" d="100"/>
        </p:scale>
        <p:origin x="1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8B83F-1F8B-564E-8380-69D0B1C188F1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427F5-4ACA-9D4D-93BB-4FF7FEB2E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28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B9963-0146-924B-BB7D-29566C7D3A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65B05-42FA-4544-8246-086ACB855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6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65B05-42FA-4544-8246-086ACB8559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0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2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7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1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7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7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6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5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8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8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E5633-3F8A-9A48-9F3B-D293EEE6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Growing Slowly Wise</a:t>
            </a:r>
            <a:b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4400" i="1" dirty="0" smtClean="0">
                <a:latin typeface="+mn-lt"/>
                <a:ea typeface="Abadi MT Condensed Extra Bold" charset="0"/>
                <a:cs typeface="Abadi MT Condensed Extra Bold" charset="0"/>
              </a:rPr>
              <a:t>A Study of James</a:t>
            </a:r>
            <a:endParaRPr lang="en-US" sz="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Bridling the Tongue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James 3:1-12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4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Application </a:t>
            </a:r>
            <a:r>
              <a:rPr lang="en-US" dirty="0" smtClean="0"/>
              <a:t>– Tongue Training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sz="3200" dirty="0" smtClean="0"/>
              <a:t>The Tongue </a:t>
            </a:r>
            <a:r>
              <a:rPr lang="en-US" sz="3200" b="1" dirty="0" smtClean="0"/>
              <a:t>Defiles</a:t>
            </a:r>
            <a:r>
              <a:rPr lang="en-US" sz="3200" dirty="0" smtClean="0"/>
              <a:t> (it destroys inside out)</a:t>
            </a:r>
          </a:p>
          <a:p>
            <a:r>
              <a:rPr lang="en-US" sz="3200" dirty="0" smtClean="0"/>
              <a:t>The Tongue </a:t>
            </a:r>
            <a:r>
              <a:rPr lang="en-US" sz="3200" b="1" dirty="0" smtClean="0"/>
              <a:t>Defies</a:t>
            </a:r>
            <a:r>
              <a:rPr lang="en-US" sz="3200" dirty="0" smtClean="0"/>
              <a:t> (makes fools out of us) </a:t>
            </a:r>
          </a:p>
          <a:p>
            <a:r>
              <a:rPr lang="en-US" sz="3200" dirty="0" smtClean="0"/>
              <a:t>The Tongue </a:t>
            </a:r>
            <a:r>
              <a:rPr lang="en-US" sz="3200" b="1" dirty="0" smtClean="0"/>
              <a:t>Displays</a:t>
            </a:r>
            <a:r>
              <a:rPr lang="en-US" sz="3200" dirty="0" smtClean="0"/>
              <a:t> (it tells on us)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altLang="en-US" sz="3200" dirty="0" smtClean="0"/>
              <a:t>“</a:t>
            </a:r>
            <a:r>
              <a:rPr lang="en-US" altLang="en-US" sz="3200" i="1" dirty="0" smtClean="0"/>
              <a:t>Finally, brethren, whatsoever things are true, whatsoever things are just, whatsoever things are pure, whatsoever things are lovely, whatsoever things are of good report; if there be any virtue, and if there be any praise, think on these things</a:t>
            </a:r>
            <a:r>
              <a:rPr lang="en-US" altLang="en-US" sz="3200" dirty="0" smtClean="0"/>
              <a:t>” (Phil. 4:7)</a:t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1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3500" dirty="0" smtClean="0"/>
              <a:t>Earth’s wisest sages this impart; </a:t>
            </a:r>
            <a:r>
              <a:rPr lang="en-US" sz="3500" dirty="0"/>
              <a:t>t</a:t>
            </a:r>
            <a:r>
              <a:rPr lang="en-US" sz="3500" dirty="0" smtClean="0"/>
              <a:t>he tongues great storehouse is the heart</a:t>
            </a:r>
            <a:r>
              <a:rPr lang="en-US" sz="4800" dirty="0" smtClean="0"/>
              <a:t>.  </a:t>
            </a:r>
            <a:r>
              <a:rPr lang="en-US" sz="2600" dirty="0" smtClean="0"/>
              <a:t>-- </a:t>
            </a:r>
            <a:r>
              <a:rPr lang="en-US" sz="2600" i="1" dirty="0" smtClean="0"/>
              <a:t>Folk Proverb 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600" i="1" dirty="0" smtClean="0"/>
              <a:t>“</a:t>
            </a:r>
            <a:r>
              <a:rPr lang="en-US" sz="3000" i="1" dirty="0" smtClean="0"/>
              <a:t>Keep </a:t>
            </a:r>
            <a:r>
              <a:rPr lang="en-US" sz="3000" i="1" dirty="0"/>
              <a:t>your heart with all </a:t>
            </a:r>
            <a:r>
              <a:rPr lang="en-US" sz="3000" i="1" dirty="0" smtClean="0"/>
              <a:t>vigilance, for</a:t>
            </a:r>
            <a:r>
              <a:rPr lang="en-US" sz="3000" i="1" dirty="0"/>
              <a:t> from it flow the springs of </a:t>
            </a:r>
            <a:r>
              <a:rPr lang="en-US" sz="3000" i="1" dirty="0" smtClean="0"/>
              <a:t>life”</a:t>
            </a:r>
            <a:r>
              <a:rPr lang="en-US" sz="3000" i="1" dirty="0"/>
              <a:t> </a:t>
            </a:r>
            <a:r>
              <a:rPr lang="en-US" sz="3000" i="1" dirty="0" smtClean="0"/>
              <a:t>  </a:t>
            </a:r>
            <a:r>
              <a:rPr lang="en-US" sz="3000" dirty="0" smtClean="0"/>
              <a:t>--- Pro. 4:23</a:t>
            </a:r>
            <a:endParaRPr lang="en-US" sz="3000" dirty="0"/>
          </a:p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86266"/>
            <a:ext cx="11684000" cy="61700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“Not </a:t>
            </a:r>
            <a:r>
              <a:rPr lang="en-US" dirty="0"/>
              <a:t>many of you should become teachers, my brothers, for you know that </a:t>
            </a:r>
            <a:r>
              <a:rPr lang="en-US" b="1" dirty="0"/>
              <a:t>we</a:t>
            </a:r>
            <a:r>
              <a:rPr lang="en-US" dirty="0"/>
              <a:t> who teach will be judged with greater strictness. </a:t>
            </a:r>
            <a:r>
              <a:rPr lang="en-US" b="1" baseline="30000" dirty="0"/>
              <a:t>2 </a:t>
            </a:r>
            <a:r>
              <a:rPr lang="en-US" dirty="0"/>
              <a:t>For we all stumble in many ways. And if anyone does not stumble in what he says, he is a perfect man, able also to bridle his whole body. </a:t>
            </a:r>
            <a:r>
              <a:rPr lang="en-US" b="1" baseline="30000" dirty="0"/>
              <a:t>3 </a:t>
            </a:r>
            <a:r>
              <a:rPr lang="en-US" dirty="0"/>
              <a:t>If we put bits into the mouths of horses so that they obey us, we guide their whole bodies as well. </a:t>
            </a:r>
            <a:r>
              <a:rPr lang="en-US" b="1" baseline="30000" dirty="0"/>
              <a:t>4 </a:t>
            </a:r>
            <a:r>
              <a:rPr lang="en-US" dirty="0"/>
              <a:t>Look at the ships also: though they are so large and are driven by strong winds, they are guided by a very small rudder wherever the will of the pilot directs. </a:t>
            </a:r>
            <a:r>
              <a:rPr lang="en-US" b="1" baseline="30000" dirty="0"/>
              <a:t>5 </a:t>
            </a:r>
            <a:r>
              <a:rPr lang="en-US" dirty="0"/>
              <a:t>So also the tongue is a small member, yet it boasts of great </a:t>
            </a:r>
            <a:r>
              <a:rPr lang="en-US" dirty="0" smtClean="0"/>
              <a:t>things. How </a:t>
            </a:r>
            <a:r>
              <a:rPr lang="en-US" dirty="0"/>
              <a:t>great a forest is set ablaze by such a small fire! </a:t>
            </a:r>
            <a:r>
              <a:rPr lang="en-US" b="1" baseline="30000" dirty="0"/>
              <a:t>6 </a:t>
            </a:r>
            <a:r>
              <a:rPr lang="en-US" dirty="0"/>
              <a:t>And the tongue is a fire, a world of unrighteousness. The tongue is set among our members, staining the whole body, setting on fire the entire course of life, and set on fire by hell. </a:t>
            </a:r>
            <a:r>
              <a:rPr lang="en-US" b="1" baseline="30000" dirty="0"/>
              <a:t>7 </a:t>
            </a:r>
            <a:r>
              <a:rPr lang="en-US" dirty="0"/>
              <a:t>For every kind of beast and bird, of reptile and sea creature, can be tamed and has been tamed by mankind, </a:t>
            </a:r>
            <a:r>
              <a:rPr lang="en-US" b="1" baseline="30000" dirty="0"/>
              <a:t>8 </a:t>
            </a:r>
            <a:r>
              <a:rPr lang="en-US" dirty="0"/>
              <a:t>but no human being can tame the tongue. It is a restless evil, full of deadly poison. </a:t>
            </a:r>
            <a:r>
              <a:rPr lang="en-US" b="1" baseline="30000" dirty="0"/>
              <a:t>9 </a:t>
            </a:r>
            <a:r>
              <a:rPr lang="en-US" dirty="0"/>
              <a:t>With it we bless our Lord and Father, and with it we curse people who are made in the likeness of God. </a:t>
            </a:r>
            <a:r>
              <a:rPr lang="en-US" b="1" baseline="30000" dirty="0"/>
              <a:t>10 </a:t>
            </a:r>
            <a:r>
              <a:rPr lang="en-US" dirty="0"/>
              <a:t>From the same mouth come blessing and cursing. My brothers, these things ought not to be so. </a:t>
            </a:r>
            <a:r>
              <a:rPr lang="en-US" b="1" baseline="30000" dirty="0"/>
              <a:t>11 </a:t>
            </a:r>
            <a:r>
              <a:rPr lang="en-US" dirty="0"/>
              <a:t>Does a spring pour forth from the same opening both fresh and salt water? </a:t>
            </a:r>
            <a:r>
              <a:rPr lang="en-US" b="1" baseline="30000" dirty="0"/>
              <a:t>12 </a:t>
            </a:r>
            <a:r>
              <a:rPr lang="en-US" dirty="0"/>
              <a:t>Can a fig tree, my brothers, bear olives, or a grapevine produce figs? Neither can a salt pond yield fresh </a:t>
            </a:r>
            <a:r>
              <a:rPr lang="en-US" dirty="0" smtClean="0"/>
              <a:t>water” (James 3:1-12)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3500" dirty="0" smtClean="0"/>
              <a:t>Earth’s wisest sages this impart; </a:t>
            </a:r>
            <a:r>
              <a:rPr lang="en-US" sz="3500" dirty="0"/>
              <a:t>t</a:t>
            </a:r>
            <a:r>
              <a:rPr lang="en-US" sz="3500" dirty="0" smtClean="0"/>
              <a:t>he tongues great storehouse is the heart</a:t>
            </a:r>
            <a:r>
              <a:rPr lang="en-US" sz="4800" dirty="0" smtClean="0"/>
              <a:t>.  </a:t>
            </a:r>
            <a:r>
              <a:rPr lang="en-US" sz="2600" dirty="0" smtClean="0"/>
              <a:t>-- </a:t>
            </a:r>
            <a:r>
              <a:rPr lang="en-US" sz="2600" i="1" dirty="0" smtClean="0"/>
              <a:t>Folk Proverb 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3600" i="1" dirty="0" smtClean="0"/>
              <a:t>“</a:t>
            </a:r>
            <a:r>
              <a:rPr lang="en-US" sz="3000" i="1" dirty="0" smtClean="0"/>
              <a:t>Keep </a:t>
            </a:r>
            <a:r>
              <a:rPr lang="en-US" sz="3000" i="1" dirty="0"/>
              <a:t>your heart with all </a:t>
            </a:r>
            <a:r>
              <a:rPr lang="en-US" sz="3000" i="1" dirty="0" smtClean="0"/>
              <a:t>vigilance, for</a:t>
            </a:r>
            <a:r>
              <a:rPr lang="en-US" sz="3000" i="1" dirty="0"/>
              <a:t> from it flow the springs of </a:t>
            </a:r>
            <a:r>
              <a:rPr lang="en-US" sz="3000" i="1" dirty="0" smtClean="0"/>
              <a:t>life”</a:t>
            </a:r>
            <a:r>
              <a:rPr lang="en-US" sz="3000" i="1" dirty="0"/>
              <a:t> </a:t>
            </a:r>
            <a:r>
              <a:rPr lang="en-US" sz="3000" i="1" dirty="0" smtClean="0"/>
              <a:t>  </a:t>
            </a:r>
            <a:r>
              <a:rPr lang="en-US" sz="3000" dirty="0" smtClean="0"/>
              <a:t>--- Pro. 4:23</a:t>
            </a:r>
            <a:endParaRPr lang="en-US" sz="3000" dirty="0"/>
          </a:p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0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seems to be saying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1" y="1811866"/>
            <a:ext cx="11531599" cy="454448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“If you say you believe like you should, why do you say things you shouldn’t?” 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5601" y="3809999"/>
            <a:ext cx="11250664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800" dirty="0"/>
              <a:t>Whoever desires to love </a:t>
            </a:r>
            <a:r>
              <a:rPr lang="en-US" sz="2800" dirty="0" smtClean="0"/>
              <a:t>life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see good </a:t>
            </a:r>
            <a:r>
              <a:rPr lang="en-US" sz="2800" dirty="0" smtClean="0"/>
              <a:t>days,</a:t>
            </a:r>
            <a:r>
              <a:rPr lang="en-US" sz="2800" dirty="0"/>
              <a:t> </a:t>
            </a:r>
            <a:r>
              <a:rPr lang="en-US" sz="2800" b="1" dirty="0" smtClean="0"/>
              <a:t>let </a:t>
            </a:r>
            <a:r>
              <a:rPr lang="en-US" sz="2800" b="1" dirty="0"/>
              <a:t>him keep his tongue from </a:t>
            </a:r>
            <a:r>
              <a:rPr lang="en-US" sz="2800" b="1" dirty="0" smtClean="0"/>
              <a:t>evil</a:t>
            </a:r>
            <a:r>
              <a:rPr lang="en-US" sz="2800" b="1" dirty="0"/>
              <a:t> </a:t>
            </a:r>
            <a:r>
              <a:rPr lang="en-US" sz="2800" b="1" dirty="0" smtClean="0"/>
              <a:t>and </a:t>
            </a:r>
            <a:r>
              <a:rPr lang="en-US" sz="2800" b="1" dirty="0"/>
              <a:t>his lips from speaking </a:t>
            </a:r>
            <a:r>
              <a:rPr lang="en-US" sz="2800" b="1" dirty="0" smtClean="0"/>
              <a:t>deceit</a:t>
            </a:r>
            <a:r>
              <a:rPr lang="en-US" sz="2800" dirty="0" smtClean="0"/>
              <a:t>;</a:t>
            </a:r>
            <a:r>
              <a:rPr lang="en-US" sz="2800" dirty="0"/>
              <a:t> </a:t>
            </a:r>
            <a:r>
              <a:rPr lang="en-US" sz="2800" b="1" baseline="30000" dirty="0" smtClean="0"/>
              <a:t>11</a:t>
            </a:r>
            <a:r>
              <a:rPr lang="en-US" sz="2800" b="1" baseline="30000" dirty="0"/>
              <a:t> </a:t>
            </a:r>
            <a:r>
              <a:rPr lang="en-US" sz="2800" dirty="0"/>
              <a:t>let him turn away from evil and do </a:t>
            </a:r>
            <a:r>
              <a:rPr lang="en-US" sz="2800" dirty="0" smtClean="0"/>
              <a:t>good;</a:t>
            </a:r>
            <a:r>
              <a:rPr lang="en-US" sz="2800" dirty="0"/>
              <a:t> </a:t>
            </a:r>
            <a:r>
              <a:rPr lang="en-US" sz="2800" dirty="0" smtClean="0"/>
              <a:t>let </a:t>
            </a:r>
            <a:r>
              <a:rPr lang="en-US" sz="2800" dirty="0"/>
              <a:t>him seek peace and pursue </a:t>
            </a:r>
            <a:r>
              <a:rPr lang="en-US" sz="2800" dirty="0" smtClean="0"/>
              <a:t>it” (1 Pet. 3:10-11)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8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Wrong uses for the tongue (Ja. 3:8; Pro. 18:7)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660400" indent="-660400">
              <a:buFont typeface="Wingdings" charset="2"/>
              <a:buAutoNum type="romanLcPeriod"/>
            </a:pPr>
            <a:r>
              <a:rPr lang="en-US" altLang="en-US" b="1" dirty="0" smtClean="0"/>
              <a:t>Deceitful flattery </a:t>
            </a:r>
            <a:r>
              <a:rPr lang="en-US" altLang="en-US" dirty="0" smtClean="0"/>
              <a:t>(Pro. 20:19; 26:28)</a:t>
            </a:r>
          </a:p>
          <a:p>
            <a:pPr marL="660400" indent="-660400">
              <a:buFont typeface="Wingdings" charset="2"/>
              <a:buAutoNum type="romanLcPeriod"/>
            </a:pPr>
            <a:r>
              <a:rPr lang="en-US" altLang="en-US" b="1" dirty="0" smtClean="0"/>
              <a:t>Slander, </a:t>
            </a:r>
            <a:r>
              <a:rPr lang="en-US" altLang="en-US" b="1" dirty="0" err="1" smtClean="0"/>
              <a:t>talebearing</a:t>
            </a:r>
            <a:r>
              <a:rPr lang="en-US" altLang="en-US" b="1" dirty="0" smtClean="0"/>
              <a:t>, gossip </a:t>
            </a:r>
            <a:r>
              <a:rPr lang="en-US" altLang="en-US" dirty="0" smtClean="0"/>
              <a:t>(Pro. 10:18; 11:13; 17:9; 18:7)</a:t>
            </a:r>
          </a:p>
          <a:p>
            <a:pPr marL="660400" indent="-660400">
              <a:buFont typeface="Wingdings" charset="2"/>
              <a:buAutoNum type="romanLcPeriod"/>
            </a:pPr>
            <a:r>
              <a:rPr lang="en-US" altLang="en-US" b="1" dirty="0" smtClean="0"/>
              <a:t>Arguments, strife, angry words</a:t>
            </a:r>
            <a:r>
              <a:rPr lang="en-US" altLang="en-US" dirty="0" smtClean="0"/>
              <a:t> or “swords” (Ps 55:21; 59:7; Prov. 18:6-7; 29:22)</a:t>
            </a:r>
          </a:p>
          <a:p>
            <a:pPr marL="660400" indent="-660400">
              <a:buFont typeface="Wingdings" charset="2"/>
              <a:buAutoNum type="romanLcPeriod"/>
            </a:pPr>
            <a:r>
              <a:rPr lang="en-US" altLang="en-US" b="1" dirty="0" smtClean="0"/>
              <a:t>Boasting and foolish talking </a:t>
            </a:r>
            <a:r>
              <a:rPr lang="en-US" altLang="en-US" dirty="0" smtClean="0"/>
              <a:t>(Pro. 17:27-28; 17:5; 25:14)</a:t>
            </a:r>
          </a:p>
          <a:p>
            <a:pPr marL="660400" indent="-660400">
              <a:buFont typeface="Wingdings" charset="2"/>
              <a:buAutoNum type="romanLcPeriod"/>
            </a:pPr>
            <a:r>
              <a:rPr lang="en-US" altLang="en-US" b="1" dirty="0" smtClean="0"/>
              <a:t>Profanity &amp; Vulgarity </a:t>
            </a:r>
            <a:r>
              <a:rPr lang="en-US" altLang="en-US" dirty="0" smtClean="0"/>
              <a:t>(Pro. 15:4; 30:14)</a:t>
            </a:r>
          </a:p>
          <a:p>
            <a:pPr marL="660400" indent="-660400">
              <a:buFont typeface="Wingdings" charset="2"/>
              <a:buAutoNum type="romanLcPeriod"/>
            </a:pPr>
            <a:r>
              <a:rPr lang="en-US" altLang="en-US" b="1" dirty="0" smtClean="0"/>
              <a:t>Lies &amp; Exaggerations </a:t>
            </a:r>
            <a:r>
              <a:rPr lang="en-US" altLang="en-US" dirty="0" smtClean="0"/>
              <a:t>(Pro. 6:16-19)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9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237067"/>
            <a:ext cx="10811933" cy="1073679"/>
          </a:xfrm>
        </p:spPr>
        <p:txBody>
          <a:bodyPr/>
          <a:lstStyle/>
          <a:p>
            <a:r>
              <a:rPr lang="en-US" b="1" dirty="0" smtClean="0"/>
              <a:t>Right Uses for the Tongue (Ja. 3:7-8)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490133"/>
            <a:ext cx="10930467" cy="4686830"/>
          </a:xfrm>
          <a:solidFill>
            <a:schemeClr val="bg1"/>
          </a:solidFill>
        </p:spPr>
        <p:txBody>
          <a:bodyPr/>
          <a:lstStyle/>
          <a:p>
            <a:pPr marL="660400" indent="-660400">
              <a:buFont typeface="Wingdings" charset="2"/>
              <a:buAutoNum type="romanLcPeriod"/>
            </a:pPr>
            <a:r>
              <a:rPr lang="en-US" altLang="en-US" sz="3200" b="1" dirty="0" smtClean="0"/>
              <a:t>Wise counsel or sound advice</a:t>
            </a:r>
          </a:p>
          <a:p>
            <a:pPr marL="1035050" lvl="1" indent="-577850">
              <a:buFont typeface="Wingdings" charset="2"/>
              <a:buChar char="q"/>
            </a:pPr>
            <a:r>
              <a:rPr lang="en-US" altLang="en-US" sz="2800" dirty="0" smtClean="0"/>
              <a:t>It brings forth wisdom (Pro. 10:31)</a:t>
            </a:r>
          </a:p>
          <a:p>
            <a:pPr marL="1035050" lvl="1" indent="-577850">
              <a:buFont typeface="Wingdings" charset="2"/>
              <a:buChar char="q"/>
            </a:pPr>
            <a:r>
              <a:rPr lang="en-US" altLang="en-US" sz="2800" dirty="0" smtClean="0"/>
              <a:t>It disperses knowledge (Pro. 15:7)</a:t>
            </a:r>
          </a:p>
          <a:p>
            <a:pPr marL="1035050" lvl="1" indent="-577850">
              <a:buFont typeface="Wingdings" charset="2"/>
              <a:buChar char="q"/>
            </a:pPr>
            <a:r>
              <a:rPr lang="en-US" altLang="en-US" sz="2800" dirty="0" smtClean="0"/>
              <a:t>Heeding counsel is wise (Pro. 12:15b; 15:22; 27:9)</a:t>
            </a:r>
          </a:p>
          <a:p>
            <a:pPr marL="660400" indent="-660400">
              <a:buFont typeface="Wingdings" charset="2"/>
              <a:buAutoNum type="romanLcPeriod" startAt="2"/>
            </a:pPr>
            <a:r>
              <a:rPr lang="en-US" altLang="en-US" b="1" dirty="0" smtClean="0"/>
              <a:t>Reproof, rebuke &amp; spiritual exhortation </a:t>
            </a:r>
            <a:r>
              <a:rPr lang="en-US" altLang="en-US" dirty="0" smtClean="0"/>
              <a:t>(2 </a:t>
            </a:r>
            <a:r>
              <a:rPr lang="en-US" altLang="en-US" dirty="0" err="1" smtClean="0"/>
              <a:t>Ti</a:t>
            </a:r>
            <a:r>
              <a:rPr lang="en-US" altLang="en-US" dirty="0" smtClean="0"/>
              <a:t>. 4:2; Gal. 2:11; Prov. 12:18)</a:t>
            </a:r>
          </a:p>
          <a:p>
            <a:pPr marL="660400" indent="-660400">
              <a:buFont typeface="Wingdings" charset="2"/>
              <a:buAutoNum type="romanLcPeriod" startAt="2"/>
            </a:pPr>
            <a:r>
              <a:rPr lang="en-US" altLang="en-US" b="1" dirty="0" smtClean="0"/>
              <a:t>Encouragement </a:t>
            </a:r>
            <a:r>
              <a:rPr lang="en-US" altLang="en-US" dirty="0" smtClean="0"/>
              <a:t>– Pleasant words (Pro. 16:24; 25:25; 15:1, 23; 16:24</a:t>
            </a:r>
          </a:p>
          <a:p>
            <a:pPr marL="660400" indent="-660400">
              <a:buFont typeface="Wingdings" charset="2"/>
              <a:buAutoNum type="romanLcPeriod" startAt="2"/>
            </a:pPr>
            <a:r>
              <a:rPr lang="en-US" altLang="en-US" b="1" dirty="0" smtClean="0"/>
              <a:t>Witnessing, teaching, singing, comforting &amp; worshipping </a:t>
            </a:r>
            <a:r>
              <a:rPr lang="en-US" altLang="en-US" dirty="0" smtClean="0"/>
              <a:t>(Pro. 10:20; 13:14; Col. 3:16; 1 Pet. 3:15; Mt. 5:16)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0"/>
            <a:ext cx="11032068" cy="89746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About the Chapter</a:t>
            </a:r>
            <a:endParaRPr lang="en-US" sz="3200" b="1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897468"/>
            <a:ext cx="11853333" cy="527949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Teachers</a:t>
            </a:r>
            <a:r>
              <a:rPr lang="en-US" dirty="0" smtClean="0"/>
              <a:t> (3:1-2)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Three analogies for the power of the tongue</a:t>
            </a:r>
            <a:r>
              <a:rPr lang="en-US" dirty="0" smtClean="0"/>
              <a:t> (3:3-5)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Tongue is like a bit in the horse’s mouth (3:3)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Tongue is like a rudder that determines direction (3:4)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Tongue is like a spark that causes an inferno (3:5b)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Four things said about the tongue </a:t>
            </a:r>
            <a:r>
              <a:rPr lang="en-US" dirty="0" smtClean="0"/>
              <a:t>(3:6-7):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It’s a world of unrighteousness/iniquity</a:t>
            </a:r>
            <a:r>
              <a:rPr lang="en-US" dirty="0"/>
              <a:t> </a:t>
            </a:r>
            <a:r>
              <a:rPr lang="en-US" dirty="0" smtClean="0"/>
              <a:t>(3:6a)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It stains or defiles the entire body (3:6b)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It sets on fire the entire course of our life (3:6c)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It’s set on fire by hell (</a:t>
            </a:r>
            <a:r>
              <a:rPr lang="en-US" dirty="0" err="1" smtClean="0"/>
              <a:t>Gehenna</a:t>
            </a:r>
            <a:r>
              <a:rPr lang="en-US" dirty="0" smtClean="0"/>
              <a:t>) [1067} (3:7)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Two illustrations </a:t>
            </a:r>
            <a:r>
              <a:rPr lang="en-US" dirty="0" smtClean="0"/>
              <a:t>(3:8-12): 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Human experience – blessing and cursing – same mouth (3:8-10; Pro. 18:23; </a:t>
            </a:r>
            <a:r>
              <a:rPr lang="en-US" dirty="0" err="1" smtClean="0"/>
              <a:t>Lk</a:t>
            </a:r>
            <a:r>
              <a:rPr lang="en-US" dirty="0" smtClean="0"/>
              <a:t>. 6:45)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Nature – Spring give both fresh and salt water/Fig tree produce olives? Grapevine produce figs?  (3:11-12)</a:t>
            </a:r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 lvl="1">
              <a:buFont typeface="Wingdings" charset="2"/>
              <a:buChar char="ü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</a:t>
            </a:r>
            <a:r>
              <a:rPr lang="en-US" sz="4000" b="1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eachers</a:t>
            </a:r>
            <a:r>
              <a:rPr lang="en-US" sz="4000" b="1" dirty="0" smtClean="0"/>
              <a:t>: False </a:t>
            </a:r>
            <a:r>
              <a:rPr lang="en-US" sz="4000" b="1" dirty="0"/>
              <a:t>teachers in the NT deceived God’s people at times bringing damage to the </a:t>
            </a:r>
            <a:r>
              <a:rPr lang="en-US" sz="4000" b="1" dirty="0" smtClean="0"/>
              <a:t>church =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promoted circumcision and the law of Moses (Acts </a:t>
            </a:r>
            <a:r>
              <a:rPr lang="en-US" dirty="0" smtClean="0"/>
              <a:t>15:24)</a:t>
            </a:r>
          </a:p>
          <a:p>
            <a:r>
              <a:rPr lang="en-US" dirty="0" smtClean="0"/>
              <a:t>Some </a:t>
            </a:r>
            <a:r>
              <a:rPr lang="en-US" dirty="0"/>
              <a:t>taught one thing and lived another (Ro. 2:17-29). 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were so anxious to teach that they did so in spite of their ignorance, immaturity and lack of skill (1 </a:t>
            </a:r>
            <a:r>
              <a:rPr lang="en-US" dirty="0" err="1" smtClean="0"/>
              <a:t>Ti</a:t>
            </a:r>
            <a:r>
              <a:rPr lang="en-US" dirty="0" smtClean="0"/>
              <a:t>. 1:3-6)</a:t>
            </a:r>
          </a:p>
          <a:p>
            <a:r>
              <a:rPr lang="en-US" dirty="0" smtClean="0"/>
              <a:t>Some </a:t>
            </a:r>
            <a:r>
              <a:rPr lang="en-US" dirty="0"/>
              <a:t>pandered to the illicit desires of the crowd (2 </a:t>
            </a:r>
            <a:r>
              <a:rPr lang="en-US" dirty="0" err="1"/>
              <a:t>Ti</a:t>
            </a:r>
            <a:r>
              <a:rPr lang="en-US" dirty="0"/>
              <a:t>. 4:3)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17600" y="4690533"/>
            <a:ext cx="94487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</a:t>
            </a:r>
            <a:r>
              <a:rPr lang="en-US" sz="2800" b="1" dirty="0" smtClean="0"/>
              <a:t>You teach others, do you not teach yourselves</a:t>
            </a:r>
            <a:r>
              <a:rPr lang="en-US" sz="2800" dirty="0" smtClean="0"/>
              <a:t>?” </a:t>
            </a:r>
            <a:r>
              <a:rPr lang="en-US" sz="2800" smtClean="0"/>
              <a:t>(</a:t>
            </a:r>
            <a:r>
              <a:rPr lang="en-US" sz="2800" smtClean="0"/>
              <a:t>Ro. </a:t>
            </a:r>
            <a:r>
              <a:rPr lang="en-US" sz="2800" dirty="0" smtClean="0"/>
              <a:t>2:21)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876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3" y="0"/>
            <a:ext cx="11032068" cy="89746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About the Chapter</a:t>
            </a:r>
            <a:endParaRPr lang="en-US" sz="3200" b="1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897468"/>
            <a:ext cx="11853333" cy="527949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Teachers</a:t>
            </a:r>
            <a:r>
              <a:rPr lang="en-US" dirty="0" smtClean="0"/>
              <a:t> (3:1-2)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Three analogies for the power of the tongue</a:t>
            </a:r>
            <a:r>
              <a:rPr lang="en-US" dirty="0" smtClean="0"/>
              <a:t> (3:3-5)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Tongue is like a bit in the horse’s mouth (3:3)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Tongue is like a rudder that determines direction (3:4)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Tongue is like a spark that causes an inferno (3:5b)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Four things said about the tongue</a:t>
            </a:r>
            <a:r>
              <a:rPr lang="en-US" dirty="0" smtClean="0"/>
              <a:t>: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It’s a world of unrighteousness/iniquity</a:t>
            </a:r>
            <a:r>
              <a:rPr lang="en-US" dirty="0"/>
              <a:t> </a:t>
            </a:r>
            <a:r>
              <a:rPr lang="en-US" dirty="0" smtClean="0"/>
              <a:t>(3:6a)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It stains or defiles the entire body (3:6b)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It sets on fire the entire course of our life (3:6c)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It’s set on fire by hell (</a:t>
            </a:r>
            <a:r>
              <a:rPr lang="en-US" dirty="0" err="1" smtClean="0"/>
              <a:t>Gehenna</a:t>
            </a:r>
            <a:r>
              <a:rPr lang="en-US" dirty="0" smtClean="0"/>
              <a:t>) [1067} (3:6d)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Two illustrations</a:t>
            </a:r>
            <a:r>
              <a:rPr lang="en-US" dirty="0" smtClean="0"/>
              <a:t>:  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Human experience – blessing and cursing – same mouth (3:9-10; Pro. 18:23; </a:t>
            </a:r>
            <a:r>
              <a:rPr lang="en-US" dirty="0" err="1" smtClean="0"/>
              <a:t>Lk</a:t>
            </a:r>
            <a:r>
              <a:rPr lang="en-US" dirty="0" smtClean="0"/>
              <a:t>. 6:45)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Nature – Spring give both fresh and salt water/Fig tree produce olives? Grapevine produce figs?  (3:11-12)</a:t>
            </a:r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 lvl="1">
              <a:buFont typeface="Wingdings" charset="2"/>
              <a:buChar char="ü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9/18/16    ---  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Bridling the Tongue - James 3:1-12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5633-3F8A-9A48-9F3B-D293EEE616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939</Words>
  <Application>Microsoft Macintosh PowerPoint</Application>
  <PresentationFormat>Widescreen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Abadi MT Condensed Extra Bold</vt:lpstr>
      <vt:lpstr>Calibri</vt:lpstr>
      <vt:lpstr>Calibri Light</vt:lpstr>
      <vt:lpstr>Wingdings</vt:lpstr>
      <vt:lpstr>Arial</vt:lpstr>
      <vt:lpstr>Office Theme</vt:lpstr>
      <vt:lpstr>Growing Slowly Wise A Study of James</vt:lpstr>
      <vt:lpstr>PowerPoint Presentation</vt:lpstr>
      <vt:lpstr>PowerPoint Presentation</vt:lpstr>
      <vt:lpstr>James seems to be saying…</vt:lpstr>
      <vt:lpstr>Wrong uses for the tongue (Ja. 3:8; Pro. 18:7)</vt:lpstr>
      <vt:lpstr>Right Uses for the Tongue (Ja. 3:7-8)</vt:lpstr>
      <vt:lpstr>About the Chapter</vt:lpstr>
      <vt:lpstr>Teachers: False teachers in the NT deceived God’s people at times bringing damage to the church =. </vt:lpstr>
      <vt:lpstr>About the Chapter</vt:lpstr>
      <vt:lpstr>Application – Tongue Training 101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Slowly Wise A Study of James</dc:title>
  <dc:creator>Microsoft Office User</dc:creator>
  <cp:lastModifiedBy>Microsoft Office User</cp:lastModifiedBy>
  <cp:revision>22</cp:revision>
  <cp:lastPrinted>2016-09-17T11:25:13Z</cp:lastPrinted>
  <dcterms:created xsi:type="dcterms:W3CDTF">2016-09-16T16:52:01Z</dcterms:created>
  <dcterms:modified xsi:type="dcterms:W3CDTF">2016-09-18T11:26:10Z</dcterms:modified>
</cp:coreProperties>
</file>