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387"/>
  </p:normalViewPr>
  <p:slideViewPr>
    <p:cSldViewPr snapToGrid="0" snapToObjects="1">
      <p:cViewPr>
        <p:scale>
          <a:sx n="67" d="100"/>
          <a:sy n="67" d="100"/>
        </p:scale>
        <p:origin x="1744" y="3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BDD217-5FA0-F24C-91DE-4D7487CF566E}" type="datetimeFigureOut">
              <a:rPr lang="en-US" smtClean="0"/>
              <a:t>9/11/16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7C601C-9937-6D42-9192-C513691EB359}" type="slidenum">
              <a:rPr lang="en-US" smtClean="0"/>
              <a:t>‹#›</a:t>
            </a:fld>
            <a:endParaRPr lang="en-US"/>
          </a:p>
        </p:txBody>
      </p:sp>
    </p:spTree>
    <p:extLst>
      <p:ext uri="{BB962C8B-B14F-4D97-AF65-F5344CB8AC3E}">
        <p14:creationId xmlns:p14="http://schemas.microsoft.com/office/powerpoint/2010/main" val="192830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9710A1-EF5D-8B47-B384-CEB5C19FC4F0}" type="datetimeFigureOut">
              <a:rPr lang="en-US" smtClean="0"/>
              <a:t>9/11/16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87D2F7-4D65-794E-A382-9D265D7D83FB}" type="slidenum">
              <a:rPr lang="en-US" smtClean="0"/>
              <a:t>‹#›</a:t>
            </a:fld>
            <a:endParaRPr lang="en-US"/>
          </a:p>
        </p:txBody>
      </p:sp>
    </p:spTree>
    <p:extLst>
      <p:ext uri="{BB962C8B-B14F-4D97-AF65-F5344CB8AC3E}">
        <p14:creationId xmlns:p14="http://schemas.microsoft.com/office/powerpoint/2010/main" val="1032740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87D2F7-4D65-794E-A382-9D265D7D83FB}" type="slidenum">
              <a:rPr lang="en-US" smtClean="0"/>
              <a:t>12</a:t>
            </a:fld>
            <a:endParaRPr lang="en-US"/>
          </a:p>
        </p:txBody>
      </p:sp>
    </p:spTree>
    <p:extLst>
      <p:ext uri="{BB962C8B-B14F-4D97-AF65-F5344CB8AC3E}">
        <p14:creationId xmlns:p14="http://schemas.microsoft.com/office/powerpoint/2010/main" val="1300076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9/11/16   --- Fink</a:t>
            </a:r>
            <a:endParaRPr lang="en-US"/>
          </a:p>
        </p:txBody>
      </p:sp>
      <p:sp>
        <p:nvSpPr>
          <p:cNvPr id="5" name="Footer Placeholder 4"/>
          <p:cNvSpPr>
            <a:spLocks noGrp="1"/>
          </p:cNvSpPr>
          <p:nvPr>
            <p:ph type="ftr" sz="quarter" idx="11"/>
          </p:nvPr>
        </p:nvSpPr>
        <p:spPr/>
        <p:txBody>
          <a:bodyPr/>
          <a:lstStyle/>
          <a:p>
            <a:r>
              <a:rPr lang="en-US" smtClean="0"/>
              <a:t>A Study of James     When Faith Makes A Difference (James 2:14-26) </a:t>
            </a:r>
            <a:endParaRPr lang="en-US"/>
          </a:p>
        </p:txBody>
      </p:sp>
      <p:sp>
        <p:nvSpPr>
          <p:cNvPr id="6" name="Slide Number Placeholder 5"/>
          <p:cNvSpPr>
            <a:spLocks noGrp="1"/>
          </p:cNvSpPr>
          <p:nvPr>
            <p:ph type="sldNum" sz="quarter" idx="12"/>
          </p:nvPr>
        </p:nvSpPr>
        <p:spPr/>
        <p:txBody>
          <a:bodyPr/>
          <a:lstStyle/>
          <a:p>
            <a:fld id="{9FADE7B8-416B-CA4C-B9CA-8134147AF373}" type="slidenum">
              <a:rPr lang="en-US" smtClean="0"/>
              <a:t>‹#›</a:t>
            </a:fld>
            <a:endParaRPr lang="en-US"/>
          </a:p>
        </p:txBody>
      </p:sp>
    </p:spTree>
    <p:extLst>
      <p:ext uri="{BB962C8B-B14F-4D97-AF65-F5344CB8AC3E}">
        <p14:creationId xmlns:p14="http://schemas.microsoft.com/office/powerpoint/2010/main" val="2021383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9/11/16   --- Fink</a:t>
            </a:r>
            <a:endParaRPr lang="en-US"/>
          </a:p>
        </p:txBody>
      </p:sp>
      <p:sp>
        <p:nvSpPr>
          <p:cNvPr id="5" name="Footer Placeholder 4"/>
          <p:cNvSpPr>
            <a:spLocks noGrp="1"/>
          </p:cNvSpPr>
          <p:nvPr>
            <p:ph type="ftr" sz="quarter" idx="11"/>
          </p:nvPr>
        </p:nvSpPr>
        <p:spPr/>
        <p:txBody>
          <a:bodyPr/>
          <a:lstStyle/>
          <a:p>
            <a:r>
              <a:rPr lang="en-US" smtClean="0"/>
              <a:t>A Study of James     When Faith Makes A Difference (James 2:14-26) </a:t>
            </a:r>
            <a:endParaRPr lang="en-US"/>
          </a:p>
        </p:txBody>
      </p:sp>
      <p:sp>
        <p:nvSpPr>
          <p:cNvPr id="6" name="Slide Number Placeholder 5"/>
          <p:cNvSpPr>
            <a:spLocks noGrp="1"/>
          </p:cNvSpPr>
          <p:nvPr>
            <p:ph type="sldNum" sz="quarter" idx="12"/>
          </p:nvPr>
        </p:nvSpPr>
        <p:spPr/>
        <p:txBody>
          <a:bodyPr/>
          <a:lstStyle/>
          <a:p>
            <a:fld id="{9FADE7B8-416B-CA4C-B9CA-8134147AF373}" type="slidenum">
              <a:rPr lang="en-US" smtClean="0"/>
              <a:t>‹#›</a:t>
            </a:fld>
            <a:endParaRPr lang="en-US"/>
          </a:p>
        </p:txBody>
      </p:sp>
    </p:spTree>
    <p:extLst>
      <p:ext uri="{BB962C8B-B14F-4D97-AF65-F5344CB8AC3E}">
        <p14:creationId xmlns:p14="http://schemas.microsoft.com/office/powerpoint/2010/main" val="154671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9/11/16   --- Fink</a:t>
            </a:r>
            <a:endParaRPr lang="en-US"/>
          </a:p>
        </p:txBody>
      </p:sp>
      <p:sp>
        <p:nvSpPr>
          <p:cNvPr id="5" name="Footer Placeholder 4"/>
          <p:cNvSpPr>
            <a:spLocks noGrp="1"/>
          </p:cNvSpPr>
          <p:nvPr>
            <p:ph type="ftr" sz="quarter" idx="11"/>
          </p:nvPr>
        </p:nvSpPr>
        <p:spPr/>
        <p:txBody>
          <a:bodyPr/>
          <a:lstStyle/>
          <a:p>
            <a:r>
              <a:rPr lang="en-US" smtClean="0"/>
              <a:t>A Study of James     When Faith Makes A Difference (James 2:14-26) </a:t>
            </a:r>
            <a:endParaRPr lang="en-US"/>
          </a:p>
        </p:txBody>
      </p:sp>
      <p:sp>
        <p:nvSpPr>
          <p:cNvPr id="6" name="Slide Number Placeholder 5"/>
          <p:cNvSpPr>
            <a:spLocks noGrp="1"/>
          </p:cNvSpPr>
          <p:nvPr>
            <p:ph type="sldNum" sz="quarter" idx="12"/>
          </p:nvPr>
        </p:nvSpPr>
        <p:spPr/>
        <p:txBody>
          <a:bodyPr/>
          <a:lstStyle/>
          <a:p>
            <a:fld id="{9FADE7B8-416B-CA4C-B9CA-8134147AF373}" type="slidenum">
              <a:rPr lang="en-US" smtClean="0"/>
              <a:t>‹#›</a:t>
            </a:fld>
            <a:endParaRPr lang="en-US"/>
          </a:p>
        </p:txBody>
      </p:sp>
    </p:spTree>
    <p:extLst>
      <p:ext uri="{BB962C8B-B14F-4D97-AF65-F5344CB8AC3E}">
        <p14:creationId xmlns:p14="http://schemas.microsoft.com/office/powerpoint/2010/main" val="430131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9/11/16   --- Fink</a:t>
            </a:r>
            <a:endParaRPr lang="en-US"/>
          </a:p>
        </p:txBody>
      </p:sp>
      <p:sp>
        <p:nvSpPr>
          <p:cNvPr id="5" name="Footer Placeholder 4"/>
          <p:cNvSpPr>
            <a:spLocks noGrp="1"/>
          </p:cNvSpPr>
          <p:nvPr>
            <p:ph type="ftr" sz="quarter" idx="11"/>
          </p:nvPr>
        </p:nvSpPr>
        <p:spPr/>
        <p:txBody>
          <a:bodyPr/>
          <a:lstStyle/>
          <a:p>
            <a:r>
              <a:rPr lang="en-US" smtClean="0"/>
              <a:t>A Study of James     When Faith Makes A Difference (James 2:14-26) </a:t>
            </a:r>
            <a:endParaRPr lang="en-US"/>
          </a:p>
        </p:txBody>
      </p:sp>
      <p:sp>
        <p:nvSpPr>
          <p:cNvPr id="6" name="Slide Number Placeholder 5"/>
          <p:cNvSpPr>
            <a:spLocks noGrp="1"/>
          </p:cNvSpPr>
          <p:nvPr>
            <p:ph type="sldNum" sz="quarter" idx="12"/>
          </p:nvPr>
        </p:nvSpPr>
        <p:spPr/>
        <p:txBody>
          <a:bodyPr/>
          <a:lstStyle/>
          <a:p>
            <a:fld id="{9FADE7B8-416B-CA4C-B9CA-8134147AF373}" type="slidenum">
              <a:rPr lang="en-US" smtClean="0"/>
              <a:t>‹#›</a:t>
            </a:fld>
            <a:endParaRPr lang="en-US"/>
          </a:p>
        </p:txBody>
      </p:sp>
    </p:spTree>
    <p:extLst>
      <p:ext uri="{BB962C8B-B14F-4D97-AF65-F5344CB8AC3E}">
        <p14:creationId xmlns:p14="http://schemas.microsoft.com/office/powerpoint/2010/main" val="667111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9/11/16   --- Fink</a:t>
            </a:r>
            <a:endParaRPr lang="en-US"/>
          </a:p>
        </p:txBody>
      </p:sp>
      <p:sp>
        <p:nvSpPr>
          <p:cNvPr id="5" name="Footer Placeholder 4"/>
          <p:cNvSpPr>
            <a:spLocks noGrp="1"/>
          </p:cNvSpPr>
          <p:nvPr>
            <p:ph type="ftr" sz="quarter" idx="11"/>
          </p:nvPr>
        </p:nvSpPr>
        <p:spPr/>
        <p:txBody>
          <a:bodyPr/>
          <a:lstStyle/>
          <a:p>
            <a:r>
              <a:rPr lang="en-US" smtClean="0"/>
              <a:t>A Study of James     When Faith Makes A Difference (James 2:14-26) </a:t>
            </a:r>
            <a:endParaRPr lang="en-US"/>
          </a:p>
        </p:txBody>
      </p:sp>
      <p:sp>
        <p:nvSpPr>
          <p:cNvPr id="6" name="Slide Number Placeholder 5"/>
          <p:cNvSpPr>
            <a:spLocks noGrp="1"/>
          </p:cNvSpPr>
          <p:nvPr>
            <p:ph type="sldNum" sz="quarter" idx="12"/>
          </p:nvPr>
        </p:nvSpPr>
        <p:spPr/>
        <p:txBody>
          <a:bodyPr/>
          <a:lstStyle/>
          <a:p>
            <a:fld id="{9FADE7B8-416B-CA4C-B9CA-8134147AF373}" type="slidenum">
              <a:rPr lang="en-US" smtClean="0"/>
              <a:t>‹#›</a:t>
            </a:fld>
            <a:endParaRPr lang="en-US"/>
          </a:p>
        </p:txBody>
      </p:sp>
    </p:spTree>
    <p:extLst>
      <p:ext uri="{BB962C8B-B14F-4D97-AF65-F5344CB8AC3E}">
        <p14:creationId xmlns:p14="http://schemas.microsoft.com/office/powerpoint/2010/main" val="123262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9/11/16   --- Fink</a:t>
            </a:r>
            <a:endParaRPr lang="en-US"/>
          </a:p>
        </p:txBody>
      </p:sp>
      <p:sp>
        <p:nvSpPr>
          <p:cNvPr id="6" name="Footer Placeholder 5"/>
          <p:cNvSpPr>
            <a:spLocks noGrp="1"/>
          </p:cNvSpPr>
          <p:nvPr>
            <p:ph type="ftr" sz="quarter" idx="11"/>
          </p:nvPr>
        </p:nvSpPr>
        <p:spPr/>
        <p:txBody>
          <a:bodyPr/>
          <a:lstStyle/>
          <a:p>
            <a:r>
              <a:rPr lang="en-US" smtClean="0"/>
              <a:t>A Study of James     When Faith Makes A Difference (James 2:14-26) </a:t>
            </a:r>
            <a:endParaRPr lang="en-US"/>
          </a:p>
        </p:txBody>
      </p:sp>
      <p:sp>
        <p:nvSpPr>
          <p:cNvPr id="7" name="Slide Number Placeholder 6"/>
          <p:cNvSpPr>
            <a:spLocks noGrp="1"/>
          </p:cNvSpPr>
          <p:nvPr>
            <p:ph type="sldNum" sz="quarter" idx="12"/>
          </p:nvPr>
        </p:nvSpPr>
        <p:spPr/>
        <p:txBody>
          <a:bodyPr/>
          <a:lstStyle/>
          <a:p>
            <a:fld id="{9FADE7B8-416B-CA4C-B9CA-8134147AF373}" type="slidenum">
              <a:rPr lang="en-US" smtClean="0"/>
              <a:t>‹#›</a:t>
            </a:fld>
            <a:endParaRPr lang="en-US"/>
          </a:p>
        </p:txBody>
      </p:sp>
    </p:spTree>
    <p:extLst>
      <p:ext uri="{BB962C8B-B14F-4D97-AF65-F5344CB8AC3E}">
        <p14:creationId xmlns:p14="http://schemas.microsoft.com/office/powerpoint/2010/main" val="1502786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9/11/16   --- Fink</a:t>
            </a:r>
            <a:endParaRPr lang="en-US"/>
          </a:p>
        </p:txBody>
      </p:sp>
      <p:sp>
        <p:nvSpPr>
          <p:cNvPr id="8" name="Footer Placeholder 7"/>
          <p:cNvSpPr>
            <a:spLocks noGrp="1"/>
          </p:cNvSpPr>
          <p:nvPr>
            <p:ph type="ftr" sz="quarter" idx="11"/>
          </p:nvPr>
        </p:nvSpPr>
        <p:spPr/>
        <p:txBody>
          <a:bodyPr/>
          <a:lstStyle/>
          <a:p>
            <a:r>
              <a:rPr lang="en-US" smtClean="0"/>
              <a:t>A Study of James     When Faith Makes A Difference (James 2:14-26) </a:t>
            </a:r>
            <a:endParaRPr lang="en-US"/>
          </a:p>
        </p:txBody>
      </p:sp>
      <p:sp>
        <p:nvSpPr>
          <p:cNvPr id="9" name="Slide Number Placeholder 8"/>
          <p:cNvSpPr>
            <a:spLocks noGrp="1"/>
          </p:cNvSpPr>
          <p:nvPr>
            <p:ph type="sldNum" sz="quarter" idx="12"/>
          </p:nvPr>
        </p:nvSpPr>
        <p:spPr/>
        <p:txBody>
          <a:bodyPr/>
          <a:lstStyle/>
          <a:p>
            <a:fld id="{9FADE7B8-416B-CA4C-B9CA-8134147AF373}" type="slidenum">
              <a:rPr lang="en-US" smtClean="0"/>
              <a:t>‹#›</a:t>
            </a:fld>
            <a:endParaRPr lang="en-US"/>
          </a:p>
        </p:txBody>
      </p:sp>
    </p:spTree>
    <p:extLst>
      <p:ext uri="{BB962C8B-B14F-4D97-AF65-F5344CB8AC3E}">
        <p14:creationId xmlns:p14="http://schemas.microsoft.com/office/powerpoint/2010/main" val="781482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9/11/16   --- Fink</a:t>
            </a:r>
            <a:endParaRPr lang="en-US"/>
          </a:p>
        </p:txBody>
      </p:sp>
      <p:sp>
        <p:nvSpPr>
          <p:cNvPr id="4" name="Footer Placeholder 3"/>
          <p:cNvSpPr>
            <a:spLocks noGrp="1"/>
          </p:cNvSpPr>
          <p:nvPr>
            <p:ph type="ftr" sz="quarter" idx="11"/>
          </p:nvPr>
        </p:nvSpPr>
        <p:spPr/>
        <p:txBody>
          <a:bodyPr/>
          <a:lstStyle/>
          <a:p>
            <a:r>
              <a:rPr lang="en-US" smtClean="0"/>
              <a:t>A Study of James     When Faith Makes A Difference (James 2:14-26) </a:t>
            </a:r>
            <a:endParaRPr lang="en-US"/>
          </a:p>
        </p:txBody>
      </p:sp>
      <p:sp>
        <p:nvSpPr>
          <p:cNvPr id="5" name="Slide Number Placeholder 4"/>
          <p:cNvSpPr>
            <a:spLocks noGrp="1"/>
          </p:cNvSpPr>
          <p:nvPr>
            <p:ph type="sldNum" sz="quarter" idx="12"/>
          </p:nvPr>
        </p:nvSpPr>
        <p:spPr/>
        <p:txBody>
          <a:bodyPr/>
          <a:lstStyle/>
          <a:p>
            <a:fld id="{9FADE7B8-416B-CA4C-B9CA-8134147AF373}" type="slidenum">
              <a:rPr lang="en-US" smtClean="0"/>
              <a:t>‹#›</a:t>
            </a:fld>
            <a:endParaRPr lang="en-US"/>
          </a:p>
        </p:txBody>
      </p:sp>
    </p:spTree>
    <p:extLst>
      <p:ext uri="{BB962C8B-B14F-4D97-AF65-F5344CB8AC3E}">
        <p14:creationId xmlns:p14="http://schemas.microsoft.com/office/powerpoint/2010/main" val="371064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9/11/16   --- Fink</a:t>
            </a:r>
            <a:endParaRPr lang="en-US"/>
          </a:p>
        </p:txBody>
      </p:sp>
      <p:sp>
        <p:nvSpPr>
          <p:cNvPr id="3" name="Footer Placeholder 2"/>
          <p:cNvSpPr>
            <a:spLocks noGrp="1"/>
          </p:cNvSpPr>
          <p:nvPr>
            <p:ph type="ftr" sz="quarter" idx="11"/>
          </p:nvPr>
        </p:nvSpPr>
        <p:spPr/>
        <p:txBody>
          <a:bodyPr/>
          <a:lstStyle/>
          <a:p>
            <a:r>
              <a:rPr lang="en-US" smtClean="0"/>
              <a:t>A Study of James     When Faith Makes A Difference (James 2:14-26) </a:t>
            </a:r>
            <a:endParaRPr lang="en-US"/>
          </a:p>
        </p:txBody>
      </p:sp>
      <p:sp>
        <p:nvSpPr>
          <p:cNvPr id="4" name="Slide Number Placeholder 3"/>
          <p:cNvSpPr>
            <a:spLocks noGrp="1"/>
          </p:cNvSpPr>
          <p:nvPr>
            <p:ph type="sldNum" sz="quarter" idx="12"/>
          </p:nvPr>
        </p:nvSpPr>
        <p:spPr/>
        <p:txBody>
          <a:bodyPr/>
          <a:lstStyle/>
          <a:p>
            <a:fld id="{9FADE7B8-416B-CA4C-B9CA-8134147AF373}" type="slidenum">
              <a:rPr lang="en-US" smtClean="0"/>
              <a:t>‹#›</a:t>
            </a:fld>
            <a:endParaRPr lang="en-US"/>
          </a:p>
        </p:txBody>
      </p:sp>
    </p:spTree>
    <p:extLst>
      <p:ext uri="{BB962C8B-B14F-4D97-AF65-F5344CB8AC3E}">
        <p14:creationId xmlns:p14="http://schemas.microsoft.com/office/powerpoint/2010/main" val="193481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9/11/16   --- Fink</a:t>
            </a:r>
            <a:endParaRPr lang="en-US"/>
          </a:p>
        </p:txBody>
      </p:sp>
      <p:sp>
        <p:nvSpPr>
          <p:cNvPr id="6" name="Footer Placeholder 5"/>
          <p:cNvSpPr>
            <a:spLocks noGrp="1"/>
          </p:cNvSpPr>
          <p:nvPr>
            <p:ph type="ftr" sz="quarter" idx="11"/>
          </p:nvPr>
        </p:nvSpPr>
        <p:spPr/>
        <p:txBody>
          <a:bodyPr/>
          <a:lstStyle/>
          <a:p>
            <a:r>
              <a:rPr lang="en-US" smtClean="0"/>
              <a:t>A Study of James     When Faith Makes A Difference (James 2:14-26) </a:t>
            </a:r>
            <a:endParaRPr lang="en-US"/>
          </a:p>
        </p:txBody>
      </p:sp>
      <p:sp>
        <p:nvSpPr>
          <p:cNvPr id="7" name="Slide Number Placeholder 6"/>
          <p:cNvSpPr>
            <a:spLocks noGrp="1"/>
          </p:cNvSpPr>
          <p:nvPr>
            <p:ph type="sldNum" sz="quarter" idx="12"/>
          </p:nvPr>
        </p:nvSpPr>
        <p:spPr/>
        <p:txBody>
          <a:bodyPr/>
          <a:lstStyle/>
          <a:p>
            <a:fld id="{9FADE7B8-416B-CA4C-B9CA-8134147AF373}" type="slidenum">
              <a:rPr lang="en-US" smtClean="0"/>
              <a:t>‹#›</a:t>
            </a:fld>
            <a:endParaRPr lang="en-US"/>
          </a:p>
        </p:txBody>
      </p:sp>
    </p:spTree>
    <p:extLst>
      <p:ext uri="{BB962C8B-B14F-4D97-AF65-F5344CB8AC3E}">
        <p14:creationId xmlns:p14="http://schemas.microsoft.com/office/powerpoint/2010/main" val="559547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9/11/16   --- Fink</a:t>
            </a:r>
            <a:endParaRPr lang="en-US"/>
          </a:p>
        </p:txBody>
      </p:sp>
      <p:sp>
        <p:nvSpPr>
          <p:cNvPr id="6" name="Footer Placeholder 5"/>
          <p:cNvSpPr>
            <a:spLocks noGrp="1"/>
          </p:cNvSpPr>
          <p:nvPr>
            <p:ph type="ftr" sz="quarter" idx="11"/>
          </p:nvPr>
        </p:nvSpPr>
        <p:spPr/>
        <p:txBody>
          <a:bodyPr/>
          <a:lstStyle/>
          <a:p>
            <a:r>
              <a:rPr lang="en-US" smtClean="0"/>
              <a:t>A Study of James     When Faith Makes A Difference (James 2:14-26) </a:t>
            </a:r>
            <a:endParaRPr lang="en-US"/>
          </a:p>
        </p:txBody>
      </p:sp>
      <p:sp>
        <p:nvSpPr>
          <p:cNvPr id="7" name="Slide Number Placeholder 6"/>
          <p:cNvSpPr>
            <a:spLocks noGrp="1"/>
          </p:cNvSpPr>
          <p:nvPr>
            <p:ph type="sldNum" sz="quarter" idx="12"/>
          </p:nvPr>
        </p:nvSpPr>
        <p:spPr/>
        <p:txBody>
          <a:bodyPr/>
          <a:lstStyle/>
          <a:p>
            <a:fld id="{9FADE7B8-416B-CA4C-B9CA-8134147AF373}" type="slidenum">
              <a:rPr lang="en-US" smtClean="0"/>
              <a:t>‹#›</a:t>
            </a:fld>
            <a:endParaRPr lang="en-US"/>
          </a:p>
        </p:txBody>
      </p:sp>
    </p:spTree>
    <p:extLst>
      <p:ext uri="{BB962C8B-B14F-4D97-AF65-F5344CB8AC3E}">
        <p14:creationId xmlns:p14="http://schemas.microsoft.com/office/powerpoint/2010/main" val="4844801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9/11/16   --- Fink</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 Study of James     When Faith Makes A Difference (James 2:14-26) </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ADE7B8-416B-CA4C-B9CA-8134147AF373}" type="slidenum">
              <a:rPr lang="en-US" smtClean="0"/>
              <a:t>‹#›</a:t>
            </a:fld>
            <a:endParaRPr lang="en-US"/>
          </a:p>
        </p:txBody>
      </p:sp>
    </p:spTree>
    <p:extLst>
      <p:ext uri="{BB962C8B-B14F-4D97-AF65-F5344CB8AC3E}">
        <p14:creationId xmlns:p14="http://schemas.microsoft.com/office/powerpoint/2010/main" val="1118263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latin typeface="Abadi MT Condensed Extra Bold" charset="0"/>
                <a:ea typeface="Abadi MT Condensed Extra Bold" charset="0"/>
                <a:cs typeface="Abadi MT Condensed Extra Bold" charset="0"/>
              </a:rPr>
              <a:t>Growing Slowly Wise</a:t>
            </a:r>
            <a:r>
              <a:rPr lang="en-US" dirty="0" smtClean="0"/>
              <a:t/>
            </a:r>
            <a:br>
              <a:rPr lang="en-US" dirty="0" smtClean="0"/>
            </a:br>
            <a:r>
              <a:rPr lang="en-US" dirty="0" smtClean="0"/>
              <a:t>-</a:t>
            </a:r>
            <a:r>
              <a:rPr lang="en-US" sz="4400" i="1" dirty="0" smtClean="0"/>
              <a:t>A Study </a:t>
            </a:r>
            <a:r>
              <a:rPr lang="en-US" sz="4400" i="1" dirty="0"/>
              <a:t>o</a:t>
            </a:r>
            <a:r>
              <a:rPr lang="en-US" sz="4400" i="1" dirty="0" smtClean="0"/>
              <a:t>n James</a:t>
            </a:r>
            <a:endParaRPr lang="en-US" sz="4400" dirty="0"/>
          </a:p>
        </p:txBody>
      </p:sp>
      <p:sp>
        <p:nvSpPr>
          <p:cNvPr id="9" name="Subtitle 8"/>
          <p:cNvSpPr>
            <a:spLocks noGrp="1"/>
          </p:cNvSpPr>
          <p:nvPr>
            <p:ph type="subTitle" idx="1"/>
          </p:nvPr>
        </p:nvSpPr>
        <p:spPr>
          <a:solidFill>
            <a:schemeClr val="bg1"/>
          </a:solidFill>
        </p:spPr>
        <p:txBody>
          <a:bodyPr>
            <a:normAutofit/>
          </a:bodyPr>
          <a:lstStyle/>
          <a:p>
            <a:r>
              <a:rPr lang="en-US" sz="4400" b="1" dirty="0" smtClean="0"/>
              <a:t>FAITH THAT MAKES A DIFFERENCE</a:t>
            </a:r>
          </a:p>
          <a:p>
            <a:r>
              <a:rPr lang="en-US" sz="3200" dirty="0" smtClean="0"/>
              <a:t>James 2:14-26</a:t>
            </a:r>
            <a:endParaRPr lang="en-US" sz="3200" dirty="0"/>
          </a:p>
        </p:txBody>
      </p:sp>
      <p:sp>
        <p:nvSpPr>
          <p:cNvPr id="2" name="Date Placeholder 1"/>
          <p:cNvSpPr>
            <a:spLocks noGrp="1"/>
          </p:cNvSpPr>
          <p:nvPr>
            <p:ph type="dt" sz="half" idx="10"/>
          </p:nvPr>
        </p:nvSpPr>
        <p:spPr/>
        <p:txBody>
          <a:bodyPr/>
          <a:lstStyle/>
          <a:p>
            <a:r>
              <a:rPr lang="en-US" smtClean="0"/>
              <a:t>9/11/16   --- Fink</a:t>
            </a:r>
            <a:endParaRPr lang="en-US"/>
          </a:p>
        </p:txBody>
      </p:sp>
      <p:sp>
        <p:nvSpPr>
          <p:cNvPr id="3" name="Footer Placeholder 2"/>
          <p:cNvSpPr>
            <a:spLocks noGrp="1"/>
          </p:cNvSpPr>
          <p:nvPr>
            <p:ph type="ftr" sz="quarter" idx="11"/>
          </p:nvPr>
        </p:nvSpPr>
        <p:spPr/>
        <p:txBody>
          <a:bodyPr/>
          <a:lstStyle/>
          <a:p>
            <a:r>
              <a:rPr lang="en-US" smtClean="0"/>
              <a:t>A Study of James     When Faith Makes A Difference (James 2:14-26) </a:t>
            </a:r>
            <a:endParaRPr lang="en-US"/>
          </a:p>
        </p:txBody>
      </p:sp>
      <p:sp>
        <p:nvSpPr>
          <p:cNvPr id="4" name="Slide Number Placeholder 3"/>
          <p:cNvSpPr>
            <a:spLocks noGrp="1"/>
          </p:cNvSpPr>
          <p:nvPr>
            <p:ph type="sldNum" sz="quarter" idx="12"/>
          </p:nvPr>
        </p:nvSpPr>
        <p:spPr/>
        <p:txBody>
          <a:bodyPr/>
          <a:lstStyle/>
          <a:p>
            <a:fld id="{9FADE7B8-416B-CA4C-B9CA-8134147AF373}" type="slidenum">
              <a:rPr lang="en-US" smtClean="0"/>
              <a:t>1</a:t>
            </a:fld>
            <a:endParaRPr lang="en-US"/>
          </a:p>
        </p:txBody>
      </p:sp>
    </p:spTree>
    <p:extLst>
      <p:ext uri="{BB962C8B-B14F-4D97-AF65-F5344CB8AC3E}">
        <p14:creationId xmlns:p14="http://schemas.microsoft.com/office/powerpoint/2010/main" val="20947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Four Applications </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p:txBody>
          <a:bodyPr>
            <a:normAutofit/>
          </a:bodyPr>
          <a:lstStyle/>
          <a:p>
            <a:pPr marL="514350" indent="-514350">
              <a:buFont typeface="+mj-lt"/>
              <a:buAutoNum type="arabicPeriod" startAt="4"/>
            </a:pPr>
            <a:r>
              <a:rPr lang="en-US" sz="3200" b="1" dirty="0">
                <a:latin typeface="Abadi MT Condensed Extra Bold" charset="0"/>
                <a:ea typeface="Abadi MT Condensed Extra Bold" charset="0"/>
                <a:cs typeface="Abadi MT Condensed Extra Bold" charset="0"/>
              </a:rPr>
              <a:t>Genuine faith is heartfelt and real, not put or fake </a:t>
            </a:r>
            <a:r>
              <a:rPr lang="en-US" sz="3200" b="1" dirty="0"/>
              <a:t>– “</a:t>
            </a:r>
            <a:r>
              <a:rPr lang="en-US" sz="3200" i="1" dirty="0"/>
              <a:t>You </a:t>
            </a:r>
            <a:r>
              <a:rPr lang="en-US" sz="3200" i="1" dirty="0" smtClean="0"/>
              <a:t>believe that </a:t>
            </a:r>
            <a:r>
              <a:rPr lang="en-US" sz="3200" i="1" dirty="0"/>
              <a:t>God is one; you do well. Even the demons </a:t>
            </a:r>
            <a:r>
              <a:rPr lang="en-US" sz="3200" i="1" dirty="0" smtClean="0"/>
              <a:t>believe—and </a:t>
            </a:r>
            <a:r>
              <a:rPr lang="en-US" sz="3200" i="1" dirty="0"/>
              <a:t>shudder! </a:t>
            </a:r>
            <a:r>
              <a:rPr lang="en-US" sz="3200" i="1" baseline="30000" dirty="0"/>
              <a:t>20 </a:t>
            </a:r>
            <a:r>
              <a:rPr lang="en-US" sz="3200" i="1" dirty="0"/>
              <a:t>Do you want to be shown, you foolish person, that faith apart from works is useless</a:t>
            </a:r>
            <a:r>
              <a:rPr lang="en-US" sz="3200" dirty="0"/>
              <a:t>?” </a:t>
            </a:r>
            <a:r>
              <a:rPr lang="en-US" sz="3200" dirty="0" smtClean="0"/>
              <a:t>(</a:t>
            </a:r>
            <a:r>
              <a:rPr lang="en-US" sz="3200" dirty="0"/>
              <a:t>2:19-20).   </a:t>
            </a:r>
            <a:br>
              <a:rPr lang="en-US" sz="3200" dirty="0"/>
            </a:br>
            <a:endParaRPr lang="en-US" sz="3200" dirty="0"/>
          </a:p>
        </p:txBody>
      </p:sp>
      <p:sp>
        <p:nvSpPr>
          <p:cNvPr id="4" name="Date Placeholder 3"/>
          <p:cNvSpPr>
            <a:spLocks noGrp="1"/>
          </p:cNvSpPr>
          <p:nvPr>
            <p:ph type="dt" sz="half" idx="10"/>
          </p:nvPr>
        </p:nvSpPr>
        <p:spPr/>
        <p:txBody>
          <a:bodyPr/>
          <a:lstStyle/>
          <a:p>
            <a:r>
              <a:rPr lang="en-US" smtClean="0"/>
              <a:t>9/11/16   --- Fink</a:t>
            </a:r>
            <a:endParaRPr lang="en-US"/>
          </a:p>
        </p:txBody>
      </p:sp>
      <p:sp>
        <p:nvSpPr>
          <p:cNvPr id="5" name="Footer Placeholder 4"/>
          <p:cNvSpPr>
            <a:spLocks noGrp="1"/>
          </p:cNvSpPr>
          <p:nvPr>
            <p:ph type="ftr" sz="quarter" idx="11"/>
          </p:nvPr>
        </p:nvSpPr>
        <p:spPr/>
        <p:txBody>
          <a:bodyPr/>
          <a:lstStyle/>
          <a:p>
            <a:r>
              <a:rPr lang="en-US" smtClean="0"/>
              <a:t>A Study of James     When Faith Makes A Difference (James 2:14-26) </a:t>
            </a:r>
            <a:endParaRPr lang="en-US"/>
          </a:p>
        </p:txBody>
      </p:sp>
      <p:sp>
        <p:nvSpPr>
          <p:cNvPr id="6" name="Slide Number Placeholder 5"/>
          <p:cNvSpPr>
            <a:spLocks noGrp="1"/>
          </p:cNvSpPr>
          <p:nvPr>
            <p:ph type="sldNum" sz="quarter" idx="12"/>
          </p:nvPr>
        </p:nvSpPr>
        <p:spPr/>
        <p:txBody>
          <a:bodyPr/>
          <a:lstStyle/>
          <a:p>
            <a:fld id="{9FADE7B8-416B-CA4C-B9CA-8134147AF373}" type="slidenum">
              <a:rPr lang="en-US" smtClean="0"/>
              <a:t>10</a:t>
            </a:fld>
            <a:endParaRPr lang="en-US"/>
          </a:p>
        </p:txBody>
      </p:sp>
    </p:spTree>
    <p:extLst>
      <p:ext uri="{BB962C8B-B14F-4D97-AF65-F5344CB8AC3E}">
        <p14:creationId xmlns:p14="http://schemas.microsoft.com/office/powerpoint/2010/main" val="647588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066" y="419279"/>
            <a:ext cx="11118322" cy="1271409"/>
          </a:xfrm>
        </p:spPr>
        <p:txBody>
          <a:bodyPr/>
          <a:lstStyle/>
          <a:p>
            <a:r>
              <a:rPr lang="en-US" b="1" dirty="0" smtClean="0">
                <a:latin typeface="Abadi MT Condensed Extra Bold" charset="0"/>
                <a:ea typeface="Abadi MT Condensed Extra Bold" charset="0"/>
                <a:cs typeface="Abadi MT Condensed Extra Bold" charset="0"/>
              </a:rPr>
              <a:t>Two Examples:</a:t>
            </a:r>
            <a:endParaRPr lang="en-US" b="1" dirty="0">
              <a:latin typeface="Abadi MT Condensed Extra Bold" charset="0"/>
              <a:ea typeface="Abadi MT Condensed Extra Bold" charset="0"/>
              <a:cs typeface="Abadi MT Condensed Extra Bold" charset="0"/>
            </a:endParaRPr>
          </a:p>
        </p:txBody>
      </p:sp>
      <p:sp>
        <p:nvSpPr>
          <p:cNvPr id="4" name="Text Placeholder 3"/>
          <p:cNvSpPr>
            <a:spLocks noGrp="1"/>
          </p:cNvSpPr>
          <p:nvPr>
            <p:ph type="body" idx="1"/>
          </p:nvPr>
        </p:nvSpPr>
        <p:spPr>
          <a:xfrm>
            <a:off x="495300" y="1545696"/>
            <a:ext cx="5043488" cy="554037"/>
          </a:xfrm>
        </p:spPr>
        <p:txBody>
          <a:bodyPr>
            <a:noAutofit/>
          </a:bodyPr>
          <a:lstStyle/>
          <a:p>
            <a:pPr algn="ctr"/>
            <a:r>
              <a:rPr lang="en-US" sz="3600" dirty="0" smtClean="0"/>
              <a:t>Abraham</a:t>
            </a:r>
            <a:endParaRPr lang="en-US" sz="3600" dirty="0"/>
          </a:p>
        </p:txBody>
      </p:sp>
      <p:sp>
        <p:nvSpPr>
          <p:cNvPr id="5" name="Content Placeholder 4"/>
          <p:cNvSpPr>
            <a:spLocks noGrp="1"/>
          </p:cNvSpPr>
          <p:nvPr>
            <p:ph sz="half" idx="2"/>
          </p:nvPr>
        </p:nvSpPr>
        <p:spPr>
          <a:xfrm>
            <a:off x="237066" y="2099733"/>
            <a:ext cx="5740401" cy="3488267"/>
          </a:xfrm>
          <a:solidFill>
            <a:schemeClr val="tx1"/>
          </a:solidFill>
        </p:spPr>
        <p:txBody>
          <a:bodyPr>
            <a:normAutofit/>
          </a:bodyPr>
          <a:lstStyle/>
          <a:p>
            <a:pPr marL="0" indent="0">
              <a:buNone/>
            </a:pPr>
            <a:r>
              <a:rPr lang="en-US" sz="2600" dirty="0" smtClean="0">
                <a:solidFill>
                  <a:schemeClr val="bg1"/>
                </a:solidFill>
              </a:rPr>
              <a:t>“Was </a:t>
            </a:r>
            <a:r>
              <a:rPr lang="en-US" sz="2600" dirty="0">
                <a:solidFill>
                  <a:schemeClr val="bg1"/>
                </a:solidFill>
              </a:rPr>
              <a:t>not Abraham our father justified by works when he offered up his son Isaac </a:t>
            </a:r>
            <a:r>
              <a:rPr lang="en-US" sz="2600" dirty="0" smtClean="0">
                <a:solidFill>
                  <a:schemeClr val="bg1"/>
                </a:solidFill>
              </a:rPr>
              <a:t>on </a:t>
            </a:r>
            <a:r>
              <a:rPr lang="en-US" sz="2600" dirty="0">
                <a:solidFill>
                  <a:schemeClr val="bg1"/>
                </a:solidFill>
              </a:rPr>
              <a:t>the altar? </a:t>
            </a:r>
            <a:r>
              <a:rPr lang="en-US" sz="2600" b="1" baseline="30000" dirty="0">
                <a:solidFill>
                  <a:schemeClr val="bg1"/>
                </a:solidFill>
              </a:rPr>
              <a:t>22 </a:t>
            </a:r>
            <a:r>
              <a:rPr lang="en-US" sz="2600" dirty="0">
                <a:solidFill>
                  <a:schemeClr val="bg1"/>
                </a:solidFill>
              </a:rPr>
              <a:t>You see that faith was active along with his works, and faith was completed by </a:t>
            </a:r>
            <a:r>
              <a:rPr lang="en-US" sz="2600" dirty="0" smtClean="0">
                <a:solidFill>
                  <a:schemeClr val="bg1"/>
                </a:solidFill>
              </a:rPr>
              <a:t>his works;</a:t>
            </a:r>
            <a:r>
              <a:rPr lang="en-US" sz="2600" b="1" baseline="30000" dirty="0" smtClean="0">
                <a:solidFill>
                  <a:schemeClr val="bg1"/>
                </a:solidFill>
              </a:rPr>
              <a:t>23</a:t>
            </a:r>
            <a:r>
              <a:rPr lang="en-US" sz="2600" b="1" baseline="30000" dirty="0">
                <a:solidFill>
                  <a:schemeClr val="bg1"/>
                </a:solidFill>
              </a:rPr>
              <a:t> </a:t>
            </a:r>
            <a:r>
              <a:rPr lang="en-US" sz="2600" dirty="0">
                <a:solidFill>
                  <a:schemeClr val="bg1"/>
                </a:solidFill>
              </a:rPr>
              <a:t>and the </a:t>
            </a:r>
            <a:r>
              <a:rPr lang="en-US" sz="2600" dirty="0" smtClean="0">
                <a:solidFill>
                  <a:schemeClr val="bg1"/>
                </a:solidFill>
              </a:rPr>
              <a:t>Scripture </a:t>
            </a:r>
            <a:r>
              <a:rPr lang="en-US" sz="2600" dirty="0">
                <a:solidFill>
                  <a:schemeClr val="bg1"/>
                </a:solidFill>
              </a:rPr>
              <a:t>was fulfilled </a:t>
            </a:r>
            <a:r>
              <a:rPr lang="en-US" sz="2600" dirty="0" smtClean="0">
                <a:solidFill>
                  <a:schemeClr val="bg1"/>
                </a:solidFill>
              </a:rPr>
              <a:t>that says</a:t>
            </a:r>
            <a:r>
              <a:rPr lang="en-US" sz="2600" dirty="0">
                <a:solidFill>
                  <a:schemeClr val="bg1"/>
                </a:solidFill>
              </a:rPr>
              <a:t>, “Abraham believed God, and it was counted to him as righteousness”—and he was </a:t>
            </a:r>
            <a:r>
              <a:rPr lang="en-US" sz="2600" dirty="0" smtClean="0">
                <a:solidFill>
                  <a:schemeClr val="bg1"/>
                </a:solidFill>
              </a:rPr>
              <a:t>called </a:t>
            </a:r>
            <a:r>
              <a:rPr lang="en-US" sz="2600" dirty="0">
                <a:solidFill>
                  <a:schemeClr val="bg1"/>
                </a:solidFill>
              </a:rPr>
              <a:t>a friend of </a:t>
            </a:r>
            <a:r>
              <a:rPr lang="en-US" sz="2600" dirty="0" smtClean="0">
                <a:solidFill>
                  <a:schemeClr val="bg1"/>
                </a:solidFill>
              </a:rPr>
              <a:t>God” (2:22-23)</a:t>
            </a:r>
            <a:endParaRPr lang="en-US" sz="2600" dirty="0">
              <a:solidFill>
                <a:schemeClr val="bg1"/>
              </a:solidFill>
            </a:endParaRPr>
          </a:p>
        </p:txBody>
      </p:sp>
      <p:sp>
        <p:nvSpPr>
          <p:cNvPr id="6" name="Text Placeholder 5"/>
          <p:cNvSpPr>
            <a:spLocks noGrp="1"/>
          </p:cNvSpPr>
          <p:nvPr>
            <p:ph type="body" sz="quarter" idx="3"/>
          </p:nvPr>
        </p:nvSpPr>
        <p:spPr>
          <a:xfrm>
            <a:off x="6235700" y="1390650"/>
            <a:ext cx="5119687" cy="709083"/>
          </a:xfrm>
        </p:spPr>
        <p:txBody>
          <a:bodyPr>
            <a:normAutofit/>
          </a:bodyPr>
          <a:lstStyle/>
          <a:p>
            <a:pPr algn="ctr"/>
            <a:r>
              <a:rPr lang="en-US" sz="3600" dirty="0" err="1" smtClean="0"/>
              <a:t>Rahab</a:t>
            </a:r>
            <a:endParaRPr lang="en-US" sz="3600" dirty="0"/>
          </a:p>
        </p:txBody>
      </p:sp>
      <p:sp>
        <p:nvSpPr>
          <p:cNvPr id="7" name="Content Placeholder 6"/>
          <p:cNvSpPr>
            <a:spLocks noGrp="1"/>
          </p:cNvSpPr>
          <p:nvPr>
            <p:ph sz="quarter" idx="4"/>
          </p:nvPr>
        </p:nvSpPr>
        <p:spPr>
          <a:xfrm>
            <a:off x="6197601" y="2099734"/>
            <a:ext cx="5791199" cy="3488266"/>
          </a:xfrm>
          <a:solidFill>
            <a:schemeClr val="bg1"/>
          </a:solidFill>
        </p:spPr>
        <p:txBody>
          <a:bodyPr/>
          <a:lstStyle/>
          <a:p>
            <a:pPr marL="0" indent="0">
              <a:buNone/>
            </a:pPr>
            <a:r>
              <a:rPr lang="en-US" i="1" dirty="0" smtClean="0"/>
              <a:t>“Was </a:t>
            </a:r>
            <a:r>
              <a:rPr lang="en-US" i="1" dirty="0"/>
              <a:t>not also </a:t>
            </a:r>
            <a:r>
              <a:rPr lang="en-US" i="1" dirty="0" err="1"/>
              <a:t>Rahab</a:t>
            </a:r>
            <a:r>
              <a:rPr lang="en-US" i="1" dirty="0"/>
              <a:t> the prostitute justified by works when she received the messengers and sent </a:t>
            </a:r>
            <a:r>
              <a:rPr lang="en-US" i="1" dirty="0" smtClean="0"/>
              <a:t>them </a:t>
            </a:r>
            <a:r>
              <a:rPr lang="en-US" i="1" dirty="0"/>
              <a:t>out by another way” </a:t>
            </a:r>
            <a:r>
              <a:rPr lang="en-US" dirty="0" smtClean="0"/>
              <a:t>(2:25</a:t>
            </a:r>
            <a:r>
              <a:rPr lang="en-US" dirty="0"/>
              <a:t>)</a:t>
            </a:r>
            <a:br>
              <a:rPr lang="en-US" dirty="0"/>
            </a:br>
            <a:endParaRPr lang="en-US" dirty="0"/>
          </a:p>
        </p:txBody>
      </p:sp>
      <p:sp>
        <p:nvSpPr>
          <p:cNvPr id="8" name="TextBox 7"/>
          <p:cNvSpPr txBox="1"/>
          <p:nvPr/>
        </p:nvSpPr>
        <p:spPr>
          <a:xfrm>
            <a:off x="237066" y="5588000"/>
            <a:ext cx="11751734" cy="1261884"/>
          </a:xfrm>
          <a:prstGeom prst="rect">
            <a:avLst/>
          </a:prstGeom>
          <a:noFill/>
        </p:spPr>
        <p:txBody>
          <a:bodyPr wrap="square" rtlCol="0">
            <a:spAutoFit/>
          </a:bodyPr>
          <a:lstStyle/>
          <a:p>
            <a:r>
              <a:rPr lang="en-US" sz="2600" dirty="0" smtClean="0"/>
              <a:t>James conclusion, </a:t>
            </a:r>
            <a:r>
              <a:rPr lang="en-US" sz="2600" dirty="0"/>
              <a:t>“You see that a person is justified by works and not by faith alone” (Ja. 2:24)</a:t>
            </a:r>
            <a:r>
              <a:rPr lang="en-US" sz="2400" dirty="0"/>
              <a:t/>
            </a:r>
            <a:br>
              <a:rPr lang="en-US" sz="2400" dirty="0"/>
            </a:br>
            <a:endParaRPr lang="en-US" sz="2400" dirty="0"/>
          </a:p>
        </p:txBody>
      </p:sp>
      <p:sp>
        <p:nvSpPr>
          <p:cNvPr id="3" name="Date Placeholder 2"/>
          <p:cNvSpPr>
            <a:spLocks noGrp="1"/>
          </p:cNvSpPr>
          <p:nvPr>
            <p:ph type="dt" sz="half" idx="10"/>
          </p:nvPr>
        </p:nvSpPr>
        <p:spPr/>
        <p:txBody>
          <a:bodyPr/>
          <a:lstStyle/>
          <a:p>
            <a:r>
              <a:rPr lang="en-US" smtClean="0"/>
              <a:t>9/11/16   --- Fink</a:t>
            </a:r>
            <a:endParaRPr lang="en-US"/>
          </a:p>
        </p:txBody>
      </p:sp>
      <p:sp>
        <p:nvSpPr>
          <p:cNvPr id="9" name="Footer Placeholder 8"/>
          <p:cNvSpPr>
            <a:spLocks noGrp="1"/>
          </p:cNvSpPr>
          <p:nvPr>
            <p:ph type="ftr" sz="quarter" idx="11"/>
          </p:nvPr>
        </p:nvSpPr>
        <p:spPr/>
        <p:txBody>
          <a:bodyPr/>
          <a:lstStyle/>
          <a:p>
            <a:r>
              <a:rPr lang="en-US" smtClean="0"/>
              <a:t>A Study of James     When Faith Makes A Difference (James 2:14-26) </a:t>
            </a:r>
            <a:endParaRPr lang="en-US"/>
          </a:p>
        </p:txBody>
      </p:sp>
      <p:sp>
        <p:nvSpPr>
          <p:cNvPr id="10" name="Slide Number Placeholder 9"/>
          <p:cNvSpPr>
            <a:spLocks noGrp="1"/>
          </p:cNvSpPr>
          <p:nvPr>
            <p:ph type="sldNum" sz="quarter" idx="12"/>
          </p:nvPr>
        </p:nvSpPr>
        <p:spPr/>
        <p:txBody>
          <a:bodyPr/>
          <a:lstStyle/>
          <a:p>
            <a:fld id="{9FADE7B8-416B-CA4C-B9CA-8134147AF373}" type="slidenum">
              <a:rPr lang="en-US" smtClean="0"/>
              <a:t>11</a:t>
            </a:fld>
            <a:endParaRPr lang="en-US"/>
          </a:p>
        </p:txBody>
      </p:sp>
    </p:spTree>
    <p:extLst>
      <p:ext uri="{BB962C8B-B14F-4D97-AF65-F5344CB8AC3E}">
        <p14:creationId xmlns:p14="http://schemas.microsoft.com/office/powerpoint/2010/main" val="542944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bg/>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7" grpId="0" build="p"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badi MT Condensed Extra Bold" charset="0"/>
                <a:ea typeface="Abadi MT Condensed Extra Bold" charset="0"/>
                <a:cs typeface="Abadi MT Condensed Extra Bold" charset="0"/>
              </a:rPr>
              <a:t>Final words</a:t>
            </a:r>
            <a:endParaRPr lang="en-US" b="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p:txBody>
          <a:bodyPr>
            <a:normAutofit/>
          </a:bodyPr>
          <a:lstStyle/>
          <a:p>
            <a:pPr marL="0" indent="0">
              <a:buNone/>
            </a:pPr>
            <a:r>
              <a:rPr lang="en-US" sz="3200" dirty="0"/>
              <a:t>“For as the body apart from the spirit is dead, so also faith apart from works is </a:t>
            </a:r>
            <a:r>
              <a:rPr lang="en-US" sz="3200" dirty="0" smtClean="0"/>
              <a:t>dead” (2:26)</a:t>
            </a:r>
          </a:p>
          <a:p>
            <a:pPr marL="0" indent="0">
              <a:buNone/>
            </a:pPr>
            <a:endParaRPr lang="en-US" sz="4800" dirty="0" smtClean="0"/>
          </a:p>
          <a:p>
            <a:pPr marL="0" indent="0" algn="ctr">
              <a:buNone/>
            </a:pPr>
            <a:r>
              <a:rPr lang="en-US" sz="4800" dirty="0">
                <a:latin typeface="Abadi MT Condensed Extra Bold" charset="0"/>
                <a:ea typeface="Abadi MT Condensed Extra Bold" charset="0"/>
                <a:cs typeface="Abadi MT Condensed Extra Bold" charset="0"/>
              </a:rPr>
              <a:t>When will your faith make a difference? </a:t>
            </a:r>
          </a:p>
          <a:p>
            <a:endParaRPr lang="en-US" sz="3200" dirty="0"/>
          </a:p>
        </p:txBody>
      </p:sp>
      <p:sp>
        <p:nvSpPr>
          <p:cNvPr id="4" name="Date Placeholder 3"/>
          <p:cNvSpPr>
            <a:spLocks noGrp="1"/>
          </p:cNvSpPr>
          <p:nvPr>
            <p:ph type="dt" sz="half" idx="10"/>
          </p:nvPr>
        </p:nvSpPr>
        <p:spPr/>
        <p:txBody>
          <a:bodyPr/>
          <a:lstStyle/>
          <a:p>
            <a:r>
              <a:rPr lang="en-US" smtClean="0"/>
              <a:t>9/11/16   --- Fink</a:t>
            </a:r>
            <a:endParaRPr lang="en-US"/>
          </a:p>
        </p:txBody>
      </p:sp>
      <p:sp>
        <p:nvSpPr>
          <p:cNvPr id="5" name="Footer Placeholder 4"/>
          <p:cNvSpPr>
            <a:spLocks noGrp="1"/>
          </p:cNvSpPr>
          <p:nvPr>
            <p:ph type="ftr" sz="quarter" idx="11"/>
          </p:nvPr>
        </p:nvSpPr>
        <p:spPr/>
        <p:txBody>
          <a:bodyPr/>
          <a:lstStyle/>
          <a:p>
            <a:r>
              <a:rPr lang="en-US" dirty="0" smtClean="0"/>
              <a:t>A Study of James     When Faith Makes A Difference (James 2:14-26) </a:t>
            </a:r>
            <a:endParaRPr lang="en-US" dirty="0"/>
          </a:p>
        </p:txBody>
      </p:sp>
      <p:sp>
        <p:nvSpPr>
          <p:cNvPr id="6" name="Slide Number Placeholder 5"/>
          <p:cNvSpPr>
            <a:spLocks noGrp="1"/>
          </p:cNvSpPr>
          <p:nvPr>
            <p:ph type="sldNum" sz="quarter" idx="12"/>
          </p:nvPr>
        </p:nvSpPr>
        <p:spPr/>
        <p:txBody>
          <a:bodyPr/>
          <a:lstStyle/>
          <a:p>
            <a:fld id="{9FADE7B8-416B-CA4C-B9CA-8134147AF373}" type="slidenum">
              <a:rPr lang="en-US" smtClean="0"/>
              <a:t>12</a:t>
            </a:fld>
            <a:endParaRPr lang="en-US"/>
          </a:p>
        </p:txBody>
      </p:sp>
    </p:spTree>
    <p:extLst>
      <p:ext uri="{BB962C8B-B14F-4D97-AF65-F5344CB8AC3E}">
        <p14:creationId xmlns:p14="http://schemas.microsoft.com/office/powerpoint/2010/main" val="815715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0" cy="6858000"/>
          </a:xfrm>
        </p:spPr>
        <p:txBody>
          <a:bodyPr>
            <a:normAutofit/>
          </a:bodyPr>
          <a:lstStyle/>
          <a:p>
            <a:pPr marL="0" indent="0">
              <a:buNone/>
            </a:pPr>
            <a:r>
              <a:rPr lang="en-US" dirty="0"/>
              <a:t>What good is it, my brothers, if someone says he has faith but does not have works? Can that faith save him? </a:t>
            </a:r>
            <a:r>
              <a:rPr lang="en-US" b="1" dirty="0"/>
              <a:t>15 </a:t>
            </a:r>
            <a:r>
              <a:rPr lang="en-US" dirty="0"/>
              <a:t>If a brother or sister is poorly clothed and lacking in daily food, </a:t>
            </a:r>
            <a:r>
              <a:rPr lang="en-US" b="1" dirty="0"/>
              <a:t>16 </a:t>
            </a:r>
            <a:r>
              <a:rPr lang="en-US" dirty="0"/>
              <a:t>and one of you says to them, “Go in peace, be warmed and filled,” without giving them the things needed for the body, what good is that? </a:t>
            </a:r>
            <a:r>
              <a:rPr lang="en-US" b="1" dirty="0"/>
              <a:t>17 </a:t>
            </a:r>
            <a:r>
              <a:rPr lang="en-US" dirty="0"/>
              <a:t>So also faith by itself, if it does not have works, is dead</a:t>
            </a:r>
            <a:r>
              <a:rPr lang="en-US" dirty="0" smtClean="0"/>
              <a:t>. </a:t>
            </a:r>
            <a:r>
              <a:rPr lang="en-US" b="1" dirty="0"/>
              <a:t>8 </a:t>
            </a:r>
            <a:r>
              <a:rPr lang="en-US" dirty="0"/>
              <a:t>But someone will say, “You have faith and I have works.” Show me your faith apart from your works, and I will show you my faith by my works. </a:t>
            </a:r>
            <a:r>
              <a:rPr lang="en-US" b="1" dirty="0"/>
              <a:t>19 </a:t>
            </a:r>
            <a:r>
              <a:rPr lang="en-US" dirty="0"/>
              <a:t>You believe that God is one; you do well. Even the demons believe—and shudder</a:t>
            </a:r>
            <a:r>
              <a:rPr lang="en-US" dirty="0" smtClean="0"/>
              <a:t>! </a:t>
            </a:r>
            <a:r>
              <a:rPr lang="en-US" b="1" dirty="0"/>
              <a:t>20 </a:t>
            </a:r>
            <a:r>
              <a:rPr lang="en-US" dirty="0"/>
              <a:t>Do you want to be shown, you foolish person, that faith apart from works is useless? </a:t>
            </a:r>
            <a:r>
              <a:rPr lang="en-US" b="1" dirty="0"/>
              <a:t>21 </a:t>
            </a:r>
            <a:r>
              <a:rPr lang="en-US" dirty="0"/>
              <a:t>Was not Abraham our father justified by works when he offered up his son Isaac on the altar</a:t>
            </a:r>
            <a:r>
              <a:rPr lang="en-US" dirty="0" smtClean="0"/>
              <a:t>? </a:t>
            </a:r>
            <a:r>
              <a:rPr lang="en-US" b="1" dirty="0"/>
              <a:t>22 </a:t>
            </a:r>
            <a:r>
              <a:rPr lang="en-US" dirty="0"/>
              <a:t>You see that faith was active along with his works, and faith was completed by his works; </a:t>
            </a:r>
            <a:r>
              <a:rPr lang="en-US" b="1" dirty="0"/>
              <a:t>23 </a:t>
            </a:r>
            <a:r>
              <a:rPr lang="en-US" dirty="0"/>
              <a:t>and the Scripture was fulfilled that says, “Abraham believed God, and it was counted to him as righteousness”—and he was called a friend of God</a:t>
            </a:r>
            <a:r>
              <a:rPr lang="en-US" dirty="0" smtClean="0"/>
              <a:t>. 2</a:t>
            </a:r>
            <a:r>
              <a:rPr lang="en-US" b="1" dirty="0" smtClean="0"/>
              <a:t>4</a:t>
            </a:r>
            <a:r>
              <a:rPr lang="en-US" b="1" dirty="0"/>
              <a:t> </a:t>
            </a:r>
            <a:r>
              <a:rPr lang="en-US" dirty="0"/>
              <a:t>You see that a person is justified by works and not by faith alone. </a:t>
            </a:r>
            <a:r>
              <a:rPr lang="en-US" b="1" dirty="0"/>
              <a:t>25 </a:t>
            </a:r>
            <a:r>
              <a:rPr lang="en-US" dirty="0"/>
              <a:t>And in the same way was not also </a:t>
            </a:r>
            <a:r>
              <a:rPr lang="en-US" dirty="0" err="1"/>
              <a:t>Rahab</a:t>
            </a:r>
            <a:r>
              <a:rPr lang="en-US" dirty="0"/>
              <a:t> the prostitute justified by works when she received the messengers and sent them out by another way? </a:t>
            </a:r>
            <a:r>
              <a:rPr lang="en-US" b="1" dirty="0"/>
              <a:t>26 </a:t>
            </a:r>
            <a:r>
              <a:rPr lang="en-US" dirty="0"/>
              <a:t>For as the body apart from the spirit is dead, so also faith apart from works is dead.</a:t>
            </a:r>
          </a:p>
        </p:txBody>
      </p:sp>
      <p:sp>
        <p:nvSpPr>
          <p:cNvPr id="2" name="Date Placeholder 1"/>
          <p:cNvSpPr>
            <a:spLocks noGrp="1"/>
          </p:cNvSpPr>
          <p:nvPr>
            <p:ph type="dt" sz="half" idx="10"/>
          </p:nvPr>
        </p:nvSpPr>
        <p:spPr/>
        <p:txBody>
          <a:bodyPr/>
          <a:lstStyle/>
          <a:p>
            <a:r>
              <a:rPr lang="en-US" smtClean="0"/>
              <a:t>9/11/16   --- Fink</a:t>
            </a:r>
            <a:endParaRPr lang="en-US"/>
          </a:p>
        </p:txBody>
      </p:sp>
      <p:sp>
        <p:nvSpPr>
          <p:cNvPr id="4" name="Footer Placeholder 3"/>
          <p:cNvSpPr>
            <a:spLocks noGrp="1"/>
          </p:cNvSpPr>
          <p:nvPr>
            <p:ph type="ftr" sz="quarter" idx="11"/>
          </p:nvPr>
        </p:nvSpPr>
        <p:spPr/>
        <p:txBody>
          <a:bodyPr/>
          <a:lstStyle/>
          <a:p>
            <a:r>
              <a:rPr lang="en-US" smtClean="0"/>
              <a:t>A Study of James     When Faith Makes A Difference (James 2:14-26) </a:t>
            </a:r>
            <a:endParaRPr lang="en-US"/>
          </a:p>
        </p:txBody>
      </p:sp>
      <p:sp>
        <p:nvSpPr>
          <p:cNvPr id="5" name="Slide Number Placeholder 4"/>
          <p:cNvSpPr>
            <a:spLocks noGrp="1"/>
          </p:cNvSpPr>
          <p:nvPr>
            <p:ph type="sldNum" sz="quarter" idx="12"/>
          </p:nvPr>
        </p:nvSpPr>
        <p:spPr/>
        <p:txBody>
          <a:bodyPr/>
          <a:lstStyle/>
          <a:p>
            <a:fld id="{9FADE7B8-416B-CA4C-B9CA-8134147AF373}" type="slidenum">
              <a:rPr lang="en-US" smtClean="0"/>
              <a:t>2</a:t>
            </a:fld>
            <a:endParaRPr lang="en-US"/>
          </a:p>
        </p:txBody>
      </p:sp>
    </p:spTree>
    <p:extLst>
      <p:ext uri="{BB962C8B-B14F-4D97-AF65-F5344CB8AC3E}">
        <p14:creationId xmlns:p14="http://schemas.microsoft.com/office/powerpoint/2010/main" val="14661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6700" y="365125"/>
            <a:ext cx="10515600" cy="887941"/>
          </a:xfrm>
        </p:spPr>
        <p:txBody>
          <a:bodyPr>
            <a:normAutofit/>
          </a:bodyPr>
          <a:lstStyle/>
          <a:p>
            <a:r>
              <a:rPr lang="en-US" dirty="0" smtClean="0">
                <a:latin typeface="Abadi MT Condensed Extra Bold" charset="0"/>
                <a:ea typeface="Abadi MT Condensed Extra Bold" charset="0"/>
                <a:cs typeface="Abadi MT Condensed Extra Bold" charset="0"/>
              </a:rPr>
              <a:t>Faith fails when</a:t>
            </a:r>
            <a:r>
              <a:rPr lang="is-IS" dirty="0" smtClean="0">
                <a:latin typeface="Abadi MT Condensed Extra Bold" charset="0"/>
                <a:ea typeface="Abadi MT Condensed Extra Bold" charset="0"/>
                <a:cs typeface="Abadi MT Condensed Extra Bold" charset="0"/>
              </a:rPr>
              <a:t>…</a:t>
            </a:r>
            <a:endParaRPr lang="en-US" dirty="0">
              <a:latin typeface="Abadi MT Condensed Extra Bold" charset="0"/>
              <a:ea typeface="Abadi MT Condensed Extra Bold" charset="0"/>
              <a:cs typeface="Abadi MT Condensed Extra Bold" charset="0"/>
            </a:endParaRPr>
          </a:p>
        </p:txBody>
      </p:sp>
      <p:sp>
        <p:nvSpPr>
          <p:cNvPr id="5" name="Content Placeholder 4"/>
          <p:cNvSpPr>
            <a:spLocks noGrp="1"/>
          </p:cNvSpPr>
          <p:nvPr>
            <p:ph idx="1"/>
          </p:nvPr>
        </p:nvSpPr>
        <p:spPr>
          <a:xfrm>
            <a:off x="266700" y="1253066"/>
            <a:ext cx="11510433" cy="5262034"/>
          </a:xfrm>
        </p:spPr>
        <p:txBody>
          <a:bodyPr>
            <a:normAutofit/>
          </a:bodyPr>
          <a:lstStyle/>
          <a:p>
            <a:pPr>
              <a:buFont typeface="Arial" charset="0"/>
              <a:buChar char="•"/>
            </a:pPr>
            <a:r>
              <a:rPr lang="en-US" dirty="0" smtClean="0"/>
              <a:t>One does </a:t>
            </a:r>
            <a:r>
              <a:rPr lang="en-US" dirty="0"/>
              <a:t>not bridle his tongue (1:26) </a:t>
            </a:r>
          </a:p>
          <a:p>
            <a:pPr>
              <a:buFont typeface="Arial" charset="0"/>
              <a:buChar char="•"/>
            </a:pPr>
            <a:r>
              <a:rPr lang="en-US" dirty="0" smtClean="0"/>
              <a:t>One does </a:t>
            </a:r>
            <a:r>
              <a:rPr lang="en-US" dirty="0"/>
              <a:t>not visit orphans and widows and keep himself unspotted from the world (</a:t>
            </a:r>
            <a:r>
              <a:rPr lang="en-US" dirty="0" smtClean="0"/>
              <a:t>1:27)</a:t>
            </a:r>
          </a:p>
          <a:p>
            <a:pPr>
              <a:buFont typeface="Arial" charset="0"/>
              <a:buChar char="•"/>
            </a:pPr>
            <a:r>
              <a:rPr lang="en-US" dirty="0" smtClean="0"/>
              <a:t>One makes </a:t>
            </a:r>
            <a:r>
              <a:rPr lang="en-US" dirty="0"/>
              <a:t>no effort to carry out the royal law of love (2:8) </a:t>
            </a:r>
          </a:p>
          <a:p>
            <a:pPr>
              <a:buFont typeface="Arial" charset="0"/>
              <a:buChar char="•"/>
            </a:pPr>
            <a:r>
              <a:rPr lang="en-US" dirty="0" smtClean="0"/>
              <a:t>One has </a:t>
            </a:r>
            <a:r>
              <a:rPr lang="en-US" dirty="0"/>
              <a:t>respect to person – favoring </a:t>
            </a:r>
            <a:r>
              <a:rPr lang="en-US" dirty="0" smtClean="0"/>
              <a:t>one </a:t>
            </a:r>
            <a:r>
              <a:rPr lang="en-US" dirty="0"/>
              <a:t>over </a:t>
            </a:r>
            <a:r>
              <a:rPr lang="en-US" dirty="0" smtClean="0"/>
              <a:t>another </a:t>
            </a:r>
            <a:r>
              <a:rPr lang="en-US" dirty="0"/>
              <a:t>(2:9) </a:t>
            </a:r>
          </a:p>
          <a:p>
            <a:pPr>
              <a:buFont typeface="Arial" charset="0"/>
              <a:buChar char="•"/>
            </a:pPr>
            <a:r>
              <a:rPr lang="en-US" dirty="0" smtClean="0"/>
              <a:t>One fails </a:t>
            </a:r>
            <a:r>
              <a:rPr lang="en-US" dirty="0"/>
              <a:t>to show mercy (2:13).     </a:t>
            </a:r>
          </a:p>
          <a:p>
            <a:pPr lvl="1">
              <a:buFont typeface="Wingdings" charset="2"/>
              <a:buChar char="Ø"/>
            </a:pPr>
            <a:r>
              <a:rPr lang="en-US" sz="2600" dirty="0" smtClean="0"/>
              <a:t>James </a:t>
            </a:r>
            <a:r>
              <a:rPr lang="en-US" sz="2600" dirty="0"/>
              <a:t>later says that the teacher must show “by his good life works in spirit of meekness” (</a:t>
            </a:r>
            <a:r>
              <a:rPr lang="en-US" sz="2600" dirty="0" smtClean="0"/>
              <a:t>3:13)</a:t>
            </a:r>
          </a:p>
          <a:p>
            <a:pPr lvl="1">
              <a:buFont typeface="Wingdings" charset="2"/>
              <a:buChar char="Ø"/>
            </a:pPr>
            <a:r>
              <a:rPr lang="en-US" sz="2600" dirty="0" smtClean="0"/>
              <a:t>He </a:t>
            </a:r>
            <a:r>
              <a:rPr lang="en-US" sz="2600" dirty="0"/>
              <a:t>specifically says that one must be “full of mercy and good fruits” (3:17)</a:t>
            </a:r>
          </a:p>
          <a:p>
            <a:pPr>
              <a:buFont typeface="Wingdings" charset="2"/>
              <a:buChar char="Ø"/>
            </a:pPr>
            <a:endParaRPr lang="en-US" sz="2600" dirty="0"/>
          </a:p>
        </p:txBody>
      </p:sp>
      <p:sp>
        <p:nvSpPr>
          <p:cNvPr id="2" name="Date Placeholder 1"/>
          <p:cNvSpPr>
            <a:spLocks noGrp="1"/>
          </p:cNvSpPr>
          <p:nvPr>
            <p:ph type="dt" sz="half" idx="10"/>
          </p:nvPr>
        </p:nvSpPr>
        <p:spPr/>
        <p:txBody>
          <a:bodyPr/>
          <a:lstStyle/>
          <a:p>
            <a:r>
              <a:rPr lang="en-US" smtClean="0"/>
              <a:t>9/11/16   --- Fink</a:t>
            </a:r>
            <a:endParaRPr lang="en-US"/>
          </a:p>
        </p:txBody>
      </p:sp>
      <p:sp>
        <p:nvSpPr>
          <p:cNvPr id="3" name="Footer Placeholder 2"/>
          <p:cNvSpPr>
            <a:spLocks noGrp="1"/>
          </p:cNvSpPr>
          <p:nvPr>
            <p:ph type="ftr" sz="quarter" idx="11"/>
          </p:nvPr>
        </p:nvSpPr>
        <p:spPr/>
        <p:txBody>
          <a:bodyPr/>
          <a:lstStyle/>
          <a:p>
            <a:r>
              <a:rPr lang="en-US" smtClean="0"/>
              <a:t>A Study of James     When Faith Makes A Difference (James 2:14-26) </a:t>
            </a:r>
            <a:endParaRPr lang="en-US"/>
          </a:p>
        </p:txBody>
      </p:sp>
      <p:sp>
        <p:nvSpPr>
          <p:cNvPr id="6" name="Slide Number Placeholder 5"/>
          <p:cNvSpPr>
            <a:spLocks noGrp="1"/>
          </p:cNvSpPr>
          <p:nvPr>
            <p:ph type="sldNum" sz="quarter" idx="12"/>
          </p:nvPr>
        </p:nvSpPr>
        <p:spPr/>
        <p:txBody>
          <a:bodyPr/>
          <a:lstStyle/>
          <a:p>
            <a:fld id="{9FADE7B8-416B-CA4C-B9CA-8134147AF373}" type="slidenum">
              <a:rPr lang="en-US" smtClean="0"/>
              <a:t>3</a:t>
            </a:fld>
            <a:endParaRPr lang="en-US"/>
          </a:p>
        </p:txBody>
      </p:sp>
    </p:spTree>
    <p:extLst>
      <p:ext uri="{BB962C8B-B14F-4D97-AF65-F5344CB8AC3E}">
        <p14:creationId xmlns:p14="http://schemas.microsoft.com/office/powerpoint/2010/main" val="1755612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rot="10800000" flipV="1">
            <a:off x="237066" y="372533"/>
            <a:ext cx="5760507" cy="626534"/>
          </a:xfrm>
        </p:spPr>
        <p:txBody>
          <a:bodyPr>
            <a:normAutofit/>
          </a:bodyPr>
          <a:lstStyle/>
          <a:p>
            <a:pPr algn="ctr"/>
            <a:r>
              <a:rPr lang="en-US" sz="3200" dirty="0" smtClean="0"/>
              <a:t>Romans 3:28</a:t>
            </a:r>
            <a:endParaRPr lang="en-US" sz="3200" dirty="0"/>
          </a:p>
        </p:txBody>
      </p:sp>
      <p:sp>
        <p:nvSpPr>
          <p:cNvPr id="6" name="Content Placeholder 5"/>
          <p:cNvSpPr>
            <a:spLocks noGrp="1"/>
          </p:cNvSpPr>
          <p:nvPr>
            <p:ph sz="half" idx="2"/>
          </p:nvPr>
        </p:nvSpPr>
        <p:spPr>
          <a:xfrm>
            <a:off x="237067" y="1337733"/>
            <a:ext cx="5753627" cy="5384800"/>
          </a:xfrm>
          <a:solidFill>
            <a:schemeClr val="bg1"/>
          </a:solidFill>
        </p:spPr>
        <p:txBody>
          <a:bodyPr>
            <a:normAutofit fontScale="77500" lnSpcReduction="20000"/>
          </a:bodyPr>
          <a:lstStyle/>
          <a:p>
            <a:r>
              <a:rPr lang="en-US" dirty="0"/>
              <a:t>“For we hold that one is justified by faith apart from works of the law” (Ro. 3:28) ESV)</a:t>
            </a:r>
          </a:p>
          <a:p>
            <a:r>
              <a:rPr lang="en-US" dirty="0"/>
              <a:t>“Therefore we conclude that a man is justified by faith without the deeds of the law” (KJV, NKJV)</a:t>
            </a:r>
          </a:p>
          <a:p>
            <a:r>
              <a:rPr lang="en-US" dirty="0"/>
              <a:t>“We reckon therefore that a man is justified by faith apart from the works of the law” (ASV)</a:t>
            </a:r>
          </a:p>
          <a:p>
            <a:r>
              <a:rPr lang="en-US" dirty="0"/>
              <a:t>“For we maintain that a man is justified by faith apart from works of the Law” (NASV)</a:t>
            </a:r>
          </a:p>
          <a:p>
            <a:r>
              <a:rPr lang="en-US" dirty="0"/>
              <a:t>“For we maintain that a person is justified by faith apart from the works of the law” (NIV)</a:t>
            </a:r>
          </a:p>
          <a:p>
            <a:r>
              <a:rPr lang="en-US" dirty="0"/>
              <a:t>“For we hold that a man is justified by faith apart from works of law” (RSV)</a:t>
            </a:r>
          </a:p>
          <a:p>
            <a:r>
              <a:rPr lang="en-US" dirty="0"/>
              <a:t>“For we consider that a person is declared righteous by faith apart from the works of the law” (NET)</a:t>
            </a:r>
          </a:p>
          <a:p>
            <a:r>
              <a:rPr lang="en-US" dirty="0"/>
              <a:t>Greek actual: “or we reckon a man to be justified by faith without deeds of </a:t>
            </a:r>
            <a:r>
              <a:rPr lang="en-US" dirty="0" smtClean="0"/>
              <a:t>law”</a:t>
            </a:r>
            <a:endParaRPr lang="en-US" dirty="0"/>
          </a:p>
        </p:txBody>
      </p:sp>
      <p:sp>
        <p:nvSpPr>
          <p:cNvPr id="7" name="Text Placeholder 6"/>
          <p:cNvSpPr>
            <a:spLocks noGrp="1"/>
          </p:cNvSpPr>
          <p:nvPr>
            <p:ph type="body" sz="quarter" idx="3"/>
          </p:nvPr>
        </p:nvSpPr>
        <p:spPr>
          <a:xfrm rot="10800000" flipV="1">
            <a:off x="6163733" y="372531"/>
            <a:ext cx="5191654" cy="626537"/>
          </a:xfrm>
        </p:spPr>
        <p:txBody>
          <a:bodyPr>
            <a:normAutofit/>
          </a:bodyPr>
          <a:lstStyle/>
          <a:p>
            <a:pPr algn="ctr"/>
            <a:r>
              <a:rPr lang="en-US" sz="3200" dirty="0" smtClean="0"/>
              <a:t>James 2:24</a:t>
            </a:r>
            <a:endParaRPr lang="en-US" sz="3200" dirty="0"/>
          </a:p>
        </p:txBody>
      </p:sp>
      <p:sp>
        <p:nvSpPr>
          <p:cNvPr id="8" name="Content Placeholder 7"/>
          <p:cNvSpPr>
            <a:spLocks noGrp="1"/>
          </p:cNvSpPr>
          <p:nvPr>
            <p:ph sz="quarter" idx="4"/>
          </p:nvPr>
        </p:nvSpPr>
        <p:spPr>
          <a:xfrm>
            <a:off x="6163733" y="1337733"/>
            <a:ext cx="5791200" cy="5384800"/>
          </a:xfrm>
          <a:solidFill>
            <a:schemeClr val="bg1"/>
          </a:solidFill>
        </p:spPr>
        <p:txBody>
          <a:bodyPr>
            <a:normAutofit fontScale="85000" lnSpcReduction="10000"/>
          </a:bodyPr>
          <a:lstStyle/>
          <a:p>
            <a:r>
              <a:rPr lang="en-US" dirty="0"/>
              <a:t>“You see that a person is justified by works and not by faith alone” (Ja. 2:24, ESV)</a:t>
            </a:r>
          </a:p>
          <a:p>
            <a:r>
              <a:rPr lang="en-US" dirty="0"/>
              <a:t>“Ye see then how that by works a man is justified, and not by faith only” (KJV, NKJV)</a:t>
            </a:r>
          </a:p>
          <a:p>
            <a:r>
              <a:rPr lang="en-US" dirty="0"/>
              <a:t> “Ye see that by works a man is justified, and not only by faith” (ASV)</a:t>
            </a:r>
          </a:p>
          <a:p>
            <a:r>
              <a:rPr lang="en-US" dirty="0"/>
              <a:t>“You see that a man is justified by works and not by faith alone” (NASV)</a:t>
            </a:r>
          </a:p>
          <a:p>
            <a:r>
              <a:rPr lang="en-US" dirty="0"/>
              <a:t>“You see that a person is considered righteous by what they do and not by faith alone” (NIV</a:t>
            </a:r>
            <a:r>
              <a:rPr lang="en-US" dirty="0" smtClean="0"/>
              <a:t>)</a:t>
            </a:r>
          </a:p>
          <a:p>
            <a:r>
              <a:rPr lang="en-US" dirty="0" smtClean="0"/>
              <a:t>“</a:t>
            </a:r>
            <a:r>
              <a:rPr lang="en-US" dirty="0"/>
              <a:t>You see that a man is justified by works and not by faith alone” (RSV)</a:t>
            </a:r>
          </a:p>
          <a:p>
            <a:r>
              <a:rPr lang="en-US" dirty="0"/>
              <a:t>“You see that a person is justified by works and not by faith alone” (NET)</a:t>
            </a:r>
          </a:p>
        </p:txBody>
      </p:sp>
      <p:sp>
        <p:nvSpPr>
          <p:cNvPr id="2" name="Date Placeholder 1"/>
          <p:cNvSpPr>
            <a:spLocks noGrp="1"/>
          </p:cNvSpPr>
          <p:nvPr>
            <p:ph type="dt" sz="half" idx="10"/>
          </p:nvPr>
        </p:nvSpPr>
        <p:spPr/>
        <p:txBody>
          <a:bodyPr/>
          <a:lstStyle/>
          <a:p>
            <a:r>
              <a:rPr lang="en-US" smtClean="0"/>
              <a:t>9/11/16   --- Fink</a:t>
            </a:r>
            <a:endParaRPr lang="en-US"/>
          </a:p>
        </p:txBody>
      </p:sp>
      <p:sp>
        <p:nvSpPr>
          <p:cNvPr id="3" name="Footer Placeholder 2"/>
          <p:cNvSpPr>
            <a:spLocks noGrp="1"/>
          </p:cNvSpPr>
          <p:nvPr>
            <p:ph type="ftr" sz="quarter" idx="11"/>
          </p:nvPr>
        </p:nvSpPr>
        <p:spPr/>
        <p:txBody>
          <a:bodyPr/>
          <a:lstStyle/>
          <a:p>
            <a:r>
              <a:rPr lang="en-US" smtClean="0"/>
              <a:t>A Study of James     When Faith Makes A Difference (James 2:14-26) </a:t>
            </a:r>
            <a:endParaRPr lang="en-US"/>
          </a:p>
        </p:txBody>
      </p:sp>
      <p:sp>
        <p:nvSpPr>
          <p:cNvPr id="4" name="Slide Number Placeholder 3"/>
          <p:cNvSpPr>
            <a:spLocks noGrp="1"/>
          </p:cNvSpPr>
          <p:nvPr>
            <p:ph type="sldNum" sz="quarter" idx="12"/>
          </p:nvPr>
        </p:nvSpPr>
        <p:spPr/>
        <p:txBody>
          <a:bodyPr/>
          <a:lstStyle/>
          <a:p>
            <a:fld id="{9FADE7B8-416B-CA4C-B9CA-8134147AF373}" type="slidenum">
              <a:rPr lang="en-US" smtClean="0"/>
              <a:t>4</a:t>
            </a:fld>
            <a:endParaRPr lang="en-US"/>
          </a:p>
        </p:txBody>
      </p:sp>
    </p:spTree>
    <p:extLst>
      <p:ext uri="{BB962C8B-B14F-4D97-AF65-F5344CB8AC3E}">
        <p14:creationId xmlns:p14="http://schemas.microsoft.com/office/powerpoint/2010/main" val="2093704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bg/>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animBg="1"/>
      <p:bldP spid="7" grpId="0" build="p"/>
      <p:bldP spid="8"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38667" y="-89431"/>
            <a:ext cx="10515599" cy="800631"/>
          </a:xfrm>
        </p:spPr>
        <p:txBody>
          <a:bodyPr/>
          <a:lstStyle/>
          <a:p>
            <a:r>
              <a:rPr lang="en-US" b="1" dirty="0" smtClean="0"/>
              <a:t>“</a:t>
            </a:r>
            <a:r>
              <a:rPr lang="en-US" sz="3200" b="1" dirty="0" smtClean="0"/>
              <a:t>Faith only” Apologists</a:t>
            </a:r>
            <a:r>
              <a:rPr lang="is-IS" sz="3200" dirty="0" smtClean="0"/>
              <a:t>… (</a:t>
            </a:r>
            <a:r>
              <a:rPr lang="is-IS" sz="3200" i="1" dirty="0" smtClean="0"/>
              <a:t>Sola Fide</a:t>
            </a:r>
            <a:r>
              <a:rPr lang="is-IS" sz="3200" dirty="0" smtClean="0"/>
              <a:t>)  --- </a:t>
            </a:r>
            <a:r>
              <a:rPr lang="is-IS" sz="3200" b="1" dirty="0" smtClean="0"/>
              <a:t>More or less?</a:t>
            </a:r>
            <a:endParaRPr lang="en-US" sz="3200" b="1" dirty="0"/>
          </a:p>
        </p:txBody>
      </p:sp>
      <p:sp>
        <p:nvSpPr>
          <p:cNvPr id="8" name="Content Placeholder 7"/>
          <p:cNvSpPr>
            <a:spLocks noGrp="1"/>
          </p:cNvSpPr>
          <p:nvPr>
            <p:ph idx="1"/>
          </p:nvPr>
        </p:nvSpPr>
        <p:spPr>
          <a:xfrm>
            <a:off x="220133" y="711200"/>
            <a:ext cx="11684001" cy="5926667"/>
          </a:xfrm>
          <a:solidFill>
            <a:schemeClr val="bg1"/>
          </a:solidFill>
        </p:spPr>
        <p:txBody>
          <a:bodyPr>
            <a:normAutofit fontScale="77500" lnSpcReduction="20000"/>
          </a:bodyPr>
          <a:lstStyle/>
          <a:p>
            <a:pPr lvl="0"/>
            <a:r>
              <a:rPr lang="en-US" dirty="0"/>
              <a:t>For this reason, because I have </a:t>
            </a:r>
            <a:r>
              <a:rPr lang="en-US" b="1" dirty="0"/>
              <a:t>heard of your faith in the Lord Jesus and your love toward all the saints</a:t>
            </a:r>
            <a:r>
              <a:rPr lang="en-US" dirty="0"/>
              <a:t>” (Eph. 1:15) </a:t>
            </a:r>
          </a:p>
          <a:p>
            <a:pPr lvl="0"/>
            <a:r>
              <a:rPr lang="en-US" dirty="0"/>
              <a:t>“so that Christ may dwell in your hearts through </a:t>
            </a:r>
            <a:r>
              <a:rPr lang="en-US" b="1" dirty="0"/>
              <a:t>faith</a:t>
            </a:r>
            <a:r>
              <a:rPr lang="en-US" dirty="0"/>
              <a:t>—that you, being </a:t>
            </a:r>
            <a:r>
              <a:rPr lang="en-US" b="1" dirty="0"/>
              <a:t>rooted and grounded in love</a:t>
            </a:r>
            <a:r>
              <a:rPr lang="en-US" dirty="0"/>
              <a:t>” (Eph. 3:17)</a:t>
            </a:r>
          </a:p>
          <a:p>
            <a:pPr lvl="0"/>
            <a:r>
              <a:rPr lang="en-US" dirty="0"/>
              <a:t>“Peace be to the brothers, </a:t>
            </a:r>
            <a:r>
              <a:rPr lang="en-US" b="1" dirty="0"/>
              <a:t>and love with faith</a:t>
            </a:r>
            <a:r>
              <a:rPr lang="en-US" dirty="0"/>
              <a:t>, from God the Father and the Lord Jesus Christ” (Eph. 6:23)</a:t>
            </a:r>
          </a:p>
          <a:p>
            <a:pPr lvl="0"/>
            <a:r>
              <a:rPr lang="en-US" dirty="0"/>
              <a:t>“since we </a:t>
            </a:r>
            <a:r>
              <a:rPr lang="en-US" b="1" dirty="0"/>
              <a:t>heard of your faith in Christ Jesus and of the love that you have for all the saints</a:t>
            </a:r>
            <a:r>
              <a:rPr lang="en-US" dirty="0"/>
              <a:t>, </a:t>
            </a:r>
            <a:r>
              <a:rPr lang="en-US" b="1" baseline="30000" dirty="0"/>
              <a:t>5 </a:t>
            </a:r>
            <a:r>
              <a:rPr lang="en-US" dirty="0"/>
              <a:t>because of the hope laid up for you in heaven. Of this you have heard before in the word of the truth, the gospel” (Col. 1:4-5)</a:t>
            </a:r>
          </a:p>
          <a:p>
            <a:pPr lvl="0"/>
            <a:r>
              <a:rPr lang="en-US" dirty="0"/>
              <a:t>“remembering before our God and Father your </a:t>
            </a:r>
            <a:r>
              <a:rPr lang="en-US" b="1" dirty="0"/>
              <a:t>work of faith and labor of love</a:t>
            </a:r>
            <a:r>
              <a:rPr lang="en-US" dirty="0"/>
              <a:t> and steadfastness of hope in our Lord Jesus Christ…And you became imitators of us and of the Lord, for you received the word in much affliction, with the joy of the Holy Spirit” (1 Th. 1:3, 6)</a:t>
            </a:r>
          </a:p>
          <a:p>
            <a:pPr lvl="0"/>
            <a:r>
              <a:rPr lang="en-US" dirty="0"/>
              <a:t>“We ought always to give thanks to God for you, brothers, as is right, because your </a:t>
            </a:r>
            <a:r>
              <a:rPr lang="en-US" b="1" dirty="0"/>
              <a:t>faith is growing abundantly</a:t>
            </a:r>
            <a:r>
              <a:rPr lang="en-US" dirty="0"/>
              <a:t>, and the </a:t>
            </a:r>
            <a:r>
              <a:rPr lang="en-US" b="1" dirty="0"/>
              <a:t>love of every one of you for one another is increasing</a:t>
            </a:r>
            <a:r>
              <a:rPr lang="en-US" dirty="0"/>
              <a:t>” (2 Th. 1:3).</a:t>
            </a:r>
          </a:p>
          <a:p>
            <a:pPr lvl="0"/>
            <a:r>
              <a:rPr lang="en-US" dirty="0"/>
              <a:t>“The aim of our charge is love that issues from a pure heart and a good conscience and a </a:t>
            </a:r>
            <a:r>
              <a:rPr lang="en-US" b="1" dirty="0"/>
              <a:t>sincere faith</a:t>
            </a:r>
            <a:r>
              <a:rPr lang="en-US" dirty="0"/>
              <a:t>” (1 </a:t>
            </a:r>
            <a:r>
              <a:rPr lang="en-US" dirty="0" err="1"/>
              <a:t>Ti</a:t>
            </a:r>
            <a:r>
              <a:rPr lang="en-US" dirty="0"/>
              <a:t>. 1:5)</a:t>
            </a:r>
          </a:p>
          <a:p>
            <a:pPr lvl="0"/>
            <a:r>
              <a:rPr lang="en-US" dirty="0"/>
              <a:t>“and the grace of our Lord overflowed for me with </a:t>
            </a:r>
            <a:r>
              <a:rPr lang="en-US" b="1" dirty="0"/>
              <a:t>the faith and love</a:t>
            </a:r>
            <a:r>
              <a:rPr lang="en-US" dirty="0"/>
              <a:t> that are in Christ Jesus” (1 </a:t>
            </a:r>
            <a:r>
              <a:rPr lang="en-US" dirty="0" err="1"/>
              <a:t>Ti</a:t>
            </a:r>
            <a:r>
              <a:rPr lang="en-US" dirty="0"/>
              <a:t>. 1:14)</a:t>
            </a:r>
          </a:p>
          <a:p>
            <a:pPr lvl="0"/>
            <a:r>
              <a:rPr lang="en-US" dirty="0"/>
              <a:t>“But as for you, O man of God, flee these things. Pursue righteousness, godliness, </a:t>
            </a:r>
            <a:r>
              <a:rPr lang="en-US" b="1" dirty="0"/>
              <a:t>faith</a:t>
            </a:r>
            <a:r>
              <a:rPr lang="en-US" dirty="0"/>
              <a:t>, love, steadfastness, gentleness” (1 </a:t>
            </a:r>
            <a:r>
              <a:rPr lang="en-US" dirty="0" err="1"/>
              <a:t>Ti</a:t>
            </a:r>
            <a:r>
              <a:rPr lang="en-US" dirty="0"/>
              <a:t>. 6:11</a:t>
            </a:r>
            <a:r>
              <a:rPr lang="en-US" dirty="0" smtClean="0"/>
              <a:t>)</a:t>
            </a:r>
            <a:endParaRPr lang="en-US" dirty="0"/>
          </a:p>
          <a:p>
            <a:endParaRPr lang="en-US" dirty="0"/>
          </a:p>
        </p:txBody>
      </p:sp>
      <p:sp>
        <p:nvSpPr>
          <p:cNvPr id="2" name="Date Placeholder 1"/>
          <p:cNvSpPr>
            <a:spLocks noGrp="1"/>
          </p:cNvSpPr>
          <p:nvPr>
            <p:ph type="dt" sz="half" idx="10"/>
          </p:nvPr>
        </p:nvSpPr>
        <p:spPr/>
        <p:txBody>
          <a:bodyPr/>
          <a:lstStyle/>
          <a:p>
            <a:r>
              <a:rPr lang="en-US" smtClean="0"/>
              <a:t>9/11/16   --- Fink</a:t>
            </a:r>
            <a:endParaRPr lang="en-US"/>
          </a:p>
        </p:txBody>
      </p:sp>
      <p:sp>
        <p:nvSpPr>
          <p:cNvPr id="3" name="Footer Placeholder 2"/>
          <p:cNvSpPr>
            <a:spLocks noGrp="1"/>
          </p:cNvSpPr>
          <p:nvPr>
            <p:ph type="ftr" sz="quarter" idx="11"/>
          </p:nvPr>
        </p:nvSpPr>
        <p:spPr/>
        <p:txBody>
          <a:bodyPr/>
          <a:lstStyle/>
          <a:p>
            <a:r>
              <a:rPr lang="en-US" smtClean="0"/>
              <a:t>A Study of James     When Faith Makes A Difference (James 2:14-26) </a:t>
            </a:r>
            <a:endParaRPr lang="en-US"/>
          </a:p>
        </p:txBody>
      </p:sp>
      <p:sp>
        <p:nvSpPr>
          <p:cNvPr id="4" name="Slide Number Placeholder 3"/>
          <p:cNvSpPr>
            <a:spLocks noGrp="1"/>
          </p:cNvSpPr>
          <p:nvPr>
            <p:ph type="sldNum" sz="quarter" idx="12"/>
          </p:nvPr>
        </p:nvSpPr>
        <p:spPr/>
        <p:txBody>
          <a:bodyPr/>
          <a:lstStyle/>
          <a:p>
            <a:fld id="{9FADE7B8-416B-CA4C-B9CA-8134147AF373}" type="slidenum">
              <a:rPr lang="en-US" smtClean="0"/>
              <a:t>5</a:t>
            </a:fld>
            <a:endParaRPr lang="en-US"/>
          </a:p>
        </p:txBody>
      </p:sp>
    </p:spTree>
    <p:extLst>
      <p:ext uri="{BB962C8B-B14F-4D97-AF65-F5344CB8AC3E}">
        <p14:creationId xmlns:p14="http://schemas.microsoft.com/office/powerpoint/2010/main" val="2126337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95792"/>
            <a:ext cx="10947400" cy="583142"/>
          </a:xfrm>
        </p:spPr>
        <p:txBody>
          <a:bodyPr>
            <a:normAutofit fontScale="90000"/>
          </a:bodyPr>
          <a:lstStyle/>
          <a:p>
            <a:r>
              <a:rPr lang="en-US" b="1" dirty="0"/>
              <a:t>“Faith only” Apologists</a:t>
            </a:r>
            <a:r>
              <a:rPr lang="is-IS" dirty="0"/>
              <a:t>… (</a:t>
            </a:r>
            <a:r>
              <a:rPr lang="is-IS" i="1" dirty="0"/>
              <a:t>Sola Fide</a:t>
            </a:r>
            <a:r>
              <a:rPr lang="is-IS" dirty="0"/>
              <a:t>)</a:t>
            </a:r>
            <a:endParaRPr lang="en-US" b="1" dirty="0"/>
          </a:p>
        </p:txBody>
      </p:sp>
      <p:sp>
        <p:nvSpPr>
          <p:cNvPr id="3" name="Content Placeholder 2"/>
          <p:cNvSpPr>
            <a:spLocks noGrp="1"/>
          </p:cNvSpPr>
          <p:nvPr>
            <p:ph idx="1"/>
          </p:nvPr>
        </p:nvSpPr>
        <p:spPr>
          <a:xfrm>
            <a:off x="220133" y="897468"/>
            <a:ext cx="11734800" cy="5960532"/>
          </a:xfrm>
          <a:solidFill>
            <a:schemeClr val="bg1"/>
          </a:solidFill>
        </p:spPr>
        <p:txBody>
          <a:bodyPr>
            <a:noAutofit/>
          </a:bodyPr>
          <a:lstStyle/>
          <a:p>
            <a:pPr lvl="0"/>
            <a:r>
              <a:rPr lang="en-US" sz="2200" dirty="0"/>
              <a:t>"And to </a:t>
            </a:r>
            <a:r>
              <a:rPr lang="en-US" sz="2200" b="1" dirty="0"/>
              <a:t>the one who does not work but believes </a:t>
            </a:r>
            <a:r>
              <a:rPr lang="en-US" sz="2200" dirty="0"/>
              <a:t>in him who justifies the ungodly, his faith is counted as righteousness” (Ro. 4:5) </a:t>
            </a:r>
          </a:p>
          <a:p>
            <a:pPr lvl="0"/>
            <a:r>
              <a:rPr lang="en-US" sz="2200" dirty="0"/>
              <a:t>“Therefore, since we have been justified by faith, we have peace with God through our Lord Jesus Christ” (Ro. 5:1) </a:t>
            </a:r>
          </a:p>
          <a:p>
            <a:pPr lvl="0"/>
            <a:r>
              <a:rPr lang="en-US" sz="2200" dirty="0"/>
              <a:t>“What shall we say, then? That Gentiles who did not pursue righteousness have attained it, that is, a </a:t>
            </a:r>
            <a:r>
              <a:rPr lang="en-US" sz="2200" b="1" dirty="0"/>
              <a:t>righteousness that is by faith</a:t>
            </a:r>
            <a:r>
              <a:rPr lang="en-US" sz="2200" dirty="0"/>
              <a:t>” (Ro. 9:30)</a:t>
            </a:r>
          </a:p>
          <a:p>
            <a:pPr lvl="0"/>
            <a:r>
              <a:rPr lang="en-US" sz="2200" dirty="0"/>
              <a:t>“For Christ is the end of the law for righteousness </a:t>
            </a:r>
            <a:r>
              <a:rPr lang="en-US" sz="2200" b="1" dirty="0"/>
              <a:t>to everyone who believes</a:t>
            </a:r>
            <a:r>
              <a:rPr lang="en-US" sz="2200" dirty="0"/>
              <a:t>” (Ro. 10:4)</a:t>
            </a:r>
          </a:p>
          <a:p>
            <a:pPr lvl="0"/>
            <a:r>
              <a:rPr lang="en-US" sz="2200" dirty="0"/>
              <a:t>“But if it is by grace, it is </a:t>
            </a:r>
            <a:r>
              <a:rPr lang="en-US" sz="2200" b="1" dirty="0"/>
              <a:t>no longer on the basis of works</a:t>
            </a:r>
            <a:r>
              <a:rPr lang="en-US" sz="2200" dirty="0"/>
              <a:t>; otherwise grace would no longer be grace” (Ro. 11:6)</a:t>
            </a:r>
          </a:p>
          <a:p>
            <a:pPr lvl="0"/>
            <a:r>
              <a:rPr lang="en-US" sz="2200" dirty="0"/>
              <a:t>“</a:t>
            </a:r>
            <a:r>
              <a:rPr lang="en-US" sz="2200" b="1" dirty="0"/>
              <a:t>Y</a:t>
            </a:r>
            <a:r>
              <a:rPr lang="en-US" sz="2200" dirty="0"/>
              <a:t>et we know that a person is </a:t>
            </a:r>
            <a:r>
              <a:rPr lang="en-US" sz="2200" b="1" dirty="0"/>
              <a:t>not justified by works of the law but through faith </a:t>
            </a:r>
            <a:r>
              <a:rPr lang="en-US" sz="2200" dirty="0"/>
              <a:t>in Jesus Christ, so we also have believed in Christ Jesus, in order to be justified by faith in Christ and not by works of the law, because by works of the law no one will be justified” (Gal. 2:16</a:t>
            </a:r>
            <a:r>
              <a:rPr lang="en-US" sz="2200" dirty="0" smtClean="0"/>
              <a:t>)</a:t>
            </a:r>
          </a:p>
          <a:p>
            <a:pPr lvl="0"/>
            <a:r>
              <a:rPr lang="en-US" sz="2200" dirty="0" smtClean="0"/>
              <a:t>“you </a:t>
            </a:r>
            <a:r>
              <a:rPr lang="en-US" sz="2200" dirty="0"/>
              <a:t>have been </a:t>
            </a:r>
            <a:r>
              <a:rPr lang="en-US" sz="2200" b="1" dirty="0"/>
              <a:t>saved through faith</a:t>
            </a:r>
            <a:r>
              <a:rPr lang="en-US" sz="2200" dirty="0"/>
              <a:t>. And this is not your own doing; it is the gift of God, </a:t>
            </a:r>
            <a:r>
              <a:rPr lang="en-US" sz="2200" b="1" dirty="0"/>
              <a:t>9 not a result of works</a:t>
            </a:r>
            <a:r>
              <a:rPr lang="en-US" sz="2200" dirty="0"/>
              <a:t>, so that no one may boast” (Eph. 2:8-9)</a:t>
            </a:r>
          </a:p>
          <a:p>
            <a:pPr lvl="0"/>
            <a:r>
              <a:rPr lang="en-US" sz="2200" dirty="0"/>
              <a:t>“And be found in him, not having a righteousness of my own that comes from the law, but </a:t>
            </a:r>
            <a:r>
              <a:rPr lang="en-US" sz="2200" b="1" dirty="0"/>
              <a:t>that which comes through faith in Christ, </a:t>
            </a:r>
            <a:r>
              <a:rPr lang="en-US" sz="2200" dirty="0"/>
              <a:t>the righteousness from God that depends on faith (Phil. 3:9)</a:t>
            </a:r>
          </a:p>
          <a:p>
            <a:endParaRPr lang="en-US" sz="2000" dirty="0"/>
          </a:p>
        </p:txBody>
      </p:sp>
      <p:sp>
        <p:nvSpPr>
          <p:cNvPr id="4" name="Date Placeholder 3"/>
          <p:cNvSpPr>
            <a:spLocks noGrp="1"/>
          </p:cNvSpPr>
          <p:nvPr>
            <p:ph type="dt" sz="half" idx="10"/>
          </p:nvPr>
        </p:nvSpPr>
        <p:spPr/>
        <p:txBody>
          <a:bodyPr/>
          <a:lstStyle/>
          <a:p>
            <a:r>
              <a:rPr lang="en-US" smtClean="0"/>
              <a:t>9/11/16   --- Fink</a:t>
            </a:r>
            <a:endParaRPr lang="en-US"/>
          </a:p>
        </p:txBody>
      </p:sp>
      <p:sp>
        <p:nvSpPr>
          <p:cNvPr id="5" name="Footer Placeholder 4"/>
          <p:cNvSpPr>
            <a:spLocks noGrp="1"/>
          </p:cNvSpPr>
          <p:nvPr>
            <p:ph type="ftr" sz="quarter" idx="11"/>
          </p:nvPr>
        </p:nvSpPr>
        <p:spPr/>
        <p:txBody>
          <a:bodyPr/>
          <a:lstStyle/>
          <a:p>
            <a:r>
              <a:rPr lang="en-US" smtClean="0"/>
              <a:t>A Study of James     When Faith Makes A Difference (James 2:14-26) </a:t>
            </a:r>
            <a:endParaRPr lang="en-US"/>
          </a:p>
        </p:txBody>
      </p:sp>
      <p:sp>
        <p:nvSpPr>
          <p:cNvPr id="6" name="Slide Number Placeholder 5"/>
          <p:cNvSpPr>
            <a:spLocks noGrp="1"/>
          </p:cNvSpPr>
          <p:nvPr>
            <p:ph type="sldNum" sz="quarter" idx="12"/>
          </p:nvPr>
        </p:nvSpPr>
        <p:spPr/>
        <p:txBody>
          <a:bodyPr/>
          <a:lstStyle/>
          <a:p>
            <a:fld id="{9FADE7B8-416B-CA4C-B9CA-8134147AF373}" type="slidenum">
              <a:rPr lang="en-US" smtClean="0"/>
              <a:t>6</a:t>
            </a:fld>
            <a:endParaRPr lang="en-US"/>
          </a:p>
        </p:txBody>
      </p:sp>
    </p:spTree>
    <p:extLst>
      <p:ext uri="{BB962C8B-B14F-4D97-AF65-F5344CB8AC3E}">
        <p14:creationId xmlns:p14="http://schemas.microsoft.com/office/powerpoint/2010/main" val="737841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Four Applications </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US" sz="3200" b="1" dirty="0">
                <a:latin typeface="Abadi MT Condensed Extra Bold" charset="0"/>
                <a:ea typeface="Abadi MT Condensed Extra Bold" charset="0"/>
                <a:cs typeface="Abadi MT Condensed Extra Bold" charset="0"/>
              </a:rPr>
              <a:t>Genuine faith is not indifferent, but involved</a:t>
            </a:r>
            <a:r>
              <a:rPr lang="en-US" sz="3200" dirty="0">
                <a:latin typeface="Abadi MT Condensed Extra Bold" charset="0"/>
                <a:ea typeface="Abadi MT Condensed Extra Bold" charset="0"/>
                <a:cs typeface="Abadi MT Condensed Extra Bold" charset="0"/>
              </a:rPr>
              <a:t> </a:t>
            </a:r>
            <a:r>
              <a:rPr lang="en-US" sz="3200" dirty="0"/>
              <a:t>– “</a:t>
            </a:r>
            <a:r>
              <a:rPr lang="en-US" sz="3200" i="1" dirty="0"/>
              <a:t>What good is it, my brothers, if someone says he has faith but does </a:t>
            </a:r>
            <a:r>
              <a:rPr lang="en-US" sz="3200" i="1" dirty="0" smtClean="0"/>
              <a:t>not </a:t>
            </a:r>
            <a:r>
              <a:rPr lang="en-US" sz="3200" i="1" dirty="0"/>
              <a:t>have works? Can that faith save him? </a:t>
            </a:r>
            <a:r>
              <a:rPr lang="en-US" sz="3200" b="1" i="1" baseline="30000" dirty="0"/>
              <a:t>15 </a:t>
            </a:r>
            <a:r>
              <a:rPr lang="en-US" sz="3200" i="1" dirty="0"/>
              <a:t>If a brother or sister is poorly clothed and lacking in daily food, </a:t>
            </a:r>
            <a:r>
              <a:rPr lang="en-US" sz="3200" b="1" i="1" baseline="30000" dirty="0"/>
              <a:t>16 </a:t>
            </a:r>
            <a:r>
              <a:rPr lang="en-US" sz="3200" i="1" dirty="0" smtClean="0"/>
              <a:t>and one </a:t>
            </a:r>
            <a:r>
              <a:rPr lang="en-US" sz="3200" i="1" dirty="0"/>
              <a:t>of you says to them, “Go in peace, be warmed and filled,” without giving them the things needed for the body, </a:t>
            </a:r>
            <a:r>
              <a:rPr lang="en-US" sz="3200" i="1" dirty="0" smtClean="0"/>
              <a:t>what </a:t>
            </a:r>
            <a:r>
              <a:rPr lang="en-US" sz="3200" i="1" dirty="0"/>
              <a:t>good is that?</a:t>
            </a:r>
            <a:r>
              <a:rPr lang="en-US" sz="3200" b="1" i="1" baseline="30000" dirty="0"/>
              <a:t>17 </a:t>
            </a:r>
            <a:r>
              <a:rPr lang="en-US" sz="3200" i="1" dirty="0"/>
              <a:t>So also faith by itself, if it does not have works, is dead</a:t>
            </a:r>
            <a:r>
              <a:rPr lang="en-US" sz="3200" dirty="0"/>
              <a:t>” (2:14-16).</a:t>
            </a:r>
          </a:p>
        </p:txBody>
      </p:sp>
      <p:sp>
        <p:nvSpPr>
          <p:cNvPr id="4" name="Date Placeholder 3"/>
          <p:cNvSpPr>
            <a:spLocks noGrp="1"/>
          </p:cNvSpPr>
          <p:nvPr>
            <p:ph type="dt" sz="half" idx="10"/>
          </p:nvPr>
        </p:nvSpPr>
        <p:spPr/>
        <p:txBody>
          <a:bodyPr/>
          <a:lstStyle/>
          <a:p>
            <a:r>
              <a:rPr lang="en-US" smtClean="0"/>
              <a:t>9/11/16   --- Fink</a:t>
            </a:r>
            <a:endParaRPr lang="en-US"/>
          </a:p>
        </p:txBody>
      </p:sp>
      <p:sp>
        <p:nvSpPr>
          <p:cNvPr id="5" name="Footer Placeholder 4"/>
          <p:cNvSpPr>
            <a:spLocks noGrp="1"/>
          </p:cNvSpPr>
          <p:nvPr>
            <p:ph type="ftr" sz="quarter" idx="11"/>
          </p:nvPr>
        </p:nvSpPr>
        <p:spPr/>
        <p:txBody>
          <a:bodyPr/>
          <a:lstStyle/>
          <a:p>
            <a:r>
              <a:rPr lang="en-US" smtClean="0"/>
              <a:t>A Study of James     When Faith Makes A Difference (James 2:14-26) </a:t>
            </a:r>
            <a:endParaRPr lang="en-US"/>
          </a:p>
        </p:txBody>
      </p:sp>
      <p:sp>
        <p:nvSpPr>
          <p:cNvPr id="6" name="Slide Number Placeholder 5"/>
          <p:cNvSpPr>
            <a:spLocks noGrp="1"/>
          </p:cNvSpPr>
          <p:nvPr>
            <p:ph type="sldNum" sz="quarter" idx="12"/>
          </p:nvPr>
        </p:nvSpPr>
        <p:spPr/>
        <p:txBody>
          <a:bodyPr/>
          <a:lstStyle/>
          <a:p>
            <a:fld id="{9FADE7B8-416B-CA4C-B9CA-8134147AF373}" type="slidenum">
              <a:rPr lang="en-US" smtClean="0"/>
              <a:t>7</a:t>
            </a:fld>
            <a:endParaRPr lang="en-US"/>
          </a:p>
        </p:txBody>
      </p:sp>
    </p:spTree>
    <p:extLst>
      <p:ext uri="{BB962C8B-B14F-4D97-AF65-F5344CB8AC3E}">
        <p14:creationId xmlns:p14="http://schemas.microsoft.com/office/powerpoint/2010/main" val="67330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Four Applications </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p:txBody>
          <a:bodyPr>
            <a:normAutofit/>
          </a:bodyPr>
          <a:lstStyle/>
          <a:p>
            <a:pPr marL="514350" indent="-514350">
              <a:buFont typeface="+mj-lt"/>
              <a:buAutoNum type="arabicPeriod" startAt="2"/>
            </a:pPr>
            <a:r>
              <a:rPr lang="en-US" sz="3200" b="1" dirty="0">
                <a:latin typeface="Abadi MT Condensed Extra Bold" charset="0"/>
                <a:ea typeface="Abadi MT Condensed Extra Bold" charset="0"/>
                <a:cs typeface="Abadi MT Condensed Extra Bold" charset="0"/>
              </a:rPr>
              <a:t>Genuine faith is not independent, but in partnership with other works</a:t>
            </a:r>
            <a:r>
              <a:rPr lang="en-US" sz="3200" dirty="0">
                <a:latin typeface="Abadi MT Condensed Extra Bold" charset="0"/>
                <a:ea typeface="Abadi MT Condensed Extra Bold" charset="0"/>
                <a:cs typeface="Abadi MT Condensed Extra Bold" charset="0"/>
              </a:rPr>
              <a:t> </a:t>
            </a:r>
            <a:r>
              <a:rPr lang="en-US" sz="3200" dirty="0"/>
              <a:t>– “</a:t>
            </a:r>
            <a:r>
              <a:rPr lang="en-US" sz="3200" i="1" dirty="0"/>
              <a:t>So also faith by itself, if it does not have </a:t>
            </a:r>
            <a:r>
              <a:rPr lang="en-US" sz="3200" i="1" dirty="0" smtClean="0"/>
              <a:t>works</a:t>
            </a:r>
            <a:r>
              <a:rPr lang="en-US" sz="3200" i="1" dirty="0"/>
              <a:t>, is dead</a:t>
            </a:r>
            <a:r>
              <a:rPr lang="en-US" sz="3200" dirty="0"/>
              <a:t>” (2:17).</a:t>
            </a:r>
          </a:p>
        </p:txBody>
      </p:sp>
      <p:sp>
        <p:nvSpPr>
          <p:cNvPr id="4" name="Date Placeholder 3"/>
          <p:cNvSpPr>
            <a:spLocks noGrp="1"/>
          </p:cNvSpPr>
          <p:nvPr>
            <p:ph type="dt" sz="half" idx="10"/>
          </p:nvPr>
        </p:nvSpPr>
        <p:spPr/>
        <p:txBody>
          <a:bodyPr/>
          <a:lstStyle/>
          <a:p>
            <a:r>
              <a:rPr lang="en-US" smtClean="0"/>
              <a:t>9/11/16   --- Fink</a:t>
            </a:r>
            <a:endParaRPr lang="en-US"/>
          </a:p>
        </p:txBody>
      </p:sp>
      <p:sp>
        <p:nvSpPr>
          <p:cNvPr id="5" name="Footer Placeholder 4"/>
          <p:cNvSpPr>
            <a:spLocks noGrp="1"/>
          </p:cNvSpPr>
          <p:nvPr>
            <p:ph type="ftr" sz="quarter" idx="11"/>
          </p:nvPr>
        </p:nvSpPr>
        <p:spPr/>
        <p:txBody>
          <a:bodyPr/>
          <a:lstStyle/>
          <a:p>
            <a:r>
              <a:rPr lang="en-US" smtClean="0"/>
              <a:t>A Study of James     When Faith Makes A Difference (James 2:14-26) </a:t>
            </a:r>
            <a:endParaRPr lang="en-US"/>
          </a:p>
        </p:txBody>
      </p:sp>
      <p:sp>
        <p:nvSpPr>
          <p:cNvPr id="6" name="Slide Number Placeholder 5"/>
          <p:cNvSpPr>
            <a:spLocks noGrp="1"/>
          </p:cNvSpPr>
          <p:nvPr>
            <p:ph type="sldNum" sz="quarter" idx="12"/>
          </p:nvPr>
        </p:nvSpPr>
        <p:spPr/>
        <p:txBody>
          <a:bodyPr/>
          <a:lstStyle/>
          <a:p>
            <a:fld id="{9FADE7B8-416B-CA4C-B9CA-8134147AF373}" type="slidenum">
              <a:rPr lang="en-US" smtClean="0"/>
              <a:t>8</a:t>
            </a:fld>
            <a:endParaRPr lang="en-US"/>
          </a:p>
        </p:txBody>
      </p:sp>
    </p:spTree>
    <p:extLst>
      <p:ext uri="{BB962C8B-B14F-4D97-AF65-F5344CB8AC3E}">
        <p14:creationId xmlns:p14="http://schemas.microsoft.com/office/powerpoint/2010/main" val="63957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Four Applications </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p:txBody>
          <a:bodyPr/>
          <a:lstStyle/>
          <a:p>
            <a:pPr marL="514350" indent="-514350">
              <a:buFont typeface="+mj-lt"/>
              <a:buAutoNum type="arabicPeriod" startAt="3"/>
            </a:pPr>
            <a:r>
              <a:rPr lang="en-US" b="1" dirty="0">
                <a:latin typeface="Abadi MT Condensed Extra Bold" charset="0"/>
                <a:ea typeface="Abadi MT Condensed Extra Bold" charset="0"/>
                <a:cs typeface="Abadi MT Condensed Extra Bold" charset="0"/>
              </a:rPr>
              <a:t>Genuine faith is not invisible; it is on displa</a:t>
            </a:r>
            <a:r>
              <a:rPr lang="en-US" dirty="0">
                <a:latin typeface="Abadi MT Condensed Extra Bold" charset="0"/>
                <a:ea typeface="Abadi MT Condensed Extra Bold" charset="0"/>
                <a:cs typeface="Abadi MT Condensed Extra Bold" charset="0"/>
              </a:rPr>
              <a:t>y </a:t>
            </a:r>
            <a:r>
              <a:rPr lang="en-US" dirty="0"/>
              <a:t>– “</a:t>
            </a:r>
            <a:r>
              <a:rPr lang="en-US" i="1" dirty="0"/>
              <a:t>But someone will say, “You have faith and I have works.” Show me </a:t>
            </a:r>
            <a:r>
              <a:rPr lang="en-US" i="1" dirty="0" smtClean="0"/>
              <a:t>your </a:t>
            </a:r>
            <a:r>
              <a:rPr lang="en-US" i="1" dirty="0"/>
              <a:t>faith apart from your works, and I will show you my faith by my works</a:t>
            </a:r>
            <a:r>
              <a:rPr lang="en-US" dirty="0"/>
              <a:t>” (2:18)</a:t>
            </a:r>
            <a:br>
              <a:rPr lang="en-US" dirty="0"/>
            </a:br>
            <a:endParaRPr lang="en-US" dirty="0"/>
          </a:p>
        </p:txBody>
      </p:sp>
      <p:sp>
        <p:nvSpPr>
          <p:cNvPr id="4" name="Date Placeholder 3"/>
          <p:cNvSpPr>
            <a:spLocks noGrp="1"/>
          </p:cNvSpPr>
          <p:nvPr>
            <p:ph type="dt" sz="half" idx="10"/>
          </p:nvPr>
        </p:nvSpPr>
        <p:spPr/>
        <p:txBody>
          <a:bodyPr/>
          <a:lstStyle/>
          <a:p>
            <a:r>
              <a:rPr lang="en-US" smtClean="0"/>
              <a:t>9/11/16   --- Fink</a:t>
            </a:r>
            <a:endParaRPr lang="en-US"/>
          </a:p>
        </p:txBody>
      </p:sp>
      <p:sp>
        <p:nvSpPr>
          <p:cNvPr id="5" name="Footer Placeholder 4"/>
          <p:cNvSpPr>
            <a:spLocks noGrp="1"/>
          </p:cNvSpPr>
          <p:nvPr>
            <p:ph type="ftr" sz="quarter" idx="11"/>
          </p:nvPr>
        </p:nvSpPr>
        <p:spPr/>
        <p:txBody>
          <a:bodyPr/>
          <a:lstStyle/>
          <a:p>
            <a:r>
              <a:rPr lang="en-US" smtClean="0"/>
              <a:t>A Study of James     When Faith Makes A Difference (James 2:14-26) </a:t>
            </a:r>
            <a:endParaRPr lang="en-US"/>
          </a:p>
        </p:txBody>
      </p:sp>
      <p:sp>
        <p:nvSpPr>
          <p:cNvPr id="6" name="Slide Number Placeholder 5"/>
          <p:cNvSpPr>
            <a:spLocks noGrp="1"/>
          </p:cNvSpPr>
          <p:nvPr>
            <p:ph type="sldNum" sz="quarter" idx="12"/>
          </p:nvPr>
        </p:nvSpPr>
        <p:spPr/>
        <p:txBody>
          <a:bodyPr/>
          <a:lstStyle/>
          <a:p>
            <a:fld id="{9FADE7B8-416B-CA4C-B9CA-8134147AF373}" type="slidenum">
              <a:rPr lang="en-US" smtClean="0"/>
              <a:t>9</a:t>
            </a:fld>
            <a:endParaRPr lang="en-US"/>
          </a:p>
        </p:txBody>
      </p:sp>
    </p:spTree>
    <p:extLst>
      <p:ext uri="{BB962C8B-B14F-4D97-AF65-F5344CB8AC3E}">
        <p14:creationId xmlns:p14="http://schemas.microsoft.com/office/powerpoint/2010/main" val="1813189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1153</Words>
  <Application>Microsoft Macintosh PowerPoint</Application>
  <PresentationFormat>Widescreen</PresentationFormat>
  <Paragraphs>103</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Abadi MT Condensed Extra Bold</vt:lpstr>
      <vt:lpstr>Calibri</vt:lpstr>
      <vt:lpstr>Calibri Light</vt:lpstr>
      <vt:lpstr>Wingdings</vt:lpstr>
      <vt:lpstr>Arial</vt:lpstr>
      <vt:lpstr>Office Theme</vt:lpstr>
      <vt:lpstr>Growing Slowly Wise -A Study on James</vt:lpstr>
      <vt:lpstr>PowerPoint Presentation</vt:lpstr>
      <vt:lpstr>Faith fails when…</vt:lpstr>
      <vt:lpstr>PowerPoint Presentation</vt:lpstr>
      <vt:lpstr>“Faith only” Apologists… (Sola Fide)  --- More or less?</vt:lpstr>
      <vt:lpstr>“Faith only” Apologists… (Sola Fide)</vt:lpstr>
      <vt:lpstr>Four Applications </vt:lpstr>
      <vt:lpstr>Four Applications </vt:lpstr>
      <vt:lpstr>Four Applications </vt:lpstr>
      <vt:lpstr>Four Applications </vt:lpstr>
      <vt:lpstr>Two Examples:</vt:lpstr>
      <vt:lpstr>Final words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Slowly Wise -A Study on James</dc:title>
  <dc:creator>Microsoft Office User</dc:creator>
  <cp:lastModifiedBy>Microsoft Office User</cp:lastModifiedBy>
  <cp:revision>20</cp:revision>
  <cp:lastPrinted>2016-09-11T11:13:03Z</cp:lastPrinted>
  <dcterms:created xsi:type="dcterms:W3CDTF">2016-09-11T02:55:37Z</dcterms:created>
  <dcterms:modified xsi:type="dcterms:W3CDTF">2016-09-11T11:18:48Z</dcterms:modified>
</cp:coreProperties>
</file>