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m4a" ContentType="audi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8" r:id="rId2"/>
    <p:sldId id="256" r:id="rId3"/>
    <p:sldId id="257" r:id="rId4"/>
    <p:sldId id="259" r:id="rId5"/>
    <p:sldId id="261" r:id="rId6"/>
    <p:sldId id="266" r:id="rId7"/>
    <p:sldId id="267" r:id="rId8"/>
    <p:sldId id="268" r:id="rId9"/>
    <p:sldId id="269" r:id="rId10"/>
    <p:sldId id="262" r:id="rId11"/>
    <p:sldId id="263" r:id="rId12"/>
    <p:sldId id="260" r:id="rId13"/>
    <p:sldId id="264"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6"/>
    <p:restoredTop sz="93606"/>
  </p:normalViewPr>
  <p:slideViewPr>
    <p:cSldViewPr snapToGrid="0" snapToObjects="1">
      <p:cViewPr varScale="1">
        <p:scale>
          <a:sx n="81" d="100"/>
          <a:sy n="81" d="100"/>
        </p:scale>
        <p:origin x="200" y="3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440D81-0822-374D-9F47-E90F5A7B8437}" type="datetimeFigureOut">
              <a:rPr lang="en-US" smtClean="0"/>
              <a:t>10/9/16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84ACB0-2012-D148-BAF0-7C27959E1A9D}" type="slidenum">
              <a:rPr lang="en-US" smtClean="0"/>
              <a:t>‹#›</a:t>
            </a:fld>
            <a:endParaRPr lang="en-US"/>
          </a:p>
        </p:txBody>
      </p:sp>
    </p:spTree>
    <p:extLst>
      <p:ext uri="{BB962C8B-B14F-4D97-AF65-F5344CB8AC3E}">
        <p14:creationId xmlns:p14="http://schemas.microsoft.com/office/powerpoint/2010/main" val="146955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A74E35-AA34-9C4E-B2DF-AD390BA5A21F}" type="datetimeFigureOut">
              <a:rPr lang="en-US" smtClean="0"/>
              <a:t>10/9/16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AFB37-80F5-9645-8CAF-1A53346C53D5}" type="slidenum">
              <a:rPr lang="en-US" smtClean="0"/>
              <a:t>‹#›</a:t>
            </a:fld>
            <a:endParaRPr lang="en-US"/>
          </a:p>
        </p:txBody>
      </p:sp>
    </p:spTree>
    <p:extLst>
      <p:ext uri="{BB962C8B-B14F-4D97-AF65-F5344CB8AC3E}">
        <p14:creationId xmlns:p14="http://schemas.microsoft.com/office/powerpoint/2010/main" val="36682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Ant’s work is a partnership</a:t>
            </a:r>
          </a:p>
          <a:p>
            <a:pPr marL="628650" lvl="1" indent="-171450">
              <a:buFont typeface="Wingdings" charset="2"/>
              <a:buChar char="Ø"/>
            </a:pPr>
            <a:r>
              <a:rPr lang="en-US" sz="1100" b="0" i="0" kern="1200" dirty="0" smtClean="0">
                <a:solidFill>
                  <a:schemeClr val="tx1"/>
                </a:solidFill>
                <a:effectLst/>
                <a:latin typeface="+mn-lt"/>
                <a:ea typeface="+mn-ea"/>
                <a:cs typeface="+mn-cs"/>
              </a:rPr>
              <a:t>They</a:t>
            </a:r>
            <a:r>
              <a:rPr lang="en-US" sz="1100" b="0" i="0" kern="1200" baseline="0" dirty="0" smtClean="0">
                <a:solidFill>
                  <a:schemeClr val="tx1"/>
                </a:solidFill>
                <a:effectLst/>
                <a:latin typeface="+mn-lt"/>
                <a:ea typeface="+mn-ea"/>
                <a:cs typeface="+mn-cs"/>
              </a:rPr>
              <a:t> work in love: </a:t>
            </a:r>
          </a:p>
          <a:p>
            <a:pPr marL="1085850" lvl="2" indent="-171450">
              <a:buFont typeface="Arial" charset="0"/>
              <a:buChar char="•"/>
            </a:pPr>
            <a:r>
              <a:rPr lang="en-US" sz="1100" b="0" i="0" kern="1200" dirty="0" smtClean="0">
                <a:solidFill>
                  <a:schemeClr val="tx1"/>
                </a:solidFill>
                <a:effectLst/>
                <a:latin typeface="+mn-lt"/>
                <a:ea typeface="+mn-ea"/>
                <a:cs typeface="+mn-cs"/>
              </a:rPr>
              <a:t>“Let brotherly love continue” (Heb. 13:1)</a:t>
            </a:r>
          </a:p>
          <a:p>
            <a:pPr marL="1085850" lvl="2" indent="-171450">
              <a:buFont typeface="Arial" charset="0"/>
              <a:buChar char="•"/>
            </a:pPr>
            <a:r>
              <a:rPr lang="en-US" sz="1100" b="0" i="0" kern="1200" dirty="0" smtClean="0">
                <a:solidFill>
                  <a:schemeClr val="tx1"/>
                </a:solidFill>
                <a:effectLst/>
                <a:latin typeface="+mn-lt"/>
                <a:ea typeface="+mn-ea"/>
                <a:cs typeface="+mn-cs"/>
              </a:rPr>
              <a:t>“Beloved, let us love one another, for love is from God, and whoever loves has been born of God and knows God.” (1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4:7)</a:t>
            </a:r>
          </a:p>
          <a:p>
            <a:pPr marL="1085850" lvl="2" indent="-171450">
              <a:buFont typeface="Arial" charset="0"/>
              <a:buChar char="•"/>
            </a:pPr>
            <a:r>
              <a:rPr lang="en-US" sz="1100" b="0" i="0" kern="1200" dirty="0" smtClean="0">
                <a:solidFill>
                  <a:schemeClr val="tx1"/>
                </a:solidFill>
                <a:effectLst/>
                <a:latin typeface="+mn-lt"/>
                <a:ea typeface="+mn-ea"/>
                <a:cs typeface="+mn-cs"/>
              </a:rPr>
              <a:t>“By this all people will know that you are my disciples, if you have love for one another”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13:35)</a:t>
            </a:r>
          </a:p>
          <a:p>
            <a:pPr marL="685800" lvl="1" indent="-228600">
              <a:buFont typeface="Wingdings" charset="2"/>
              <a:buChar char="Ø"/>
            </a:pPr>
            <a:r>
              <a:rPr lang="en-US" sz="1100" b="0" i="0" kern="1200" dirty="0" smtClean="0">
                <a:solidFill>
                  <a:schemeClr val="tx1"/>
                </a:solidFill>
                <a:effectLst/>
                <a:latin typeface="+mn-lt"/>
                <a:ea typeface="+mn-ea"/>
                <a:cs typeface="+mn-cs"/>
              </a:rPr>
              <a:t>They are helpful </a:t>
            </a:r>
          </a:p>
          <a:p>
            <a:pPr marL="1143000" lvl="2" indent="-228600">
              <a:buFont typeface="Arial" charset="0"/>
              <a:buChar char="•"/>
            </a:pPr>
            <a:r>
              <a:rPr lang="en-US" sz="1100" b="0" i="0" kern="1200" dirty="0" smtClean="0">
                <a:solidFill>
                  <a:schemeClr val="tx1"/>
                </a:solidFill>
                <a:effectLst/>
                <a:latin typeface="+mn-lt"/>
                <a:ea typeface="+mn-ea"/>
                <a:cs typeface="+mn-cs"/>
              </a:rPr>
              <a:t>“Bear one another's burdens, and so fulfill the law of Christ” (Gal. 6:2)</a:t>
            </a:r>
          </a:p>
          <a:p>
            <a:pPr marL="1143000" lvl="2" indent="-228600">
              <a:buFont typeface="Arial" charset="0"/>
              <a:buChar char="•"/>
            </a:pPr>
            <a:r>
              <a:rPr lang="en-US" sz="1100" b="0" i="0" kern="1200" dirty="0" smtClean="0">
                <a:solidFill>
                  <a:schemeClr val="tx1"/>
                </a:solidFill>
                <a:effectLst/>
                <a:latin typeface="+mn-lt"/>
                <a:ea typeface="+mn-ea"/>
                <a:cs typeface="+mn-cs"/>
              </a:rPr>
              <a:t>“We who are strong have an obligation to bear with the failings of the weak, and not to please ourselves” (Ro. 15:1)</a:t>
            </a:r>
          </a:p>
          <a:p>
            <a:pPr marL="685800" lvl="1" indent="-228600">
              <a:buFont typeface="Wingdings" charset="2"/>
              <a:buChar char="Ø"/>
            </a:pPr>
            <a:r>
              <a:rPr lang="en-US" sz="1100" b="0" i="0" kern="1200" dirty="0" smtClean="0">
                <a:solidFill>
                  <a:schemeClr val="tx1"/>
                </a:solidFill>
                <a:effectLst/>
                <a:latin typeface="+mn-lt"/>
                <a:ea typeface="+mn-ea"/>
                <a:cs typeface="+mn-cs"/>
              </a:rPr>
              <a:t>They operate in harmony</a:t>
            </a:r>
            <a:r>
              <a:rPr lang="en-US" sz="1100" b="0" i="0" kern="1200" baseline="0" dirty="0" smtClean="0">
                <a:solidFill>
                  <a:schemeClr val="tx1"/>
                </a:solidFill>
                <a:effectLst/>
                <a:latin typeface="+mn-lt"/>
                <a:ea typeface="+mn-ea"/>
                <a:cs typeface="+mn-cs"/>
              </a:rPr>
              <a:t> – there is power in unity- one body but many members (read 1 Cor. 12:12-27).</a:t>
            </a:r>
          </a:p>
          <a:p>
            <a:pPr marL="685800" lvl="1" indent="-228600">
              <a:buFont typeface="Wingdings" charset="2"/>
              <a:buChar char="Ø"/>
            </a:pPr>
            <a:r>
              <a:rPr lang="en-US" sz="1100" b="0" i="0" kern="1200" baseline="0" dirty="0" smtClean="0">
                <a:solidFill>
                  <a:schemeClr val="tx1"/>
                </a:solidFill>
                <a:effectLst/>
                <a:latin typeface="+mn-lt"/>
                <a:ea typeface="+mn-ea"/>
                <a:cs typeface="+mn-cs"/>
              </a:rPr>
              <a:t>They work toward a common goal</a:t>
            </a:r>
          </a:p>
          <a:p>
            <a:pPr marL="1085850" lvl="2" indent="-171450">
              <a:buFont typeface="Arial" charset="0"/>
              <a:buChar char="•"/>
            </a:pPr>
            <a:r>
              <a:rPr lang="en-US" sz="1100" b="1" i="0" kern="1200" baseline="3000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So, whether you eat or drink, or whatever you do, do all to the glory of God” (1 Cor. 10:31)</a:t>
            </a:r>
          </a:p>
          <a:p>
            <a:pPr marL="1085850" lvl="2" indent="-171450">
              <a:buFont typeface="Arial" charset="0"/>
              <a:buChar char="•"/>
            </a:pPr>
            <a:r>
              <a:rPr lang="en-US" sz="1100" b="0" i="0" kern="1200" baseline="0" dirty="0" smtClean="0">
                <a:solidFill>
                  <a:schemeClr val="tx1"/>
                </a:solidFill>
                <a:effectLst/>
                <a:latin typeface="+mn-lt"/>
                <a:ea typeface="+mn-ea"/>
                <a:cs typeface="+mn-cs"/>
              </a:rPr>
              <a:t>“</a:t>
            </a:r>
            <a:r>
              <a:rPr lang="en-US" sz="1100" b="0" i="0" kern="1200" dirty="0" smtClean="0">
                <a:solidFill>
                  <a:schemeClr val="tx1"/>
                </a:solidFill>
                <a:effectLst/>
                <a:latin typeface="+mn-lt"/>
                <a:ea typeface="+mn-ea"/>
                <a:cs typeface="+mn-cs"/>
              </a:rPr>
              <a:t>Finally, then, brothers, we ask and urge you in the Lord Jesus, that as you received from us how you ought to walk and to please God, just as you are doing, that you do so more and more” (1 Th. 4:1)</a:t>
            </a:r>
          </a:p>
          <a:p>
            <a:pPr marL="1085850" lvl="2" indent="-171450">
              <a:buFont typeface="Arial" charset="0"/>
              <a:buChar char="•"/>
            </a:pPr>
            <a:r>
              <a:rPr lang="en-US" sz="1100" b="0" i="0" kern="1200" dirty="0" smtClean="0">
                <a:solidFill>
                  <a:schemeClr val="tx1"/>
                </a:solidFill>
                <a:effectLst/>
                <a:latin typeface="+mn-lt"/>
                <a:ea typeface="+mn-ea"/>
                <a:cs typeface="+mn-cs"/>
              </a:rPr>
              <a:t>“Do not neglect to do good and to share what you have, for such sacrifices are pleasing to God” (Heb. 13:16)</a:t>
            </a:r>
          </a:p>
          <a:p>
            <a:pPr marL="1085850" lvl="2" indent="-171450">
              <a:buFont typeface="Arial" charset="0"/>
              <a:buChar char="•"/>
            </a:pPr>
            <a:endParaRPr lang="en-US" sz="1100" b="0" i="0" kern="1200" baseline="0" dirty="0" smtClean="0">
              <a:solidFill>
                <a:schemeClr val="tx1"/>
              </a:solidFill>
              <a:effectLst/>
              <a:latin typeface="+mn-lt"/>
              <a:ea typeface="+mn-ea"/>
              <a:cs typeface="+mn-cs"/>
            </a:endParaRPr>
          </a:p>
          <a:p>
            <a:pPr marL="685800" lvl="1" indent="-228600">
              <a:buFont typeface="Wingdings" charset="2"/>
              <a:buChar char="Ø"/>
            </a:pPr>
            <a:endParaRPr lang="en-US" sz="1100" b="0" i="0" kern="1200" dirty="0" smtClean="0">
              <a:solidFill>
                <a:schemeClr val="tx1"/>
              </a:solidFill>
              <a:effectLst/>
              <a:latin typeface="+mn-lt"/>
              <a:ea typeface="+mn-ea"/>
              <a:cs typeface="+mn-cs"/>
            </a:endParaRPr>
          </a:p>
          <a:p>
            <a:pPr marL="1143000" lvl="2" indent="-228600">
              <a:buFont typeface="Arial" charset="0"/>
              <a:buChar char="•"/>
            </a:pPr>
            <a:endParaRPr lang="en-US" sz="1100" b="0" i="0" kern="1200" dirty="0" smtClean="0">
              <a:solidFill>
                <a:schemeClr val="tx1"/>
              </a:solidFill>
              <a:effectLst/>
              <a:latin typeface="+mn-lt"/>
              <a:ea typeface="+mn-ea"/>
              <a:cs typeface="+mn-cs"/>
            </a:endParaRPr>
          </a:p>
          <a:p>
            <a:pPr marL="0" lvl="0" indent="0">
              <a:buFont typeface="Arial" charset="0"/>
              <a:buNone/>
            </a:pPr>
            <a:endParaRPr lang="en-US" sz="1100" dirty="0" smtClean="0"/>
          </a:p>
          <a:p>
            <a:endParaRPr lang="en-US" sz="1100" dirty="0" smtClean="0"/>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962AFB37-80F5-9645-8CAF-1A53346C53D5}" type="slidenum">
              <a:rPr lang="en-US" smtClean="0"/>
              <a:t>5</a:t>
            </a:fld>
            <a:endParaRPr lang="en-US"/>
          </a:p>
        </p:txBody>
      </p:sp>
    </p:spTree>
    <p:extLst>
      <p:ext uri="{BB962C8B-B14F-4D97-AF65-F5344CB8AC3E}">
        <p14:creationId xmlns:p14="http://schemas.microsoft.com/office/powerpoint/2010/main" val="1872715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Ant’s work is a partnership</a:t>
            </a:r>
          </a:p>
          <a:p>
            <a:pPr marL="628650" lvl="1" indent="-171450">
              <a:buFont typeface="Wingdings" charset="2"/>
              <a:buChar char="Ø"/>
            </a:pPr>
            <a:r>
              <a:rPr lang="en-US" sz="1100" b="0" i="0" kern="1200" dirty="0" smtClean="0">
                <a:solidFill>
                  <a:schemeClr val="tx1"/>
                </a:solidFill>
                <a:effectLst/>
                <a:latin typeface="+mn-lt"/>
                <a:ea typeface="+mn-ea"/>
                <a:cs typeface="+mn-cs"/>
              </a:rPr>
              <a:t>They</a:t>
            </a:r>
            <a:r>
              <a:rPr lang="en-US" sz="1100" b="0" i="0" kern="1200" baseline="0" dirty="0" smtClean="0">
                <a:solidFill>
                  <a:schemeClr val="tx1"/>
                </a:solidFill>
                <a:effectLst/>
                <a:latin typeface="+mn-lt"/>
                <a:ea typeface="+mn-ea"/>
                <a:cs typeface="+mn-cs"/>
              </a:rPr>
              <a:t> work in love: </a:t>
            </a:r>
          </a:p>
          <a:p>
            <a:pPr marL="1085850" lvl="2" indent="-171450">
              <a:buFont typeface="Arial" charset="0"/>
              <a:buChar char="•"/>
            </a:pPr>
            <a:r>
              <a:rPr lang="en-US" sz="1100" b="0" i="0" kern="1200" dirty="0" smtClean="0">
                <a:solidFill>
                  <a:schemeClr val="tx1"/>
                </a:solidFill>
                <a:effectLst/>
                <a:latin typeface="+mn-lt"/>
                <a:ea typeface="+mn-ea"/>
                <a:cs typeface="+mn-cs"/>
              </a:rPr>
              <a:t>“Let brotherly love continue” (Heb. 13:1)</a:t>
            </a:r>
          </a:p>
          <a:p>
            <a:pPr marL="1085850" lvl="2" indent="-171450">
              <a:buFont typeface="Arial" charset="0"/>
              <a:buChar char="•"/>
            </a:pPr>
            <a:r>
              <a:rPr lang="en-US" sz="1100" b="0" i="0" kern="1200" dirty="0" smtClean="0">
                <a:solidFill>
                  <a:schemeClr val="tx1"/>
                </a:solidFill>
                <a:effectLst/>
                <a:latin typeface="+mn-lt"/>
                <a:ea typeface="+mn-ea"/>
                <a:cs typeface="+mn-cs"/>
              </a:rPr>
              <a:t>“Beloved, let us love one another, for love is from God, and whoever loves has been born of God and knows God.” (1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4:7)</a:t>
            </a:r>
          </a:p>
          <a:p>
            <a:pPr marL="1085850" lvl="2" indent="-171450">
              <a:buFont typeface="Arial" charset="0"/>
              <a:buChar char="•"/>
            </a:pPr>
            <a:r>
              <a:rPr lang="en-US" sz="1100" b="0" i="0" kern="1200" dirty="0" smtClean="0">
                <a:solidFill>
                  <a:schemeClr val="tx1"/>
                </a:solidFill>
                <a:effectLst/>
                <a:latin typeface="+mn-lt"/>
                <a:ea typeface="+mn-ea"/>
                <a:cs typeface="+mn-cs"/>
              </a:rPr>
              <a:t>“By this all people will know that you are my disciples, if you have love for one another”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13:35)</a:t>
            </a:r>
          </a:p>
          <a:p>
            <a:pPr marL="685800" lvl="1" indent="-228600">
              <a:buFont typeface="Wingdings" charset="2"/>
              <a:buChar char="Ø"/>
            </a:pPr>
            <a:r>
              <a:rPr lang="en-US" sz="1100" b="0" i="0" kern="1200" dirty="0" smtClean="0">
                <a:solidFill>
                  <a:schemeClr val="tx1"/>
                </a:solidFill>
                <a:effectLst/>
                <a:latin typeface="+mn-lt"/>
                <a:ea typeface="+mn-ea"/>
                <a:cs typeface="+mn-cs"/>
              </a:rPr>
              <a:t>They are helpful </a:t>
            </a:r>
          </a:p>
          <a:p>
            <a:pPr marL="1143000" lvl="2" indent="-228600">
              <a:buFont typeface="Arial" charset="0"/>
              <a:buChar char="•"/>
            </a:pPr>
            <a:r>
              <a:rPr lang="en-US" sz="1100" b="0" i="0" kern="1200" dirty="0" smtClean="0">
                <a:solidFill>
                  <a:schemeClr val="tx1"/>
                </a:solidFill>
                <a:effectLst/>
                <a:latin typeface="+mn-lt"/>
                <a:ea typeface="+mn-ea"/>
                <a:cs typeface="+mn-cs"/>
              </a:rPr>
              <a:t>“Bear one another's burdens, and so fulfill the law of Christ” (Gal. 6:2)</a:t>
            </a:r>
          </a:p>
          <a:p>
            <a:pPr marL="1143000" lvl="2" indent="-228600">
              <a:buFont typeface="Arial" charset="0"/>
              <a:buChar char="•"/>
            </a:pPr>
            <a:r>
              <a:rPr lang="en-US" sz="1100" b="0" i="0" kern="1200" dirty="0" smtClean="0">
                <a:solidFill>
                  <a:schemeClr val="tx1"/>
                </a:solidFill>
                <a:effectLst/>
                <a:latin typeface="+mn-lt"/>
                <a:ea typeface="+mn-ea"/>
                <a:cs typeface="+mn-cs"/>
              </a:rPr>
              <a:t>“We who are strong have an obligation to bear with the failings of the weak, and not to please ourselves” (Ro. 15:1)</a:t>
            </a:r>
          </a:p>
          <a:p>
            <a:pPr marL="685800" lvl="1" indent="-228600">
              <a:buFont typeface="Wingdings" charset="2"/>
              <a:buChar char="Ø"/>
            </a:pPr>
            <a:r>
              <a:rPr lang="en-US" sz="1100" b="0" i="0" kern="1200" dirty="0" smtClean="0">
                <a:solidFill>
                  <a:schemeClr val="tx1"/>
                </a:solidFill>
                <a:effectLst/>
                <a:latin typeface="+mn-lt"/>
                <a:ea typeface="+mn-ea"/>
                <a:cs typeface="+mn-cs"/>
              </a:rPr>
              <a:t>They operate in harmony</a:t>
            </a:r>
            <a:r>
              <a:rPr lang="en-US" sz="1100" b="0" i="0" kern="1200" baseline="0" dirty="0" smtClean="0">
                <a:solidFill>
                  <a:schemeClr val="tx1"/>
                </a:solidFill>
                <a:effectLst/>
                <a:latin typeface="+mn-lt"/>
                <a:ea typeface="+mn-ea"/>
                <a:cs typeface="+mn-cs"/>
              </a:rPr>
              <a:t> – there is power in unity- one body but many members (read 1 Cor. 12:12-27).</a:t>
            </a:r>
          </a:p>
          <a:p>
            <a:pPr marL="685800" lvl="1" indent="-228600">
              <a:buFont typeface="Wingdings" charset="2"/>
              <a:buChar char="Ø"/>
            </a:pPr>
            <a:r>
              <a:rPr lang="en-US" sz="1100" b="0" i="0" kern="1200" baseline="0" dirty="0" smtClean="0">
                <a:solidFill>
                  <a:schemeClr val="tx1"/>
                </a:solidFill>
                <a:effectLst/>
                <a:latin typeface="+mn-lt"/>
                <a:ea typeface="+mn-ea"/>
                <a:cs typeface="+mn-cs"/>
              </a:rPr>
              <a:t>They work toward a common goal</a:t>
            </a:r>
          </a:p>
          <a:p>
            <a:pPr marL="1085850" lvl="2" indent="-171450">
              <a:buFont typeface="Arial" charset="0"/>
              <a:buChar char="•"/>
            </a:pPr>
            <a:r>
              <a:rPr lang="en-US" sz="1100" b="1" i="0" kern="1200" baseline="3000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So, whether you eat or drink, or whatever you do, do all to the glory of God” (1 Cor. 10:31)</a:t>
            </a:r>
          </a:p>
          <a:p>
            <a:pPr marL="1085850" lvl="2" indent="-171450">
              <a:buFont typeface="Arial" charset="0"/>
              <a:buChar char="•"/>
            </a:pPr>
            <a:r>
              <a:rPr lang="en-US" sz="1100" b="0" i="0" kern="1200" baseline="0" dirty="0" smtClean="0">
                <a:solidFill>
                  <a:schemeClr val="tx1"/>
                </a:solidFill>
                <a:effectLst/>
                <a:latin typeface="+mn-lt"/>
                <a:ea typeface="+mn-ea"/>
                <a:cs typeface="+mn-cs"/>
              </a:rPr>
              <a:t>“</a:t>
            </a:r>
            <a:r>
              <a:rPr lang="en-US" sz="1100" b="0" i="0" kern="1200" dirty="0" smtClean="0">
                <a:solidFill>
                  <a:schemeClr val="tx1"/>
                </a:solidFill>
                <a:effectLst/>
                <a:latin typeface="+mn-lt"/>
                <a:ea typeface="+mn-ea"/>
                <a:cs typeface="+mn-cs"/>
              </a:rPr>
              <a:t>Finally, then, brothers, we ask and urge you in the Lord Jesus, that as you received from us how you ought to walk and to please God, just as you are doing, that you do so more and more” (1 Th. 4:1)</a:t>
            </a:r>
          </a:p>
          <a:p>
            <a:pPr marL="1085850" lvl="2" indent="-171450">
              <a:buFont typeface="Arial" charset="0"/>
              <a:buChar char="•"/>
            </a:pPr>
            <a:r>
              <a:rPr lang="en-US" sz="1100" b="0" i="0" kern="1200" dirty="0" smtClean="0">
                <a:solidFill>
                  <a:schemeClr val="tx1"/>
                </a:solidFill>
                <a:effectLst/>
                <a:latin typeface="+mn-lt"/>
                <a:ea typeface="+mn-ea"/>
                <a:cs typeface="+mn-cs"/>
              </a:rPr>
              <a:t>“Do not neglect to do good and to share what you have, for such sacrifices are pleasing to God” (Heb. 13:16)</a:t>
            </a:r>
          </a:p>
          <a:p>
            <a:pPr marL="1085850" lvl="2" indent="-171450">
              <a:buFont typeface="Arial" charset="0"/>
              <a:buChar char="•"/>
            </a:pPr>
            <a:endParaRPr lang="en-US" sz="1100" b="0" i="0" kern="1200" baseline="0" dirty="0" smtClean="0">
              <a:solidFill>
                <a:schemeClr val="tx1"/>
              </a:solidFill>
              <a:effectLst/>
              <a:latin typeface="+mn-lt"/>
              <a:ea typeface="+mn-ea"/>
              <a:cs typeface="+mn-cs"/>
            </a:endParaRPr>
          </a:p>
          <a:p>
            <a:pPr marL="685800" lvl="1" indent="-228600">
              <a:buFont typeface="Wingdings" charset="2"/>
              <a:buChar char="Ø"/>
            </a:pPr>
            <a:endParaRPr lang="en-US" sz="1100" b="0" i="0" kern="1200" dirty="0" smtClean="0">
              <a:solidFill>
                <a:schemeClr val="tx1"/>
              </a:solidFill>
              <a:effectLst/>
              <a:latin typeface="+mn-lt"/>
              <a:ea typeface="+mn-ea"/>
              <a:cs typeface="+mn-cs"/>
            </a:endParaRPr>
          </a:p>
          <a:p>
            <a:pPr marL="1143000" lvl="2" indent="-228600">
              <a:buFont typeface="Arial" charset="0"/>
              <a:buChar char="•"/>
            </a:pPr>
            <a:endParaRPr lang="en-US" sz="1100" b="0" i="0" kern="1200" dirty="0" smtClean="0">
              <a:solidFill>
                <a:schemeClr val="tx1"/>
              </a:solidFill>
              <a:effectLst/>
              <a:latin typeface="+mn-lt"/>
              <a:ea typeface="+mn-ea"/>
              <a:cs typeface="+mn-cs"/>
            </a:endParaRPr>
          </a:p>
          <a:p>
            <a:pPr marL="0" lvl="0" indent="0">
              <a:buFont typeface="Arial" charset="0"/>
              <a:buNone/>
            </a:pPr>
            <a:endParaRPr lang="en-US" sz="1100" dirty="0" smtClean="0"/>
          </a:p>
          <a:p>
            <a:endParaRPr lang="en-US" sz="1100" dirty="0" smtClean="0"/>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962AFB37-80F5-9645-8CAF-1A53346C53D5}" type="slidenum">
              <a:rPr lang="en-US" smtClean="0"/>
              <a:t>6</a:t>
            </a:fld>
            <a:endParaRPr lang="en-US"/>
          </a:p>
        </p:txBody>
      </p:sp>
    </p:spTree>
    <p:extLst>
      <p:ext uri="{BB962C8B-B14F-4D97-AF65-F5344CB8AC3E}">
        <p14:creationId xmlns:p14="http://schemas.microsoft.com/office/powerpoint/2010/main" val="190766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Ant’s work is a partnership</a:t>
            </a:r>
          </a:p>
          <a:p>
            <a:pPr marL="628650" lvl="1" indent="-171450">
              <a:buFont typeface="Wingdings" charset="2"/>
              <a:buChar char="Ø"/>
            </a:pPr>
            <a:r>
              <a:rPr lang="en-US" sz="1100" b="0" i="0" kern="1200" dirty="0" smtClean="0">
                <a:solidFill>
                  <a:schemeClr val="tx1"/>
                </a:solidFill>
                <a:effectLst/>
                <a:latin typeface="+mn-lt"/>
                <a:ea typeface="+mn-ea"/>
                <a:cs typeface="+mn-cs"/>
              </a:rPr>
              <a:t>They</a:t>
            </a:r>
            <a:r>
              <a:rPr lang="en-US" sz="1100" b="0" i="0" kern="1200" baseline="0" dirty="0" smtClean="0">
                <a:solidFill>
                  <a:schemeClr val="tx1"/>
                </a:solidFill>
                <a:effectLst/>
                <a:latin typeface="+mn-lt"/>
                <a:ea typeface="+mn-ea"/>
                <a:cs typeface="+mn-cs"/>
              </a:rPr>
              <a:t> work in love: </a:t>
            </a:r>
          </a:p>
          <a:p>
            <a:pPr marL="1085850" lvl="2" indent="-171450">
              <a:buFont typeface="Arial" charset="0"/>
              <a:buChar char="•"/>
            </a:pPr>
            <a:r>
              <a:rPr lang="en-US" sz="1100" b="0" i="0" kern="1200" dirty="0" smtClean="0">
                <a:solidFill>
                  <a:schemeClr val="tx1"/>
                </a:solidFill>
                <a:effectLst/>
                <a:latin typeface="+mn-lt"/>
                <a:ea typeface="+mn-ea"/>
                <a:cs typeface="+mn-cs"/>
              </a:rPr>
              <a:t>“Let brotherly love continue” (Heb. 13:1)</a:t>
            </a:r>
          </a:p>
          <a:p>
            <a:pPr marL="1085850" lvl="2" indent="-171450">
              <a:buFont typeface="Arial" charset="0"/>
              <a:buChar char="•"/>
            </a:pPr>
            <a:r>
              <a:rPr lang="en-US" sz="1100" b="0" i="0" kern="1200" dirty="0" smtClean="0">
                <a:solidFill>
                  <a:schemeClr val="tx1"/>
                </a:solidFill>
                <a:effectLst/>
                <a:latin typeface="+mn-lt"/>
                <a:ea typeface="+mn-ea"/>
                <a:cs typeface="+mn-cs"/>
              </a:rPr>
              <a:t>“Beloved, let us love one another, for love is from God, and whoever loves has been born of God and knows God.” (1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4:7)</a:t>
            </a:r>
          </a:p>
          <a:p>
            <a:pPr marL="1085850" lvl="2" indent="-171450">
              <a:buFont typeface="Arial" charset="0"/>
              <a:buChar char="•"/>
            </a:pPr>
            <a:r>
              <a:rPr lang="en-US" sz="1100" b="0" i="0" kern="1200" dirty="0" smtClean="0">
                <a:solidFill>
                  <a:schemeClr val="tx1"/>
                </a:solidFill>
                <a:effectLst/>
                <a:latin typeface="+mn-lt"/>
                <a:ea typeface="+mn-ea"/>
                <a:cs typeface="+mn-cs"/>
              </a:rPr>
              <a:t>“By this all people will know that you are my disciples, if you have love for one another”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13:35)</a:t>
            </a:r>
          </a:p>
          <a:p>
            <a:pPr marL="685800" lvl="1" indent="-228600">
              <a:buFont typeface="Wingdings" charset="2"/>
              <a:buChar char="Ø"/>
            </a:pPr>
            <a:r>
              <a:rPr lang="en-US" sz="1100" b="0" i="0" kern="1200" dirty="0" smtClean="0">
                <a:solidFill>
                  <a:schemeClr val="tx1"/>
                </a:solidFill>
                <a:effectLst/>
                <a:latin typeface="+mn-lt"/>
                <a:ea typeface="+mn-ea"/>
                <a:cs typeface="+mn-cs"/>
              </a:rPr>
              <a:t>They are helpful </a:t>
            </a:r>
          </a:p>
          <a:p>
            <a:pPr marL="1143000" lvl="2" indent="-228600">
              <a:buFont typeface="Arial" charset="0"/>
              <a:buChar char="•"/>
            </a:pPr>
            <a:r>
              <a:rPr lang="en-US" sz="1100" b="0" i="0" kern="1200" dirty="0" smtClean="0">
                <a:solidFill>
                  <a:schemeClr val="tx1"/>
                </a:solidFill>
                <a:effectLst/>
                <a:latin typeface="+mn-lt"/>
                <a:ea typeface="+mn-ea"/>
                <a:cs typeface="+mn-cs"/>
              </a:rPr>
              <a:t>“Bear one another's burdens, and so fulfill the law of Christ” (Gal. 6:2)</a:t>
            </a:r>
          </a:p>
          <a:p>
            <a:pPr marL="1143000" lvl="2" indent="-228600">
              <a:buFont typeface="Arial" charset="0"/>
              <a:buChar char="•"/>
            </a:pPr>
            <a:r>
              <a:rPr lang="en-US" sz="1100" b="0" i="0" kern="1200" dirty="0" smtClean="0">
                <a:solidFill>
                  <a:schemeClr val="tx1"/>
                </a:solidFill>
                <a:effectLst/>
                <a:latin typeface="+mn-lt"/>
                <a:ea typeface="+mn-ea"/>
                <a:cs typeface="+mn-cs"/>
              </a:rPr>
              <a:t>“We who are strong have an obligation to bear with the failings of the weak, and not to please ourselves” (Ro. 15:1)</a:t>
            </a:r>
          </a:p>
          <a:p>
            <a:pPr marL="685800" lvl="1" indent="-228600">
              <a:buFont typeface="Wingdings" charset="2"/>
              <a:buChar char="Ø"/>
            </a:pPr>
            <a:r>
              <a:rPr lang="en-US" sz="1100" b="0" i="0" kern="1200" dirty="0" smtClean="0">
                <a:solidFill>
                  <a:schemeClr val="tx1"/>
                </a:solidFill>
                <a:effectLst/>
                <a:latin typeface="+mn-lt"/>
                <a:ea typeface="+mn-ea"/>
                <a:cs typeface="+mn-cs"/>
              </a:rPr>
              <a:t>They operate in harmony</a:t>
            </a:r>
            <a:r>
              <a:rPr lang="en-US" sz="1100" b="0" i="0" kern="1200" baseline="0" dirty="0" smtClean="0">
                <a:solidFill>
                  <a:schemeClr val="tx1"/>
                </a:solidFill>
                <a:effectLst/>
                <a:latin typeface="+mn-lt"/>
                <a:ea typeface="+mn-ea"/>
                <a:cs typeface="+mn-cs"/>
              </a:rPr>
              <a:t> – there is power in unity- one body but many members (read 1 Cor. 12:12-27).</a:t>
            </a:r>
          </a:p>
          <a:p>
            <a:pPr marL="685800" lvl="1" indent="-228600">
              <a:buFont typeface="Wingdings" charset="2"/>
              <a:buChar char="Ø"/>
            </a:pPr>
            <a:r>
              <a:rPr lang="en-US" sz="1100" b="0" i="0" kern="1200" baseline="0" dirty="0" smtClean="0">
                <a:solidFill>
                  <a:schemeClr val="tx1"/>
                </a:solidFill>
                <a:effectLst/>
                <a:latin typeface="+mn-lt"/>
                <a:ea typeface="+mn-ea"/>
                <a:cs typeface="+mn-cs"/>
              </a:rPr>
              <a:t>They work toward a common goal</a:t>
            </a:r>
          </a:p>
          <a:p>
            <a:pPr marL="1085850" lvl="2" indent="-171450">
              <a:buFont typeface="Arial" charset="0"/>
              <a:buChar char="•"/>
            </a:pPr>
            <a:r>
              <a:rPr lang="en-US" sz="1100" b="1" i="0" kern="1200" baseline="3000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So, whether you eat or drink, or whatever you do, do all to the glory of God” (1 Cor. 10:31)</a:t>
            </a:r>
          </a:p>
          <a:p>
            <a:pPr marL="1085850" lvl="2" indent="-171450">
              <a:buFont typeface="Arial" charset="0"/>
              <a:buChar char="•"/>
            </a:pPr>
            <a:r>
              <a:rPr lang="en-US" sz="1100" b="0" i="0" kern="1200" baseline="0" dirty="0" smtClean="0">
                <a:solidFill>
                  <a:schemeClr val="tx1"/>
                </a:solidFill>
                <a:effectLst/>
                <a:latin typeface="+mn-lt"/>
                <a:ea typeface="+mn-ea"/>
                <a:cs typeface="+mn-cs"/>
              </a:rPr>
              <a:t>“</a:t>
            </a:r>
            <a:r>
              <a:rPr lang="en-US" sz="1100" b="0" i="0" kern="1200" dirty="0" smtClean="0">
                <a:solidFill>
                  <a:schemeClr val="tx1"/>
                </a:solidFill>
                <a:effectLst/>
                <a:latin typeface="+mn-lt"/>
                <a:ea typeface="+mn-ea"/>
                <a:cs typeface="+mn-cs"/>
              </a:rPr>
              <a:t>Finally, then, brothers, we ask and urge you in the Lord Jesus, that as you received from us how you ought to walk and to please God, just as you are doing, that you do so more and more” (1 Th. 4:1)</a:t>
            </a:r>
          </a:p>
          <a:p>
            <a:pPr marL="1085850" lvl="2" indent="-171450">
              <a:buFont typeface="Arial" charset="0"/>
              <a:buChar char="•"/>
            </a:pPr>
            <a:r>
              <a:rPr lang="en-US" sz="1100" b="0" i="0" kern="1200" dirty="0" smtClean="0">
                <a:solidFill>
                  <a:schemeClr val="tx1"/>
                </a:solidFill>
                <a:effectLst/>
                <a:latin typeface="+mn-lt"/>
                <a:ea typeface="+mn-ea"/>
                <a:cs typeface="+mn-cs"/>
              </a:rPr>
              <a:t>“Do not neglect to do good and to share what you have, for such sacrifices are pleasing to God” (Heb. 13:16)</a:t>
            </a:r>
          </a:p>
          <a:p>
            <a:pPr marL="1085850" lvl="2" indent="-171450">
              <a:buFont typeface="Arial" charset="0"/>
              <a:buChar char="•"/>
            </a:pPr>
            <a:endParaRPr lang="en-US" sz="1100" b="0" i="0" kern="1200" baseline="0" dirty="0" smtClean="0">
              <a:solidFill>
                <a:schemeClr val="tx1"/>
              </a:solidFill>
              <a:effectLst/>
              <a:latin typeface="+mn-lt"/>
              <a:ea typeface="+mn-ea"/>
              <a:cs typeface="+mn-cs"/>
            </a:endParaRPr>
          </a:p>
          <a:p>
            <a:pPr marL="685800" lvl="1" indent="-228600">
              <a:buFont typeface="Wingdings" charset="2"/>
              <a:buChar char="Ø"/>
            </a:pPr>
            <a:endParaRPr lang="en-US" sz="1100" b="0" i="0" kern="1200" dirty="0" smtClean="0">
              <a:solidFill>
                <a:schemeClr val="tx1"/>
              </a:solidFill>
              <a:effectLst/>
              <a:latin typeface="+mn-lt"/>
              <a:ea typeface="+mn-ea"/>
              <a:cs typeface="+mn-cs"/>
            </a:endParaRPr>
          </a:p>
          <a:p>
            <a:pPr marL="1143000" lvl="2" indent="-228600">
              <a:buFont typeface="Arial" charset="0"/>
              <a:buChar char="•"/>
            </a:pPr>
            <a:endParaRPr lang="en-US" sz="1100" b="0" i="0" kern="1200" dirty="0" smtClean="0">
              <a:solidFill>
                <a:schemeClr val="tx1"/>
              </a:solidFill>
              <a:effectLst/>
              <a:latin typeface="+mn-lt"/>
              <a:ea typeface="+mn-ea"/>
              <a:cs typeface="+mn-cs"/>
            </a:endParaRPr>
          </a:p>
          <a:p>
            <a:pPr marL="0" lvl="0" indent="0">
              <a:buFont typeface="Arial" charset="0"/>
              <a:buNone/>
            </a:pPr>
            <a:endParaRPr lang="en-US" sz="1100" dirty="0" smtClean="0"/>
          </a:p>
          <a:p>
            <a:endParaRPr lang="en-US" sz="1100" dirty="0" smtClean="0"/>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962AFB37-80F5-9645-8CAF-1A53346C53D5}" type="slidenum">
              <a:rPr lang="en-US" smtClean="0"/>
              <a:t>7</a:t>
            </a:fld>
            <a:endParaRPr lang="en-US"/>
          </a:p>
        </p:txBody>
      </p:sp>
    </p:spTree>
    <p:extLst>
      <p:ext uri="{BB962C8B-B14F-4D97-AF65-F5344CB8AC3E}">
        <p14:creationId xmlns:p14="http://schemas.microsoft.com/office/powerpoint/2010/main" val="209621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Ant’s work is a partnership</a:t>
            </a:r>
          </a:p>
          <a:p>
            <a:pPr marL="628650" lvl="1" indent="-171450">
              <a:buFont typeface="Wingdings" charset="2"/>
              <a:buChar char="Ø"/>
            </a:pPr>
            <a:r>
              <a:rPr lang="en-US" sz="1100" b="0" i="0" kern="1200" dirty="0" smtClean="0">
                <a:solidFill>
                  <a:schemeClr val="tx1"/>
                </a:solidFill>
                <a:effectLst/>
                <a:latin typeface="+mn-lt"/>
                <a:ea typeface="+mn-ea"/>
                <a:cs typeface="+mn-cs"/>
              </a:rPr>
              <a:t>They</a:t>
            </a:r>
            <a:r>
              <a:rPr lang="en-US" sz="1100" b="0" i="0" kern="1200" baseline="0" dirty="0" smtClean="0">
                <a:solidFill>
                  <a:schemeClr val="tx1"/>
                </a:solidFill>
                <a:effectLst/>
                <a:latin typeface="+mn-lt"/>
                <a:ea typeface="+mn-ea"/>
                <a:cs typeface="+mn-cs"/>
              </a:rPr>
              <a:t> work in love: </a:t>
            </a:r>
          </a:p>
          <a:p>
            <a:pPr marL="1085850" lvl="2" indent="-171450">
              <a:buFont typeface="Arial" charset="0"/>
              <a:buChar char="•"/>
            </a:pPr>
            <a:r>
              <a:rPr lang="en-US" sz="1100" b="0" i="0" kern="1200" dirty="0" smtClean="0">
                <a:solidFill>
                  <a:schemeClr val="tx1"/>
                </a:solidFill>
                <a:effectLst/>
                <a:latin typeface="+mn-lt"/>
                <a:ea typeface="+mn-ea"/>
                <a:cs typeface="+mn-cs"/>
              </a:rPr>
              <a:t>“Let brotherly love continue” (Heb. 13:1)</a:t>
            </a:r>
          </a:p>
          <a:p>
            <a:pPr marL="1085850" lvl="2" indent="-171450">
              <a:buFont typeface="Arial" charset="0"/>
              <a:buChar char="•"/>
            </a:pPr>
            <a:r>
              <a:rPr lang="en-US" sz="1100" b="0" i="0" kern="1200" dirty="0" smtClean="0">
                <a:solidFill>
                  <a:schemeClr val="tx1"/>
                </a:solidFill>
                <a:effectLst/>
                <a:latin typeface="+mn-lt"/>
                <a:ea typeface="+mn-ea"/>
                <a:cs typeface="+mn-cs"/>
              </a:rPr>
              <a:t>“Beloved, let us love one another, for love is from God, and whoever loves has been born of God and knows God.” (1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4:7)</a:t>
            </a:r>
          </a:p>
          <a:p>
            <a:pPr marL="1085850" lvl="2" indent="-171450">
              <a:buFont typeface="Arial" charset="0"/>
              <a:buChar char="•"/>
            </a:pPr>
            <a:r>
              <a:rPr lang="en-US" sz="1100" b="0" i="0" kern="1200" dirty="0" smtClean="0">
                <a:solidFill>
                  <a:schemeClr val="tx1"/>
                </a:solidFill>
                <a:effectLst/>
                <a:latin typeface="+mn-lt"/>
                <a:ea typeface="+mn-ea"/>
                <a:cs typeface="+mn-cs"/>
              </a:rPr>
              <a:t>“By this all people will know that you are my disciples, if you have love for one another”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13:35)</a:t>
            </a:r>
          </a:p>
          <a:p>
            <a:pPr marL="685800" lvl="1" indent="-228600">
              <a:buFont typeface="Wingdings" charset="2"/>
              <a:buChar char="Ø"/>
            </a:pPr>
            <a:r>
              <a:rPr lang="en-US" sz="1100" b="0" i="0" kern="1200" dirty="0" smtClean="0">
                <a:solidFill>
                  <a:schemeClr val="tx1"/>
                </a:solidFill>
                <a:effectLst/>
                <a:latin typeface="+mn-lt"/>
                <a:ea typeface="+mn-ea"/>
                <a:cs typeface="+mn-cs"/>
              </a:rPr>
              <a:t>They are helpful </a:t>
            </a:r>
          </a:p>
          <a:p>
            <a:pPr marL="1143000" lvl="2" indent="-228600">
              <a:buFont typeface="Arial" charset="0"/>
              <a:buChar char="•"/>
            </a:pPr>
            <a:r>
              <a:rPr lang="en-US" sz="1100" b="0" i="0" kern="1200" dirty="0" smtClean="0">
                <a:solidFill>
                  <a:schemeClr val="tx1"/>
                </a:solidFill>
                <a:effectLst/>
                <a:latin typeface="+mn-lt"/>
                <a:ea typeface="+mn-ea"/>
                <a:cs typeface="+mn-cs"/>
              </a:rPr>
              <a:t>“Bear one another's burdens, and so fulfill the law of Christ” (Gal. 6:2)</a:t>
            </a:r>
          </a:p>
          <a:p>
            <a:pPr marL="1143000" lvl="2" indent="-228600">
              <a:buFont typeface="Arial" charset="0"/>
              <a:buChar char="•"/>
            </a:pPr>
            <a:r>
              <a:rPr lang="en-US" sz="1100" b="0" i="0" kern="1200" dirty="0" smtClean="0">
                <a:solidFill>
                  <a:schemeClr val="tx1"/>
                </a:solidFill>
                <a:effectLst/>
                <a:latin typeface="+mn-lt"/>
                <a:ea typeface="+mn-ea"/>
                <a:cs typeface="+mn-cs"/>
              </a:rPr>
              <a:t>“We who are strong have an obligation to bear with the failings of the weak, and not to please ourselves” (Ro. 15:1)</a:t>
            </a:r>
          </a:p>
          <a:p>
            <a:pPr marL="685800" lvl="1" indent="-228600">
              <a:buFont typeface="Wingdings" charset="2"/>
              <a:buChar char="Ø"/>
            </a:pPr>
            <a:r>
              <a:rPr lang="en-US" sz="1100" b="0" i="0" kern="1200" dirty="0" smtClean="0">
                <a:solidFill>
                  <a:schemeClr val="tx1"/>
                </a:solidFill>
                <a:effectLst/>
                <a:latin typeface="+mn-lt"/>
                <a:ea typeface="+mn-ea"/>
                <a:cs typeface="+mn-cs"/>
              </a:rPr>
              <a:t>They operate in harmony</a:t>
            </a:r>
            <a:r>
              <a:rPr lang="en-US" sz="1100" b="0" i="0" kern="1200" baseline="0" dirty="0" smtClean="0">
                <a:solidFill>
                  <a:schemeClr val="tx1"/>
                </a:solidFill>
                <a:effectLst/>
                <a:latin typeface="+mn-lt"/>
                <a:ea typeface="+mn-ea"/>
                <a:cs typeface="+mn-cs"/>
              </a:rPr>
              <a:t> – there is power in unity- one body but many members (read 1 Cor. 12:12-27).</a:t>
            </a:r>
          </a:p>
          <a:p>
            <a:pPr marL="685800" lvl="1" indent="-228600">
              <a:buFont typeface="Wingdings" charset="2"/>
              <a:buChar char="Ø"/>
            </a:pPr>
            <a:r>
              <a:rPr lang="en-US" sz="1100" b="0" i="0" kern="1200" baseline="0" dirty="0" smtClean="0">
                <a:solidFill>
                  <a:schemeClr val="tx1"/>
                </a:solidFill>
                <a:effectLst/>
                <a:latin typeface="+mn-lt"/>
                <a:ea typeface="+mn-ea"/>
                <a:cs typeface="+mn-cs"/>
              </a:rPr>
              <a:t>They work toward a common goal</a:t>
            </a:r>
          </a:p>
          <a:p>
            <a:pPr marL="1085850" lvl="2" indent="-171450">
              <a:buFont typeface="Arial" charset="0"/>
              <a:buChar char="•"/>
            </a:pPr>
            <a:r>
              <a:rPr lang="en-US" sz="1100" b="1" i="0" kern="1200" baseline="3000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So, whether you eat or drink, or whatever you do, do all to the glory of God” (1 Cor. 10:31)</a:t>
            </a:r>
          </a:p>
          <a:p>
            <a:pPr marL="1085850" lvl="2" indent="-171450">
              <a:buFont typeface="Arial" charset="0"/>
              <a:buChar char="•"/>
            </a:pPr>
            <a:r>
              <a:rPr lang="en-US" sz="1100" b="0" i="0" kern="1200" baseline="0" dirty="0" smtClean="0">
                <a:solidFill>
                  <a:schemeClr val="tx1"/>
                </a:solidFill>
                <a:effectLst/>
                <a:latin typeface="+mn-lt"/>
                <a:ea typeface="+mn-ea"/>
                <a:cs typeface="+mn-cs"/>
              </a:rPr>
              <a:t>“</a:t>
            </a:r>
            <a:r>
              <a:rPr lang="en-US" sz="1100" b="0" i="0" kern="1200" dirty="0" smtClean="0">
                <a:solidFill>
                  <a:schemeClr val="tx1"/>
                </a:solidFill>
                <a:effectLst/>
                <a:latin typeface="+mn-lt"/>
                <a:ea typeface="+mn-ea"/>
                <a:cs typeface="+mn-cs"/>
              </a:rPr>
              <a:t>Finally, then, brothers, we ask and urge you in the Lord Jesus, that as you received from us how you ought to walk and to please God, just as you are doing, that you do so more and more” (1 Th. 4:1)</a:t>
            </a:r>
          </a:p>
          <a:p>
            <a:pPr marL="1085850" lvl="2" indent="-171450">
              <a:buFont typeface="Arial" charset="0"/>
              <a:buChar char="•"/>
            </a:pPr>
            <a:r>
              <a:rPr lang="en-US" sz="1100" b="0" i="0" kern="1200" dirty="0" smtClean="0">
                <a:solidFill>
                  <a:schemeClr val="tx1"/>
                </a:solidFill>
                <a:effectLst/>
                <a:latin typeface="+mn-lt"/>
                <a:ea typeface="+mn-ea"/>
                <a:cs typeface="+mn-cs"/>
              </a:rPr>
              <a:t>“Do not neglect to do good and to share what you have, for such sacrifices are pleasing to God” (Heb. 13:16)</a:t>
            </a:r>
          </a:p>
          <a:p>
            <a:pPr marL="1085850" lvl="2" indent="-171450">
              <a:buFont typeface="Arial" charset="0"/>
              <a:buChar char="•"/>
            </a:pPr>
            <a:endParaRPr lang="en-US" sz="1100" b="0" i="0" kern="1200" baseline="0" dirty="0" smtClean="0">
              <a:solidFill>
                <a:schemeClr val="tx1"/>
              </a:solidFill>
              <a:effectLst/>
              <a:latin typeface="+mn-lt"/>
              <a:ea typeface="+mn-ea"/>
              <a:cs typeface="+mn-cs"/>
            </a:endParaRPr>
          </a:p>
          <a:p>
            <a:pPr marL="685800" lvl="1" indent="-228600">
              <a:buFont typeface="Wingdings" charset="2"/>
              <a:buChar char="Ø"/>
            </a:pPr>
            <a:endParaRPr lang="en-US" sz="1100" b="0" i="0" kern="1200" dirty="0" smtClean="0">
              <a:solidFill>
                <a:schemeClr val="tx1"/>
              </a:solidFill>
              <a:effectLst/>
              <a:latin typeface="+mn-lt"/>
              <a:ea typeface="+mn-ea"/>
              <a:cs typeface="+mn-cs"/>
            </a:endParaRPr>
          </a:p>
          <a:p>
            <a:pPr marL="1143000" lvl="2" indent="-228600">
              <a:buFont typeface="Arial" charset="0"/>
              <a:buChar char="•"/>
            </a:pPr>
            <a:endParaRPr lang="en-US" sz="1100" b="0" i="0" kern="1200" dirty="0" smtClean="0">
              <a:solidFill>
                <a:schemeClr val="tx1"/>
              </a:solidFill>
              <a:effectLst/>
              <a:latin typeface="+mn-lt"/>
              <a:ea typeface="+mn-ea"/>
              <a:cs typeface="+mn-cs"/>
            </a:endParaRPr>
          </a:p>
          <a:p>
            <a:pPr marL="0" lvl="0" indent="0">
              <a:buFont typeface="Arial" charset="0"/>
              <a:buNone/>
            </a:pPr>
            <a:endParaRPr lang="en-US" sz="1100" dirty="0" smtClean="0"/>
          </a:p>
          <a:p>
            <a:endParaRPr lang="en-US" sz="1100" dirty="0" smtClean="0"/>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962AFB37-80F5-9645-8CAF-1A53346C53D5}" type="slidenum">
              <a:rPr lang="en-US" smtClean="0"/>
              <a:t>8</a:t>
            </a:fld>
            <a:endParaRPr lang="en-US"/>
          </a:p>
        </p:txBody>
      </p:sp>
    </p:spTree>
    <p:extLst>
      <p:ext uri="{BB962C8B-B14F-4D97-AF65-F5344CB8AC3E}">
        <p14:creationId xmlns:p14="http://schemas.microsoft.com/office/powerpoint/2010/main" val="57728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Ant’s work is a partnership</a:t>
            </a:r>
          </a:p>
          <a:p>
            <a:pPr marL="628650" lvl="1" indent="-171450">
              <a:buFont typeface="Wingdings" charset="2"/>
              <a:buChar char="Ø"/>
            </a:pPr>
            <a:r>
              <a:rPr lang="en-US" sz="1100" b="0" i="0" kern="1200" dirty="0" smtClean="0">
                <a:solidFill>
                  <a:schemeClr val="tx1"/>
                </a:solidFill>
                <a:effectLst/>
                <a:latin typeface="+mn-lt"/>
                <a:ea typeface="+mn-ea"/>
                <a:cs typeface="+mn-cs"/>
              </a:rPr>
              <a:t>They</a:t>
            </a:r>
            <a:r>
              <a:rPr lang="en-US" sz="1100" b="0" i="0" kern="1200" baseline="0" dirty="0" smtClean="0">
                <a:solidFill>
                  <a:schemeClr val="tx1"/>
                </a:solidFill>
                <a:effectLst/>
                <a:latin typeface="+mn-lt"/>
                <a:ea typeface="+mn-ea"/>
                <a:cs typeface="+mn-cs"/>
              </a:rPr>
              <a:t> work in love: </a:t>
            </a:r>
          </a:p>
          <a:p>
            <a:pPr marL="1085850" lvl="2" indent="-171450">
              <a:buFont typeface="Arial" charset="0"/>
              <a:buChar char="•"/>
            </a:pPr>
            <a:r>
              <a:rPr lang="en-US" sz="1100" b="0" i="0" kern="1200" dirty="0" smtClean="0">
                <a:solidFill>
                  <a:schemeClr val="tx1"/>
                </a:solidFill>
                <a:effectLst/>
                <a:latin typeface="+mn-lt"/>
                <a:ea typeface="+mn-ea"/>
                <a:cs typeface="+mn-cs"/>
              </a:rPr>
              <a:t>“Let brotherly love continue” (Heb. 13:1)</a:t>
            </a:r>
          </a:p>
          <a:p>
            <a:pPr marL="1085850" lvl="2" indent="-171450">
              <a:buFont typeface="Arial" charset="0"/>
              <a:buChar char="•"/>
            </a:pPr>
            <a:r>
              <a:rPr lang="en-US" sz="1100" b="0" i="0" kern="1200" dirty="0" smtClean="0">
                <a:solidFill>
                  <a:schemeClr val="tx1"/>
                </a:solidFill>
                <a:effectLst/>
                <a:latin typeface="+mn-lt"/>
                <a:ea typeface="+mn-ea"/>
                <a:cs typeface="+mn-cs"/>
              </a:rPr>
              <a:t>“Beloved, let us love one another, for love is from God, and whoever loves has been born of God and knows God.” (1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4:7)</a:t>
            </a:r>
          </a:p>
          <a:p>
            <a:pPr marL="1085850" lvl="2" indent="-171450">
              <a:buFont typeface="Arial" charset="0"/>
              <a:buChar char="•"/>
            </a:pPr>
            <a:r>
              <a:rPr lang="en-US" sz="1100" b="0" i="0" kern="1200" dirty="0" smtClean="0">
                <a:solidFill>
                  <a:schemeClr val="tx1"/>
                </a:solidFill>
                <a:effectLst/>
                <a:latin typeface="+mn-lt"/>
                <a:ea typeface="+mn-ea"/>
                <a:cs typeface="+mn-cs"/>
              </a:rPr>
              <a:t>“By this all people will know that you are my disciples, if you have love for one another” (</a:t>
            </a:r>
            <a:r>
              <a:rPr lang="en-US" sz="1100" b="0" i="0" kern="1200" dirty="0" err="1" smtClean="0">
                <a:solidFill>
                  <a:schemeClr val="tx1"/>
                </a:solidFill>
                <a:effectLst/>
                <a:latin typeface="+mn-lt"/>
                <a:ea typeface="+mn-ea"/>
                <a:cs typeface="+mn-cs"/>
              </a:rPr>
              <a:t>Jhn</a:t>
            </a:r>
            <a:r>
              <a:rPr lang="en-US" sz="1100" b="0" i="0" kern="1200" dirty="0" smtClean="0">
                <a:solidFill>
                  <a:schemeClr val="tx1"/>
                </a:solidFill>
                <a:effectLst/>
                <a:latin typeface="+mn-lt"/>
                <a:ea typeface="+mn-ea"/>
                <a:cs typeface="+mn-cs"/>
              </a:rPr>
              <a:t>. 13:35)</a:t>
            </a:r>
          </a:p>
          <a:p>
            <a:pPr marL="685800" lvl="1" indent="-228600">
              <a:buFont typeface="Wingdings" charset="2"/>
              <a:buChar char="Ø"/>
            </a:pPr>
            <a:r>
              <a:rPr lang="en-US" sz="1100" b="0" i="0" kern="1200" dirty="0" smtClean="0">
                <a:solidFill>
                  <a:schemeClr val="tx1"/>
                </a:solidFill>
                <a:effectLst/>
                <a:latin typeface="+mn-lt"/>
                <a:ea typeface="+mn-ea"/>
                <a:cs typeface="+mn-cs"/>
              </a:rPr>
              <a:t>They are helpful </a:t>
            </a:r>
          </a:p>
          <a:p>
            <a:pPr marL="1143000" lvl="2" indent="-228600">
              <a:buFont typeface="Arial" charset="0"/>
              <a:buChar char="•"/>
            </a:pPr>
            <a:r>
              <a:rPr lang="en-US" sz="1100" b="0" i="0" kern="1200" dirty="0" smtClean="0">
                <a:solidFill>
                  <a:schemeClr val="tx1"/>
                </a:solidFill>
                <a:effectLst/>
                <a:latin typeface="+mn-lt"/>
                <a:ea typeface="+mn-ea"/>
                <a:cs typeface="+mn-cs"/>
              </a:rPr>
              <a:t>“Bear one another's burdens, and so fulfill the law of Christ” (Gal. 6:2)</a:t>
            </a:r>
          </a:p>
          <a:p>
            <a:pPr marL="1143000" lvl="2" indent="-228600">
              <a:buFont typeface="Arial" charset="0"/>
              <a:buChar char="•"/>
            </a:pPr>
            <a:r>
              <a:rPr lang="en-US" sz="1100" b="0" i="0" kern="1200" dirty="0" smtClean="0">
                <a:solidFill>
                  <a:schemeClr val="tx1"/>
                </a:solidFill>
                <a:effectLst/>
                <a:latin typeface="+mn-lt"/>
                <a:ea typeface="+mn-ea"/>
                <a:cs typeface="+mn-cs"/>
              </a:rPr>
              <a:t>“We who are strong have an obligation to bear with the failings of the weak, and not to please ourselves” (Ro. 15:1)</a:t>
            </a:r>
          </a:p>
          <a:p>
            <a:pPr marL="685800" lvl="1" indent="-228600">
              <a:buFont typeface="Wingdings" charset="2"/>
              <a:buChar char="Ø"/>
            </a:pPr>
            <a:r>
              <a:rPr lang="en-US" sz="1100" b="0" i="0" kern="1200" dirty="0" smtClean="0">
                <a:solidFill>
                  <a:schemeClr val="tx1"/>
                </a:solidFill>
                <a:effectLst/>
                <a:latin typeface="+mn-lt"/>
                <a:ea typeface="+mn-ea"/>
                <a:cs typeface="+mn-cs"/>
              </a:rPr>
              <a:t>They operate in harmony</a:t>
            </a:r>
            <a:r>
              <a:rPr lang="en-US" sz="1100" b="0" i="0" kern="1200" baseline="0" dirty="0" smtClean="0">
                <a:solidFill>
                  <a:schemeClr val="tx1"/>
                </a:solidFill>
                <a:effectLst/>
                <a:latin typeface="+mn-lt"/>
                <a:ea typeface="+mn-ea"/>
                <a:cs typeface="+mn-cs"/>
              </a:rPr>
              <a:t> – there is power in unity- one body but many members (read 1 Cor. 12:12-27).</a:t>
            </a:r>
          </a:p>
          <a:p>
            <a:pPr marL="685800" lvl="1" indent="-228600">
              <a:buFont typeface="Wingdings" charset="2"/>
              <a:buChar char="Ø"/>
            </a:pPr>
            <a:r>
              <a:rPr lang="en-US" sz="1100" b="0" i="0" kern="1200" baseline="0" dirty="0" smtClean="0">
                <a:solidFill>
                  <a:schemeClr val="tx1"/>
                </a:solidFill>
                <a:effectLst/>
                <a:latin typeface="+mn-lt"/>
                <a:ea typeface="+mn-ea"/>
                <a:cs typeface="+mn-cs"/>
              </a:rPr>
              <a:t>They work toward a common goal</a:t>
            </a:r>
          </a:p>
          <a:p>
            <a:pPr marL="1085850" lvl="2" indent="-171450">
              <a:buFont typeface="Arial" charset="0"/>
              <a:buChar char="•"/>
            </a:pPr>
            <a:r>
              <a:rPr lang="en-US" sz="1100" b="1" i="0" kern="1200" baseline="3000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So, whether you eat or drink, or whatever you do, do all to the glory of God” (1 Cor. 10:31)</a:t>
            </a:r>
          </a:p>
          <a:p>
            <a:pPr marL="1085850" lvl="2" indent="-171450">
              <a:buFont typeface="Arial" charset="0"/>
              <a:buChar char="•"/>
            </a:pPr>
            <a:r>
              <a:rPr lang="en-US" sz="1100" b="0" i="0" kern="1200" baseline="0" dirty="0" smtClean="0">
                <a:solidFill>
                  <a:schemeClr val="tx1"/>
                </a:solidFill>
                <a:effectLst/>
                <a:latin typeface="+mn-lt"/>
                <a:ea typeface="+mn-ea"/>
                <a:cs typeface="+mn-cs"/>
              </a:rPr>
              <a:t>“</a:t>
            </a:r>
            <a:r>
              <a:rPr lang="en-US" sz="1100" b="0" i="0" kern="1200" dirty="0" smtClean="0">
                <a:solidFill>
                  <a:schemeClr val="tx1"/>
                </a:solidFill>
                <a:effectLst/>
                <a:latin typeface="+mn-lt"/>
                <a:ea typeface="+mn-ea"/>
                <a:cs typeface="+mn-cs"/>
              </a:rPr>
              <a:t>Finally, then, brothers, we ask and urge you in the Lord Jesus, that as you received from us how you ought to walk and to please God, just as you are doing, that you do so more and more” (1 Th. 4:1)</a:t>
            </a:r>
          </a:p>
          <a:p>
            <a:pPr marL="1085850" lvl="2" indent="-171450">
              <a:buFont typeface="Arial" charset="0"/>
              <a:buChar char="•"/>
            </a:pPr>
            <a:r>
              <a:rPr lang="en-US" sz="1100" b="0" i="0" kern="1200" dirty="0" smtClean="0">
                <a:solidFill>
                  <a:schemeClr val="tx1"/>
                </a:solidFill>
                <a:effectLst/>
                <a:latin typeface="+mn-lt"/>
                <a:ea typeface="+mn-ea"/>
                <a:cs typeface="+mn-cs"/>
              </a:rPr>
              <a:t>“Do not neglect to do good and to share what you have, for such sacrifices are pleasing to God” (Heb. 13:16)</a:t>
            </a:r>
          </a:p>
          <a:p>
            <a:pPr marL="1085850" lvl="2" indent="-171450">
              <a:buFont typeface="Arial" charset="0"/>
              <a:buChar char="•"/>
            </a:pPr>
            <a:endParaRPr lang="en-US" sz="1100" b="0" i="0" kern="1200" baseline="0" dirty="0" smtClean="0">
              <a:solidFill>
                <a:schemeClr val="tx1"/>
              </a:solidFill>
              <a:effectLst/>
              <a:latin typeface="+mn-lt"/>
              <a:ea typeface="+mn-ea"/>
              <a:cs typeface="+mn-cs"/>
            </a:endParaRPr>
          </a:p>
          <a:p>
            <a:pPr marL="685800" lvl="1" indent="-228600">
              <a:buFont typeface="Wingdings" charset="2"/>
              <a:buChar char="Ø"/>
            </a:pPr>
            <a:endParaRPr lang="en-US" sz="1100" b="0" i="0" kern="1200" dirty="0" smtClean="0">
              <a:solidFill>
                <a:schemeClr val="tx1"/>
              </a:solidFill>
              <a:effectLst/>
              <a:latin typeface="+mn-lt"/>
              <a:ea typeface="+mn-ea"/>
              <a:cs typeface="+mn-cs"/>
            </a:endParaRPr>
          </a:p>
          <a:p>
            <a:pPr marL="1143000" lvl="2" indent="-228600">
              <a:buFont typeface="Arial" charset="0"/>
              <a:buChar char="•"/>
            </a:pPr>
            <a:endParaRPr lang="en-US" sz="1100" b="0" i="0" kern="1200" dirty="0" smtClean="0">
              <a:solidFill>
                <a:schemeClr val="tx1"/>
              </a:solidFill>
              <a:effectLst/>
              <a:latin typeface="+mn-lt"/>
              <a:ea typeface="+mn-ea"/>
              <a:cs typeface="+mn-cs"/>
            </a:endParaRPr>
          </a:p>
          <a:p>
            <a:pPr marL="0" lvl="0" indent="0">
              <a:buFont typeface="Arial" charset="0"/>
              <a:buNone/>
            </a:pPr>
            <a:endParaRPr lang="en-US" sz="1100" dirty="0" smtClean="0"/>
          </a:p>
          <a:p>
            <a:endParaRPr lang="en-US" sz="1100" dirty="0" smtClean="0"/>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962AFB37-80F5-9645-8CAF-1A53346C53D5}" type="slidenum">
              <a:rPr lang="en-US" smtClean="0"/>
              <a:t>9</a:t>
            </a:fld>
            <a:endParaRPr lang="en-US"/>
          </a:p>
        </p:txBody>
      </p:sp>
    </p:spTree>
    <p:extLst>
      <p:ext uri="{BB962C8B-B14F-4D97-AF65-F5344CB8AC3E}">
        <p14:creationId xmlns:p14="http://schemas.microsoft.com/office/powerpoint/2010/main" val="149685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2AFB37-80F5-9645-8CAF-1A53346C53D5}" type="slidenum">
              <a:rPr lang="en-US" smtClean="0"/>
              <a:t>13</a:t>
            </a:fld>
            <a:endParaRPr lang="en-US"/>
          </a:p>
        </p:txBody>
      </p:sp>
    </p:spTree>
    <p:extLst>
      <p:ext uri="{BB962C8B-B14F-4D97-AF65-F5344CB8AC3E}">
        <p14:creationId xmlns:p14="http://schemas.microsoft.com/office/powerpoint/2010/main" val="1419305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AFB37-80F5-9645-8CAF-1A53346C53D5}" type="slidenum">
              <a:rPr lang="en-US" smtClean="0"/>
              <a:t>14</a:t>
            </a:fld>
            <a:endParaRPr lang="en-US"/>
          </a:p>
        </p:txBody>
      </p:sp>
    </p:spTree>
    <p:extLst>
      <p:ext uri="{BB962C8B-B14F-4D97-AF65-F5344CB8AC3E}">
        <p14:creationId xmlns:p14="http://schemas.microsoft.com/office/powerpoint/2010/main" val="106411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78247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333171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92064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48841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82109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5/29/16</a:t>
            </a:r>
            <a:endParaRPr lang="en-US"/>
          </a:p>
        </p:txBody>
      </p:sp>
      <p:sp>
        <p:nvSpPr>
          <p:cNvPr id="6" name="Footer Placeholder 5"/>
          <p:cNvSpPr>
            <a:spLocks noGrp="1"/>
          </p:cNvSpPr>
          <p:nvPr>
            <p:ph type="ftr" sz="quarter" idx="11"/>
          </p:nvPr>
        </p:nvSpPr>
        <p:spPr/>
        <p:txBody>
          <a:bodyPr/>
          <a:lstStyle/>
          <a:p>
            <a:r>
              <a:rPr lang="en-US" smtClean="0"/>
              <a:t>A Sermon on Six Legs - Fink</a:t>
            </a:r>
            <a:endParaRPr lang="en-US"/>
          </a:p>
        </p:txBody>
      </p:sp>
      <p:sp>
        <p:nvSpPr>
          <p:cNvPr id="7" name="Slide Number Placeholder 6"/>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252190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5/29/16</a:t>
            </a:r>
            <a:endParaRPr lang="en-US"/>
          </a:p>
        </p:txBody>
      </p:sp>
      <p:sp>
        <p:nvSpPr>
          <p:cNvPr id="8" name="Footer Placeholder 7"/>
          <p:cNvSpPr>
            <a:spLocks noGrp="1"/>
          </p:cNvSpPr>
          <p:nvPr>
            <p:ph type="ftr" sz="quarter" idx="11"/>
          </p:nvPr>
        </p:nvSpPr>
        <p:spPr/>
        <p:txBody>
          <a:bodyPr/>
          <a:lstStyle/>
          <a:p>
            <a:r>
              <a:rPr lang="en-US" smtClean="0"/>
              <a:t>A Sermon on Six Legs - Fink</a:t>
            </a:r>
            <a:endParaRPr lang="en-US"/>
          </a:p>
        </p:txBody>
      </p:sp>
      <p:sp>
        <p:nvSpPr>
          <p:cNvPr id="9" name="Slide Number Placeholder 8"/>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23256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5" name="Slide Number Placeholder 4"/>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29025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5/29/16</a:t>
            </a:r>
            <a:endParaRPr lang="en-US"/>
          </a:p>
        </p:txBody>
      </p:sp>
      <p:sp>
        <p:nvSpPr>
          <p:cNvPr id="3" name="Footer Placeholder 2"/>
          <p:cNvSpPr>
            <a:spLocks noGrp="1"/>
          </p:cNvSpPr>
          <p:nvPr>
            <p:ph type="ftr" sz="quarter" idx="11"/>
          </p:nvPr>
        </p:nvSpPr>
        <p:spPr/>
        <p:txBody>
          <a:bodyPr/>
          <a:lstStyle/>
          <a:p>
            <a:r>
              <a:rPr lang="en-US" smtClean="0"/>
              <a:t>A Sermon on Six Legs - Fink</a:t>
            </a:r>
            <a:endParaRPr lang="en-US"/>
          </a:p>
        </p:txBody>
      </p:sp>
      <p:sp>
        <p:nvSpPr>
          <p:cNvPr id="4" name="Slide Number Placeholder 3"/>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38242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5/29/16</a:t>
            </a:r>
            <a:endParaRPr lang="en-US"/>
          </a:p>
        </p:txBody>
      </p:sp>
      <p:sp>
        <p:nvSpPr>
          <p:cNvPr id="6" name="Footer Placeholder 5"/>
          <p:cNvSpPr>
            <a:spLocks noGrp="1"/>
          </p:cNvSpPr>
          <p:nvPr>
            <p:ph type="ftr" sz="quarter" idx="11"/>
          </p:nvPr>
        </p:nvSpPr>
        <p:spPr/>
        <p:txBody>
          <a:bodyPr/>
          <a:lstStyle/>
          <a:p>
            <a:r>
              <a:rPr lang="en-US" smtClean="0"/>
              <a:t>A Sermon on Six Legs - Fink</a:t>
            </a:r>
            <a:endParaRPr lang="en-US"/>
          </a:p>
        </p:txBody>
      </p:sp>
      <p:sp>
        <p:nvSpPr>
          <p:cNvPr id="7" name="Slide Number Placeholder 6"/>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75267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5/29/16</a:t>
            </a:r>
            <a:endParaRPr lang="en-US"/>
          </a:p>
        </p:txBody>
      </p:sp>
      <p:sp>
        <p:nvSpPr>
          <p:cNvPr id="6" name="Footer Placeholder 5"/>
          <p:cNvSpPr>
            <a:spLocks noGrp="1"/>
          </p:cNvSpPr>
          <p:nvPr>
            <p:ph type="ftr" sz="quarter" idx="11"/>
          </p:nvPr>
        </p:nvSpPr>
        <p:spPr/>
        <p:txBody>
          <a:bodyPr/>
          <a:lstStyle/>
          <a:p>
            <a:r>
              <a:rPr lang="en-US" smtClean="0"/>
              <a:t>A Sermon on Six Legs - Fink</a:t>
            </a:r>
            <a:endParaRPr lang="en-US"/>
          </a:p>
        </p:txBody>
      </p:sp>
      <p:sp>
        <p:nvSpPr>
          <p:cNvPr id="7" name="Slide Number Placeholder 6"/>
          <p:cNvSpPr>
            <a:spLocks noGrp="1"/>
          </p:cNvSpPr>
          <p:nvPr>
            <p:ph type="sldNum" sz="quarter" idx="12"/>
          </p:nvPr>
        </p:nvSpPr>
        <p:spPr/>
        <p:txBody>
          <a:bodyPr/>
          <a:lstStyle/>
          <a:p>
            <a:fld id="{5DECA6F3-8104-C345-91FA-6063571D29A2}" type="slidenum">
              <a:rPr lang="en-US" smtClean="0"/>
              <a:t>‹#›</a:t>
            </a:fld>
            <a:endParaRPr lang="en-US"/>
          </a:p>
        </p:txBody>
      </p:sp>
    </p:spTree>
    <p:extLst>
      <p:ext uri="{BB962C8B-B14F-4D97-AF65-F5344CB8AC3E}">
        <p14:creationId xmlns:p14="http://schemas.microsoft.com/office/powerpoint/2010/main" val="15263298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5/29/16</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 Sermon on Six Legs - Fink</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CA6F3-8104-C345-91FA-6063571D29A2}" type="slidenum">
              <a:rPr lang="en-US" smtClean="0"/>
              <a:t>‹#›</a:t>
            </a:fld>
            <a:endParaRPr lang="en-US"/>
          </a:p>
        </p:txBody>
      </p:sp>
    </p:spTree>
    <p:extLst>
      <p:ext uri="{BB962C8B-B14F-4D97-AF65-F5344CB8AC3E}">
        <p14:creationId xmlns:p14="http://schemas.microsoft.com/office/powerpoint/2010/main" val="1367986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3.png"/><Relationship Id="rId1" Type="http://schemas.microsoft.com/office/2007/relationships/media" Target="../media/media1.m4a"/><Relationship Id="rId2" Type="http://schemas.openxmlformats.org/officeDocument/2006/relationships/audio" Target="../media/media1.m4a"/></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8640" y="1122362"/>
            <a:ext cx="11141612" cy="1620837"/>
          </a:xfrm>
          <a:solidFill>
            <a:schemeClr val="bg1"/>
          </a:solidFill>
          <a:ln w="76200">
            <a:solidFill>
              <a:schemeClr val="accent6">
                <a:lumMod val="75000"/>
              </a:schemeClr>
            </a:solidFill>
          </a:ln>
        </p:spPr>
        <p:txBody>
          <a:bodyPr>
            <a:normAutofit/>
          </a:bodyPr>
          <a:lstStyle/>
          <a:p>
            <a:r>
              <a:rPr lang="en-US" sz="4800" dirty="0" smtClean="0">
                <a:solidFill>
                  <a:schemeClr val="accent6">
                    <a:lumMod val="50000"/>
                  </a:schemeClr>
                </a:solidFill>
                <a:latin typeface="Arial Rounded MT Bold" charset="0"/>
                <a:ea typeface="Arial Rounded MT Bold" charset="0"/>
                <a:cs typeface="Arial Rounded MT Bold" charset="0"/>
              </a:rPr>
              <a:t>A SERMON WITH SIX LEGS</a:t>
            </a:r>
            <a:endParaRPr lang="en-US" sz="4800" dirty="0">
              <a:solidFill>
                <a:schemeClr val="accent6">
                  <a:lumMod val="50000"/>
                </a:schemeClr>
              </a:solidFill>
              <a:latin typeface="Arial Rounded MT Bold" charset="0"/>
              <a:ea typeface="Arial Rounded MT Bold" charset="0"/>
              <a:cs typeface="Arial Rounded MT Bold" charset="0"/>
            </a:endParaRPr>
          </a:p>
        </p:txBody>
      </p:sp>
      <p:sp>
        <p:nvSpPr>
          <p:cNvPr id="3" name="Content Placeholder 2"/>
          <p:cNvSpPr>
            <a:spLocks noGrp="1"/>
          </p:cNvSpPr>
          <p:nvPr>
            <p:ph type="subTitle" idx="1"/>
          </p:nvPr>
        </p:nvSpPr>
        <p:spPr>
          <a:xfrm>
            <a:off x="661182" y="2968283"/>
            <a:ext cx="10635175" cy="3193366"/>
          </a:xfrm>
        </p:spPr>
        <p:txBody>
          <a:bodyPr>
            <a:normAutofit lnSpcReduction="10000"/>
          </a:bodyPr>
          <a:lstStyle/>
          <a:p>
            <a:pPr marL="0" indent="0" algn="l">
              <a:buNone/>
            </a:pPr>
            <a:r>
              <a:rPr lang="en-US" sz="2500" b="1" dirty="0"/>
              <a:t>“Go to the ant, O sluggard, consider her ways, and be wise. Without having any chief officer, or ruler, she prepares her bread in summer and gathers her food in harvest. How long will you lie there, O sluggard? When will you arise from your sleep? A little sleep, a little slumber, a little folding of the hands to rest, and poverty will come upon you like a robber, and want like an armed man” </a:t>
            </a:r>
            <a:r>
              <a:rPr lang="en-US" sz="2500" b="1" dirty="0" smtClean="0"/>
              <a:t>(Pro. 6:6-11)</a:t>
            </a:r>
          </a:p>
          <a:p>
            <a:pPr marL="0" indent="0">
              <a:buNone/>
            </a:pPr>
            <a:endParaRPr lang="en-US" sz="2500" b="1" dirty="0"/>
          </a:p>
          <a:p>
            <a:pPr marL="0" indent="0" algn="l">
              <a:buNone/>
            </a:pPr>
            <a:r>
              <a:rPr lang="en-US" sz="2500" b="1" dirty="0"/>
              <a:t>“The ants are a people not strong, yet they provide their food in the summer” </a:t>
            </a:r>
            <a:r>
              <a:rPr lang="en-US" sz="2500" b="1" dirty="0" smtClean="0"/>
              <a:t>(Pro.  30:25</a:t>
            </a:r>
            <a:r>
              <a:rPr lang="en-US" sz="2500" b="1" dirty="0"/>
              <a:t>).</a:t>
            </a:r>
            <a:endParaRPr lang="en-US" sz="2500" dirty="0"/>
          </a:p>
          <a:p>
            <a:pPr marL="0" indent="0">
              <a:buNone/>
            </a:pPr>
            <a:endParaRPr lang="en-US" dirty="0"/>
          </a:p>
          <a:p>
            <a:endParaRPr lang="en-US" dirty="0"/>
          </a:p>
        </p:txBody>
      </p:sp>
      <p:sp>
        <p:nvSpPr>
          <p:cNvPr id="5" name="Date Placeholder 4"/>
          <p:cNvSpPr>
            <a:spLocks noGrp="1"/>
          </p:cNvSpPr>
          <p:nvPr>
            <p:ph type="dt" sz="half" idx="10"/>
          </p:nvPr>
        </p:nvSpPr>
        <p:spPr/>
        <p:txBody>
          <a:bodyPr/>
          <a:lstStyle/>
          <a:p>
            <a:r>
              <a:rPr lang="en-US" smtClean="0"/>
              <a:t>5/29/16</a:t>
            </a:r>
            <a:endParaRPr lang="en-US"/>
          </a:p>
        </p:txBody>
      </p:sp>
      <p:sp>
        <p:nvSpPr>
          <p:cNvPr id="6" name="Footer Placeholder 5"/>
          <p:cNvSpPr>
            <a:spLocks noGrp="1"/>
          </p:cNvSpPr>
          <p:nvPr>
            <p:ph type="ftr" sz="quarter" idx="11"/>
          </p:nvPr>
        </p:nvSpPr>
        <p:spPr/>
        <p:txBody>
          <a:bodyPr/>
          <a:lstStyle/>
          <a:p>
            <a:r>
              <a:rPr lang="en-US" smtClean="0"/>
              <a:t>A Sermon on Six Legs - Fink</a:t>
            </a:r>
            <a:endParaRPr lang="en-US"/>
          </a:p>
        </p:txBody>
      </p:sp>
      <p:sp>
        <p:nvSpPr>
          <p:cNvPr id="7" name="Slide Number Placeholder 6"/>
          <p:cNvSpPr>
            <a:spLocks noGrp="1"/>
          </p:cNvSpPr>
          <p:nvPr>
            <p:ph type="sldNum" sz="quarter" idx="12"/>
          </p:nvPr>
        </p:nvSpPr>
        <p:spPr/>
        <p:txBody>
          <a:bodyPr/>
          <a:lstStyle/>
          <a:p>
            <a:fld id="{5DECA6F3-8104-C345-91FA-6063571D29A2}" type="slidenum">
              <a:rPr lang="en-US" smtClean="0"/>
              <a:t>1</a:t>
            </a:fld>
            <a:endParaRPr lang="en-US"/>
          </a:p>
        </p:txBody>
      </p:sp>
    </p:spTree>
    <p:extLst>
      <p:ext uri="{BB962C8B-B14F-4D97-AF65-F5344CB8AC3E}">
        <p14:creationId xmlns:p14="http://schemas.microsoft.com/office/powerpoint/2010/main" val="414576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 y="-211137"/>
            <a:ext cx="10515600" cy="1325563"/>
          </a:xfrm>
        </p:spPr>
        <p:txBody>
          <a:bodyPr/>
          <a:lstStyle/>
          <a:p>
            <a:r>
              <a:rPr lang="en-US" dirty="0" smtClean="0"/>
              <a:t>The Work of the Ant</a:t>
            </a:r>
            <a:endParaRPr lang="en-US" dirty="0"/>
          </a:p>
        </p:txBody>
      </p:sp>
      <p:sp>
        <p:nvSpPr>
          <p:cNvPr id="5" name="Content Placeholder 4"/>
          <p:cNvSpPr>
            <a:spLocks noGrp="1"/>
          </p:cNvSpPr>
          <p:nvPr>
            <p:ph idx="1"/>
          </p:nvPr>
        </p:nvSpPr>
        <p:spPr>
          <a:xfrm>
            <a:off x="585788" y="900113"/>
            <a:ext cx="11115675" cy="5276851"/>
          </a:xfrm>
          <a:ln w="3175">
            <a:solidFill>
              <a:srgbClr val="002060"/>
            </a:solidFill>
          </a:ln>
        </p:spPr>
        <p:txBody>
          <a:bodyPr>
            <a:normAutofit fontScale="55000" lnSpcReduction="20000"/>
          </a:bodyPr>
          <a:lstStyle/>
          <a:p>
            <a:pPr marL="571500" indent="-571500">
              <a:buFont typeface="+mj-lt"/>
              <a:buAutoNum type="romanUcPeriod"/>
            </a:pPr>
            <a:r>
              <a:rPr lang="en-US" sz="3300" b="1" dirty="0">
                <a:solidFill>
                  <a:schemeClr val="bg1">
                    <a:lumMod val="65000"/>
                  </a:schemeClr>
                </a:solidFill>
              </a:rPr>
              <a:t>The Ant’s Work </a:t>
            </a:r>
            <a:r>
              <a:rPr lang="en-US" sz="3300" b="1" dirty="0" smtClean="0">
                <a:solidFill>
                  <a:schemeClr val="bg1">
                    <a:lumMod val="65000"/>
                  </a:schemeClr>
                </a:solidFill>
              </a:rPr>
              <a:t>is </a:t>
            </a:r>
            <a:r>
              <a:rPr lang="en-US" sz="3300" b="1" dirty="0">
                <a:solidFill>
                  <a:schemeClr val="bg1">
                    <a:lumMod val="65000"/>
                  </a:schemeClr>
                </a:solidFill>
              </a:rPr>
              <a:t>A Partnership</a:t>
            </a:r>
            <a:r>
              <a:rPr lang="en-US" sz="3300" dirty="0">
                <a:solidFill>
                  <a:schemeClr val="bg1">
                    <a:lumMod val="65000"/>
                  </a:schemeClr>
                </a:solidFill>
              </a:rPr>
              <a:t> </a:t>
            </a:r>
            <a:endParaRPr lang="en-US" sz="3300" dirty="0" smtClean="0">
              <a:solidFill>
                <a:schemeClr val="bg1">
                  <a:lumMod val="65000"/>
                </a:schemeClr>
              </a:solidFill>
            </a:endParaRPr>
          </a:p>
          <a:p>
            <a:pPr marL="571500" indent="-571500">
              <a:buFont typeface="+mj-lt"/>
              <a:buAutoNum type="romanUcPeriod"/>
            </a:pPr>
            <a:r>
              <a:rPr lang="en-US" sz="5100" b="1" dirty="0" smtClean="0"/>
              <a:t>The Ant’s Work is Productive </a:t>
            </a:r>
            <a:r>
              <a:rPr lang="en-US" sz="4000" dirty="0" smtClean="0"/>
              <a:t>(James 2:17-18; 4:1)</a:t>
            </a:r>
          </a:p>
          <a:p>
            <a:pPr lvl="1">
              <a:buFont typeface="Wingdings" charset="2"/>
              <a:buChar char="Ø"/>
            </a:pPr>
            <a:r>
              <a:rPr lang="en-US" sz="4500" dirty="0" smtClean="0"/>
              <a:t>All volunteers – each pull their own weight (Mt. 25)</a:t>
            </a:r>
          </a:p>
          <a:p>
            <a:pPr lvl="1">
              <a:buFont typeface="Wingdings" charset="2"/>
              <a:buChar char="Ø"/>
            </a:pPr>
            <a:r>
              <a:rPr lang="en-US" sz="4500" dirty="0" smtClean="0"/>
              <a:t>Ants labor according to their abilit</a:t>
            </a:r>
            <a:r>
              <a:rPr lang="en-US" sz="4500" b="1" dirty="0" smtClean="0"/>
              <a:t>y </a:t>
            </a:r>
            <a:r>
              <a:rPr lang="en-US" sz="4500" dirty="0" smtClean="0"/>
              <a:t>(1 Cor. 12:12-27)</a:t>
            </a:r>
          </a:p>
          <a:p>
            <a:pPr lvl="1">
              <a:buFont typeface="Wingdings" charset="2"/>
              <a:buChar char="Ø"/>
            </a:pPr>
            <a:r>
              <a:rPr lang="en-US" sz="4500" dirty="0" smtClean="0"/>
              <a:t>They work continually – they don’t get mad and quit and they do not strike! (Gal. 6:9)</a:t>
            </a:r>
          </a:p>
          <a:p>
            <a:pPr lvl="1">
              <a:buFont typeface="Wingdings" charset="2"/>
              <a:buChar char="Ø"/>
            </a:pPr>
            <a:endParaRPr lang="en-US" sz="3100" b="1" dirty="0"/>
          </a:p>
          <a:p>
            <a:pPr marL="0" indent="0">
              <a:buNone/>
            </a:pPr>
            <a:r>
              <a:rPr lang="en-US" sz="4400" dirty="0" smtClean="0"/>
              <a:t>“</a:t>
            </a:r>
            <a:r>
              <a:rPr lang="en-US" sz="4500" dirty="0" smtClean="0"/>
              <a:t>So </a:t>
            </a:r>
            <a:r>
              <a:rPr lang="en-US" sz="4500" dirty="0"/>
              <a:t>also faith by itself, if it does not have works, is </a:t>
            </a:r>
            <a:r>
              <a:rPr lang="en-US" sz="4500" dirty="0" smtClean="0"/>
              <a:t>dead. But </a:t>
            </a:r>
            <a:r>
              <a:rPr lang="en-US" sz="4500" dirty="0"/>
              <a:t>someone will say, “You have faith and I have works.” Show me your </a:t>
            </a:r>
            <a:r>
              <a:rPr lang="en-US" sz="4500" dirty="0" smtClean="0"/>
              <a:t>faith apart </a:t>
            </a:r>
            <a:r>
              <a:rPr lang="en-US" sz="4500" dirty="0"/>
              <a:t>from your works, and I will show you my faith by my </a:t>
            </a:r>
            <a:r>
              <a:rPr lang="en-US" sz="4500" dirty="0" smtClean="0"/>
              <a:t>works” (Ja. 2:17-18)</a:t>
            </a:r>
          </a:p>
          <a:p>
            <a:pPr marL="0" indent="0">
              <a:buNone/>
            </a:pPr>
            <a:endParaRPr lang="en-US" sz="4500" dirty="0" smtClean="0"/>
          </a:p>
          <a:p>
            <a:pPr marL="0" indent="0">
              <a:buNone/>
            </a:pPr>
            <a:r>
              <a:rPr lang="en-US" sz="4500" dirty="0" smtClean="0"/>
              <a:t>“</a:t>
            </a:r>
            <a:r>
              <a:rPr lang="en-US" sz="4500" dirty="0"/>
              <a:t>Whatever your hand finds to do, do it with your </a:t>
            </a:r>
            <a:r>
              <a:rPr lang="en-US" sz="4500" dirty="0" smtClean="0"/>
              <a:t>might</a:t>
            </a:r>
            <a:r>
              <a:rPr lang="is-IS" sz="4500" dirty="0" smtClean="0"/>
              <a:t>…” (Ecc. 9:10)</a:t>
            </a:r>
            <a:endParaRPr lang="en-US" sz="4500" dirty="0" smtClean="0"/>
          </a:p>
          <a:p>
            <a:pPr marL="0" indent="0">
              <a:buNone/>
            </a:pPr>
            <a:endParaRPr lang="en-US" sz="4400" dirty="0"/>
          </a:p>
          <a:p>
            <a:pPr marL="0" indent="0">
              <a:buNone/>
            </a:pPr>
            <a:endParaRPr lang="en-US" sz="2400" dirty="0"/>
          </a:p>
          <a:p>
            <a:pPr marL="0" indent="0">
              <a:buNone/>
            </a:pPr>
            <a:r>
              <a:rPr lang="en-US" sz="2400" dirty="0"/>
              <a:t/>
            </a:r>
            <a:br>
              <a:rPr lang="en-US" sz="2400" dirty="0"/>
            </a:br>
            <a:endParaRPr lang="en-US" sz="2600" dirty="0"/>
          </a:p>
          <a:p>
            <a:pPr marL="457200" lvl="1" indent="0">
              <a:buNone/>
            </a:pPr>
            <a:endParaRPr lang="en-US" b="1" dirty="0" smtClean="0"/>
          </a:p>
          <a:p>
            <a:pPr lvl="1">
              <a:buFont typeface="Wingdings" charset="2"/>
              <a:buChar char="Ø"/>
            </a:pPr>
            <a:endParaRPr lang="en-US" b="1" dirty="0"/>
          </a:p>
          <a:p>
            <a:pPr marL="457200" lvl="1" indent="0">
              <a:buNone/>
            </a:pPr>
            <a:endParaRPr lang="en-US" b="1" dirty="0" smtClean="0"/>
          </a:p>
          <a:p>
            <a:pPr marL="0" indent="0">
              <a:buNone/>
            </a:pPr>
            <a:endParaRPr lang="en-US" b="1" dirty="0"/>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10</a:t>
            </a:fld>
            <a:endParaRPr lang="en-US"/>
          </a:p>
        </p:txBody>
      </p:sp>
    </p:spTree>
    <p:extLst>
      <p:ext uri="{BB962C8B-B14F-4D97-AF65-F5344CB8AC3E}">
        <p14:creationId xmlns:p14="http://schemas.microsoft.com/office/powerpoint/2010/main" val="211826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xfrm>
            <a:off x="838200" y="1414463"/>
            <a:ext cx="10515600" cy="4762500"/>
          </a:xfrm>
          <a:ln>
            <a:solidFill>
              <a:srgbClr val="002060"/>
            </a:solidFill>
          </a:ln>
        </p:spPr>
        <p:txBody>
          <a:bodyPr/>
          <a:lstStyle/>
          <a:p>
            <a:pPr marL="571500" indent="-571500">
              <a:buFont typeface="+mj-lt"/>
              <a:buAutoNum type="romanUcPeriod"/>
            </a:pPr>
            <a:r>
              <a:rPr lang="en-US" sz="1800" b="1" dirty="0">
                <a:solidFill>
                  <a:schemeClr val="bg1">
                    <a:lumMod val="65000"/>
                  </a:schemeClr>
                </a:solidFill>
              </a:rPr>
              <a:t>The Ant’s Work </a:t>
            </a:r>
            <a:r>
              <a:rPr lang="en-US" sz="1800" b="1" dirty="0" smtClean="0">
                <a:solidFill>
                  <a:schemeClr val="bg1">
                    <a:lumMod val="65000"/>
                  </a:schemeClr>
                </a:solidFill>
              </a:rPr>
              <a:t>is </a:t>
            </a:r>
            <a:r>
              <a:rPr lang="en-US" sz="1800" b="1" dirty="0">
                <a:solidFill>
                  <a:schemeClr val="bg1">
                    <a:lumMod val="65000"/>
                  </a:schemeClr>
                </a:solidFill>
              </a:rPr>
              <a:t>A Partnership</a:t>
            </a:r>
            <a:r>
              <a:rPr lang="en-US" sz="1800" dirty="0">
                <a:solidFill>
                  <a:schemeClr val="bg1">
                    <a:lumMod val="65000"/>
                  </a:schemeClr>
                </a:solidFill>
              </a:rPr>
              <a:t> </a:t>
            </a:r>
            <a:endParaRPr lang="en-US" sz="1800" dirty="0" smtClean="0">
              <a:solidFill>
                <a:schemeClr val="bg1">
                  <a:lumMod val="65000"/>
                </a:schemeClr>
              </a:solidFill>
            </a:endParaRPr>
          </a:p>
          <a:p>
            <a:pPr marL="571500" indent="-571500">
              <a:buFont typeface="+mj-lt"/>
              <a:buAutoNum type="romanUcPeriod"/>
            </a:pPr>
            <a:r>
              <a:rPr lang="en-US" sz="1800" b="1" dirty="0" smtClean="0">
                <a:solidFill>
                  <a:schemeClr val="bg1">
                    <a:lumMod val="65000"/>
                  </a:schemeClr>
                </a:solidFill>
              </a:rPr>
              <a:t>The Ant’s Work is Productive</a:t>
            </a:r>
          </a:p>
          <a:p>
            <a:pPr marL="571500" indent="-571500">
              <a:buFont typeface="+mj-lt"/>
              <a:buAutoNum type="romanUcPeriod"/>
            </a:pPr>
            <a:r>
              <a:rPr lang="en-US" b="1" dirty="0" smtClean="0"/>
              <a:t>The Ant’s Work is Persistent</a:t>
            </a:r>
          </a:p>
          <a:p>
            <a:pPr marL="457200" lvl="1" indent="0">
              <a:buNone/>
            </a:pPr>
            <a:endParaRPr lang="en-US" b="1" dirty="0" smtClean="0"/>
          </a:p>
          <a:p>
            <a:pPr lvl="1">
              <a:buFont typeface="Wingdings" charset="2"/>
              <a:buChar char="Ø"/>
            </a:pPr>
            <a:r>
              <a:rPr lang="en-US" sz="2600" b="1" dirty="0" smtClean="0"/>
              <a:t>The ant’s motto: “</a:t>
            </a:r>
            <a:r>
              <a:rPr lang="en-US" sz="2600" dirty="0" smtClean="0"/>
              <a:t>Brothers</a:t>
            </a:r>
            <a:r>
              <a:rPr lang="en-US" sz="2600" dirty="0"/>
              <a:t>, I do not consider that I have made it my own. But one thing I do</a:t>
            </a:r>
            <a:r>
              <a:rPr lang="en-US" sz="2600" dirty="0" smtClean="0"/>
              <a:t>: forgetting </a:t>
            </a:r>
            <a:r>
              <a:rPr lang="en-US" sz="2600" dirty="0"/>
              <a:t>what lies behind and straining forward to what lies </a:t>
            </a:r>
            <a:r>
              <a:rPr lang="en-US" sz="2600" dirty="0" smtClean="0"/>
              <a:t>ahead” (Phil. 3:13)</a:t>
            </a:r>
          </a:p>
          <a:p>
            <a:pPr lvl="1">
              <a:buFont typeface="Wingdings" charset="2"/>
              <a:buChar char="Ø"/>
            </a:pPr>
            <a:endParaRPr lang="en-US" sz="2600" b="1" dirty="0"/>
          </a:p>
          <a:p>
            <a:pPr lvl="1">
              <a:buFont typeface="Wingdings" charset="2"/>
              <a:buChar char="Ø"/>
            </a:pPr>
            <a:r>
              <a:rPr lang="en-US" sz="2800" dirty="0" smtClean="0"/>
              <a:t>Application: “</a:t>
            </a:r>
            <a:r>
              <a:rPr lang="en-US" sz="2600" dirty="0" smtClean="0"/>
              <a:t>Only</a:t>
            </a:r>
            <a:r>
              <a:rPr lang="en-US" sz="2600" dirty="0"/>
              <a:t> do not rebel against the </a:t>
            </a:r>
            <a:r>
              <a:rPr lang="en-US" sz="2600" cap="small" dirty="0"/>
              <a:t>Lord</a:t>
            </a:r>
            <a:r>
              <a:rPr lang="en-US" sz="2600" dirty="0"/>
              <a:t>. And do not fear the people of the land, </a:t>
            </a:r>
            <a:r>
              <a:rPr lang="en-US" sz="2600" b="1" dirty="0" smtClean="0"/>
              <a:t>for they </a:t>
            </a:r>
            <a:r>
              <a:rPr lang="en-US" sz="2600" b="1" dirty="0"/>
              <a:t>are bread for us</a:t>
            </a:r>
            <a:r>
              <a:rPr lang="en-US" sz="2600" dirty="0"/>
              <a:t>. Their protection is removed from them, and the </a:t>
            </a:r>
            <a:r>
              <a:rPr lang="en-US" sz="2600" cap="small" dirty="0"/>
              <a:t>Lord</a:t>
            </a:r>
            <a:r>
              <a:rPr lang="en-US" sz="2600" dirty="0"/>
              <a:t> is with us; do not fear </a:t>
            </a:r>
            <a:r>
              <a:rPr lang="en-US" sz="2600" dirty="0" smtClean="0"/>
              <a:t>them”</a:t>
            </a:r>
            <a:r>
              <a:rPr lang="en-US" sz="2800" dirty="0" smtClean="0"/>
              <a:t> (Nu. 14:4)</a:t>
            </a:r>
            <a:endParaRPr lang="en-US" sz="2600" b="1" dirty="0"/>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11</a:t>
            </a:fld>
            <a:endParaRPr lang="en-US"/>
          </a:p>
        </p:txBody>
      </p:sp>
    </p:spTree>
    <p:extLst>
      <p:ext uri="{BB962C8B-B14F-4D97-AF65-F5344CB8AC3E}">
        <p14:creationId xmlns:p14="http://schemas.microsoft.com/office/powerpoint/2010/main" val="103928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xfrm>
            <a:off x="838200" y="1285875"/>
            <a:ext cx="10515600" cy="4891088"/>
          </a:xfrm>
          <a:ln>
            <a:solidFill>
              <a:srgbClr val="002060"/>
            </a:solidFill>
          </a:ln>
        </p:spPr>
        <p:txBody>
          <a:bodyPr/>
          <a:lstStyle/>
          <a:p>
            <a:pPr marL="571500" indent="-571500">
              <a:buFont typeface="+mj-lt"/>
              <a:buAutoNum type="romanUcPeriod"/>
            </a:pPr>
            <a:r>
              <a:rPr lang="en-US" sz="1800" b="1" dirty="0">
                <a:solidFill>
                  <a:schemeClr val="bg1">
                    <a:lumMod val="65000"/>
                  </a:schemeClr>
                </a:solidFill>
              </a:rPr>
              <a:t>The Ant’s Work </a:t>
            </a:r>
            <a:r>
              <a:rPr lang="en-US" sz="1800" b="1" dirty="0" smtClean="0">
                <a:solidFill>
                  <a:schemeClr val="bg1">
                    <a:lumMod val="65000"/>
                  </a:schemeClr>
                </a:solidFill>
              </a:rPr>
              <a:t>is </a:t>
            </a:r>
            <a:r>
              <a:rPr lang="en-US" sz="1800" b="1" dirty="0">
                <a:solidFill>
                  <a:schemeClr val="bg1">
                    <a:lumMod val="65000"/>
                  </a:schemeClr>
                </a:solidFill>
              </a:rPr>
              <a:t>A Partnership</a:t>
            </a:r>
            <a:r>
              <a:rPr lang="en-US" sz="1800" dirty="0">
                <a:solidFill>
                  <a:schemeClr val="bg1">
                    <a:lumMod val="65000"/>
                  </a:schemeClr>
                </a:solidFill>
              </a:rPr>
              <a:t> </a:t>
            </a:r>
            <a:endParaRPr lang="en-US" sz="1800" dirty="0" smtClean="0">
              <a:solidFill>
                <a:schemeClr val="bg1">
                  <a:lumMod val="65000"/>
                </a:schemeClr>
              </a:solidFill>
            </a:endParaRPr>
          </a:p>
          <a:p>
            <a:pPr marL="571500" indent="-571500">
              <a:buFont typeface="+mj-lt"/>
              <a:buAutoNum type="romanUcPeriod"/>
            </a:pPr>
            <a:r>
              <a:rPr lang="en-US" sz="1800" b="1" dirty="0" smtClean="0">
                <a:solidFill>
                  <a:schemeClr val="bg1">
                    <a:lumMod val="65000"/>
                  </a:schemeClr>
                </a:solidFill>
              </a:rPr>
              <a:t>The Ant’s Work is Productive</a:t>
            </a:r>
          </a:p>
          <a:p>
            <a:pPr marL="571500" indent="-571500">
              <a:buFont typeface="+mj-lt"/>
              <a:buAutoNum type="romanUcPeriod"/>
            </a:pPr>
            <a:r>
              <a:rPr lang="en-US" sz="1800" b="1" dirty="0" smtClean="0">
                <a:solidFill>
                  <a:schemeClr val="bg1">
                    <a:lumMod val="65000"/>
                  </a:schemeClr>
                </a:solidFill>
              </a:rPr>
              <a:t>The Ant’s Work is Persistent</a:t>
            </a:r>
          </a:p>
          <a:p>
            <a:pPr marL="571500" indent="-571500">
              <a:buFont typeface="+mj-lt"/>
              <a:buAutoNum type="romanUcPeriod"/>
            </a:pPr>
            <a:r>
              <a:rPr lang="en-US" b="1" dirty="0" smtClean="0"/>
              <a:t>The Ant’s Work has Purpose</a:t>
            </a:r>
          </a:p>
          <a:p>
            <a:pPr lvl="1">
              <a:buFont typeface="Wingdings" charset="2"/>
              <a:buChar char="Ø"/>
            </a:pPr>
            <a:r>
              <a:rPr lang="en-US" sz="2600" b="1" dirty="0" smtClean="0"/>
              <a:t>The need for resolve – “</a:t>
            </a:r>
            <a:r>
              <a:rPr lang="en-US" sz="2600" dirty="0"/>
              <a:t>Therefore, my beloved brothers, be steadfast, immovable, </a:t>
            </a:r>
            <a:r>
              <a:rPr lang="en-US" sz="2600" b="1" dirty="0"/>
              <a:t>always abounding </a:t>
            </a:r>
            <a:r>
              <a:rPr lang="en-US" sz="2600" dirty="0" smtClean="0"/>
              <a:t>in the </a:t>
            </a:r>
            <a:r>
              <a:rPr lang="en-US" sz="2600" dirty="0"/>
              <a:t>work of the Lord, knowing that in the Lord your </a:t>
            </a:r>
            <a:r>
              <a:rPr lang="en-US" sz="2600" b="1" dirty="0"/>
              <a:t>labor is not in </a:t>
            </a:r>
            <a:r>
              <a:rPr lang="en-US" sz="2600" b="1" dirty="0" smtClean="0"/>
              <a:t>vain</a:t>
            </a:r>
            <a:r>
              <a:rPr lang="en-US" sz="2600" dirty="0" smtClean="0"/>
              <a:t>” (1 Cor. 15:58)</a:t>
            </a:r>
            <a:endParaRPr lang="en-US" sz="2600" b="1" dirty="0" smtClean="0"/>
          </a:p>
          <a:p>
            <a:pPr marL="0" indent="0">
              <a:buNone/>
            </a:pPr>
            <a:endParaRPr lang="en-US" b="1" dirty="0"/>
          </a:p>
        </p:txBody>
      </p:sp>
      <p:sp>
        <p:nvSpPr>
          <p:cNvPr id="6" name="Date Placeholder 5"/>
          <p:cNvSpPr>
            <a:spLocks noGrp="1"/>
          </p:cNvSpPr>
          <p:nvPr>
            <p:ph type="dt" sz="half" idx="10"/>
          </p:nvPr>
        </p:nvSpPr>
        <p:spPr/>
        <p:txBody>
          <a:bodyPr/>
          <a:lstStyle/>
          <a:p>
            <a:r>
              <a:rPr lang="en-US" smtClean="0"/>
              <a:t>5/29/16</a:t>
            </a:r>
            <a:endParaRPr lang="en-US"/>
          </a:p>
        </p:txBody>
      </p:sp>
      <p:sp>
        <p:nvSpPr>
          <p:cNvPr id="7" name="Footer Placeholder 6"/>
          <p:cNvSpPr>
            <a:spLocks noGrp="1"/>
          </p:cNvSpPr>
          <p:nvPr>
            <p:ph type="ftr" sz="quarter" idx="11"/>
          </p:nvPr>
        </p:nvSpPr>
        <p:spPr/>
        <p:txBody>
          <a:bodyPr/>
          <a:lstStyle/>
          <a:p>
            <a:r>
              <a:rPr lang="en-US" smtClean="0"/>
              <a:t>A Sermon on Six Legs - Fink</a:t>
            </a:r>
            <a:endParaRPr lang="en-US"/>
          </a:p>
        </p:txBody>
      </p:sp>
      <p:sp>
        <p:nvSpPr>
          <p:cNvPr id="8" name="Slide Number Placeholder 7"/>
          <p:cNvSpPr>
            <a:spLocks noGrp="1"/>
          </p:cNvSpPr>
          <p:nvPr>
            <p:ph type="sldNum" sz="quarter" idx="12"/>
          </p:nvPr>
        </p:nvSpPr>
        <p:spPr/>
        <p:txBody>
          <a:bodyPr/>
          <a:lstStyle/>
          <a:p>
            <a:fld id="{5DECA6F3-8104-C345-91FA-6063571D29A2}" type="slidenum">
              <a:rPr lang="en-US" smtClean="0"/>
              <a:t>12</a:t>
            </a:fld>
            <a:endParaRPr lang="en-US"/>
          </a:p>
        </p:txBody>
      </p:sp>
      <p:pic>
        <p:nvPicPr>
          <p:cNvPr id="3" name="Sound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226800" y="5892800"/>
            <a:ext cx="812800" cy="812800"/>
          </a:xfrm>
          <a:prstGeom prst="rect">
            <a:avLst/>
          </a:prstGeom>
        </p:spPr>
      </p:pic>
    </p:spTree>
    <p:extLst>
      <p:ext uri="{BB962C8B-B14F-4D97-AF65-F5344CB8AC3E}">
        <p14:creationId xmlns:p14="http://schemas.microsoft.com/office/powerpoint/2010/main" val="788968862"/>
      </p:ext>
    </p:extLst>
  </p:cSld>
  <p:clrMapOvr>
    <a:masterClrMapping/>
  </p:clrMapOvr>
  <mc:AlternateContent xmlns:mc="http://schemas.openxmlformats.org/markup-compatibility/2006" xmlns:p14="http://schemas.microsoft.com/office/powerpoint/2010/main">
    <mc:Choice Requires="p14">
      <p:transition spd="slow" p14:dur="2000" advTm="3630"/>
    </mc:Choice>
    <mc:Fallback xmlns="">
      <p:transition spd="slow" advTm="363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1"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xfrm>
            <a:off x="583324" y="1371599"/>
            <a:ext cx="11146714" cy="4984751"/>
          </a:xfrm>
          <a:ln>
            <a:solidFill>
              <a:srgbClr val="002060"/>
            </a:solidFill>
          </a:ln>
        </p:spPr>
        <p:txBody>
          <a:bodyPr>
            <a:normAutofit fontScale="92500" lnSpcReduction="20000"/>
          </a:bodyPr>
          <a:lstStyle/>
          <a:p>
            <a:pPr marL="571500" indent="-571500">
              <a:buFont typeface="+mj-lt"/>
              <a:buAutoNum type="romanUcPeriod"/>
            </a:pPr>
            <a:r>
              <a:rPr lang="en-US" sz="1600" b="1" dirty="0">
                <a:solidFill>
                  <a:schemeClr val="bg1">
                    <a:lumMod val="65000"/>
                  </a:schemeClr>
                </a:solidFill>
              </a:rPr>
              <a:t>The Ant’s Work </a:t>
            </a:r>
            <a:r>
              <a:rPr lang="en-US" sz="1600" b="1" dirty="0" smtClean="0">
                <a:solidFill>
                  <a:schemeClr val="bg1">
                    <a:lumMod val="65000"/>
                  </a:schemeClr>
                </a:solidFill>
              </a:rPr>
              <a:t>is </a:t>
            </a:r>
            <a:r>
              <a:rPr lang="en-US" sz="1600" b="1" dirty="0">
                <a:solidFill>
                  <a:schemeClr val="bg1">
                    <a:lumMod val="65000"/>
                  </a:schemeClr>
                </a:solidFill>
              </a:rPr>
              <a:t>A Partnership</a:t>
            </a:r>
            <a:r>
              <a:rPr lang="en-US" sz="1600" dirty="0">
                <a:solidFill>
                  <a:schemeClr val="bg1">
                    <a:lumMod val="65000"/>
                  </a:schemeClr>
                </a:solidFill>
              </a:rPr>
              <a:t> </a:t>
            </a:r>
            <a:endParaRPr lang="en-US" sz="1600" dirty="0" smtClean="0">
              <a:solidFill>
                <a:schemeClr val="bg1">
                  <a:lumMod val="65000"/>
                </a:schemeClr>
              </a:solidFill>
            </a:endParaRPr>
          </a:p>
          <a:p>
            <a:pPr marL="571500" indent="-571500">
              <a:buFont typeface="+mj-lt"/>
              <a:buAutoNum type="romanUcPeriod"/>
            </a:pPr>
            <a:r>
              <a:rPr lang="en-US" sz="1600" b="1" dirty="0" smtClean="0">
                <a:solidFill>
                  <a:schemeClr val="bg1">
                    <a:lumMod val="65000"/>
                  </a:schemeClr>
                </a:solidFill>
              </a:rPr>
              <a:t>The Ant’s Work is Productive</a:t>
            </a:r>
          </a:p>
          <a:p>
            <a:pPr marL="571500" indent="-571500">
              <a:buFont typeface="+mj-lt"/>
              <a:buAutoNum type="romanUcPeriod"/>
            </a:pPr>
            <a:r>
              <a:rPr lang="en-US" sz="1600" b="1" dirty="0" smtClean="0">
                <a:solidFill>
                  <a:schemeClr val="bg1">
                    <a:lumMod val="65000"/>
                  </a:schemeClr>
                </a:solidFill>
              </a:rPr>
              <a:t>The Ant’s Work is Persistent</a:t>
            </a:r>
          </a:p>
          <a:p>
            <a:pPr marL="571500" indent="-571500">
              <a:buFont typeface="+mj-lt"/>
              <a:buAutoNum type="romanUcPeriod"/>
            </a:pPr>
            <a:r>
              <a:rPr lang="en-US" sz="1600" b="1" dirty="0" smtClean="0">
                <a:solidFill>
                  <a:schemeClr val="bg1">
                    <a:lumMod val="65000"/>
                  </a:schemeClr>
                </a:solidFill>
              </a:rPr>
              <a:t>The Ant’s Work has Purpose</a:t>
            </a:r>
          </a:p>
          <a:p>
            <a:pPr marL="571500" indent="-571500">
              <a:buFont typeface="+mj-lt"/>
              <a:buAutoNum type="romanUcPeriod"/>
            </a:pPr>
            <a:r>
              <a:rPr lang="en-US" b="1" dirty="0" smtClean="0"/>
              <a:t>The Ant’s Plan for the Future </a:t>
            </a:r>
            <a:br>
              <a:rPr lang="en-US" b="1" dirty="0" smtClean="0"/>
            </a:br>
            <a:endParaRPr lang="en-US" b="1" dirty="0" smtClean="0"/>
          </a:p>
          <a:p>
            <a:pPr lvl="1">
              <a:buFont typeface="Wingdings" charset="2"/>
              <a:buChar char="Ø"/>
            </a:pPr>
            <a:r>
              <a:rPr lang="en-US" sz="2600" b="1" dirty="0" smtClean="0"/>
              <a:t>“</a:t>
            </a:r>
            <a:r>
              <a:rPr lang="en-US" sz="2600" dirty="0" smtClean="0"/>
              <a:t>She </a:t>
            </a:r>
            <a:r>
              <a:rPr lang="en-US" sz="2600" b="1" dirty="0"/>
              <a:t>prepares</a:t>
            </a:r>
            <a:r>
              <a:rPr lang="en-US" sz="2600" dirty="0"/>
              <a:t> her bread in summer and gathers her food in </a:t>
            </a:r>
            <a:r>
              <a:rPr lang="en-US" sz="2600" dirty="0" smtClean="0"/>
              <a:t>harvest</a:t>
            </a:r>
            <a:r>
              <a:rPr lang="is-IS" sz="2600" dirty="0" smtClean="0"/>
              <a:t>” (Pro. 6:8)</a:t>
            </a:r>
          </a:p>
          <a:p>
            <a:pPr marL="457200" lvl="1" indent="0">
              <a:buNone/>
            </a:pPr>
            <a:endParaRPr lang="is-IS" sz="2600" dirty="0" smtClean="0"/>
          </a:p>
          <a:p>
            <a:pPr lvl="1">
              <a:buFont typeface="Wingdings" charset="2"/>
              <a:buChar char="Ø"/>
            </a:pPr>
            <a:r>
              <a:rPr lang="en-US" sz="2600" dirty="0" smtClean="0"/>
              <a:t>Besides </a:t>
            </a:r>
            <a:r>
              <a:rPr lang="en-US" sz="2600" dirty="0"/>
              <a:t>this you know the time, that the hour has come for you to wake from sleep. For salvation is nearer to us now than when we first believed. </a:t>
            </a:r>
            <a:r>
              <a:rPr lang="en-US" sz="2600" b="1" baseline="30000" dirty="0"/>
              <a:t>12 </a:t>
            </a:r>
            <a:r>
              <a:rPr lang="en-US" sz="2600" dirty="0"/>
              <a:t>The night is far gone; the day is at hand. So then let us cast off the works of darkness and put on the armor of light. </a:t>
            </a:r>
            <a:r>
              <a:rPr lang="en-US" sz="2600" b="1" baseline="30000" dirty="0"/>
              <a:t>13 </a:t>
            </a:r>
            <a:r>
              <a:rPr lang="en-US" sz="2600" dirty="0"/>
              <a:t>Let us walk properly as in the daytime, not in orgies and drunkenness, not in sexual immorality and sensuality, not in quarreling and jealousy. </a:t>
            </a:r>
            <a:r>
              <a:rPr lang="en-US" sz="2600" b="1" baseline="30000" dirty="0"/>
              <a:t>14 </a:t>
            </a:r>
            <a:r>
              <a:rPr lang="en-US" sz="2600" dirty="0"/>
              <a:t>But put on the Lord Jesus Christ, and make no provision for the </a:t>
            </a:r>
            <a:r>
              <a:rPr lang="en-US" sz="2600" dirty="0" smtClean="0"/>
              <a:t>flesh, to </a:t>
            </a:r>
            <a:r>
              <a:rPr lang="en-US" sz="2600" dirty="0"/>
              <a:t>gratify its </a:t>
            </a:r>
            <a:r>
              <a:rPr lang="en-US" sz="2600" dirty="0" smtClean="0"/>
              <a:t>desires” (Ro. 14:11-14)</a:t>
            </a:r>
            <a:r>
              <a:rPr lang="en-US" sz="2600" dirty="0"/>
              <a:t/>
            </a:r>
            <a:br>
              <a:rPr lang="en-US" sz="2600" dirty="0"/>
            </a:br>
            <a:endParaRPr lang="en-US" sz="2600" dirty="0" smtClean="0"/>
          </a:p>
          <a:p>
            <a:pPr marL="0" indent="0">
              <a:buNone/>
            </a:pPr>
            <a:endParaRPr lang="en-US" dirty="0"/>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13</a:t>
            </a:fld>
            <a:endParaRPr lang="en-US"/>
          </a:p>
        </p:txBody>
      </p:sp>
    </p:spTree>
    <p:extLst>
      <p:ext uri="{BB962C8B-B14F-4D97-AF65-F5344CB8AC3E}">
        <p14:creationId xmlns:p14="http://schemas.microsoft.com/office/powerpoint/2010/main" val="201250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119352" y="193380"/>
            <a:ext cx="10228586" cy="6280292"/>
          </a:xfrm>
        </p:spPr>
      </p:pic>
      <p:sp>
        <p:nvSpPr>
          <p:cNvPr id="2" name="Date Placeholder 1"/>
          <p:cNvSpPr>
            <a:spLocks noGrp="1"/>
          </p:cNvSpPr>
          <p:nvPr>
            <p:ph type="dt" sz="half" idx="10"/>
          </p:nvPr>
        </p:nvSpPr>
        <p:spPr/>
        <p:txBody>
          <a:bodyPr/>
          <a:lstStyle/>
          <a:p>
            <a:r>
              <a:rPr lang="en-US" dirty="0" smtClean="0"/>
              <a:t>5/29/16</a:t>
            </a:r>
            <a:endParaRPr lang="en-US" dirty="0"/>
          </a:p>
        </p:txBody>
      </p:sp>
      <p:sp>
        <p:nvSpPr>
          <p:cNvPr id="3" name="Footer Placeholder 2"/>
          <p:cNvSpPr>
            <a:spLocks noGrp="1"/>
          </p:cNvSpPr>
          <p:nvPr>
            <p:ph type="ftr" sz="quarter" idx="11"/>
          </p:nvPr>
        </p:nvSpPr>
        <p:spPr/>
        <p:txBody>
          <a:bodyPr/>
          <a:lstStyle/>
          <a:p>
            <a:r>
              <a:rPr lang="en-US" smtClean="0"/>
              <a:t>A Sermon on Six Legs - Fink</a:t>
            </a:r>
            <a:endParaRPr lang="en-US"/>
          </a:p>
        </p:txBody>
      </p:sp>
      <p:sp>
        <p:nvSpPr>
          <p:cNvPr id="4" name="Slide Number Placeholder 3"/>
          <p:cNvSpPr>
            <a:spLocks noGrp="1"/>
          </p:cNvSpPr>
          <p:nvPr>
            <p:ph type="sldNum" sz="quarter" idx="12"/>
          </p:nvPr>
        </p:nvSpPr>
        <p:spPr/>
        <p:txBody>
          <a:bodyPr/>
          <a:lstStyle/>
          <a:p>
            <a:fld id="{5DECA6F3-8104-C345-91FA-6063571D29A2}" type="slidenum">
              <a:rPr lang="en-US" smtClean="0"/>
              <a:t>14</a:t>
            </a:fld>
            <a:endParaRPr lang="en-US"/>
          </a:p>
        </p:txBody>
      </p:sp>
    </p:spTree>
    <p:extLst>
      <p:ext uri="{BB962C8B-B14F-4D97-AF65-F5344CB8AC3E}">
        <p14:creationId xmlns:p14="http://schemas.microsoft.com/office/powerpoint/2010/main" val="855958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70670" y="193380"/>
            <a:ext cx="10377268" cy="6371582"/>
          </a:xfrm>
        </p:spPr>
      </p:pic>
      <p:sp>
        <p:nvSpPr>
          <p:cNvPr id="4" name="Date Placeholder 3"/>
          <p:cNvSpPr>
            <a:spLocks noGrp="1"/>
          </p:cNvSpPr>
          <p:nvPr>
            <p:ph type="dt" sz="half" idx="10"/>
          </p:nvPr>
        </p:nvSpPr>
        <p:spPr/>
        <p:txBody>
          <a:bodyPr/>
          <a:lstStyle/>
          <a:p>
            <a:r>
              <a:rPr lang="en-US" smtClean="0"/>
              <a:t>5/29/16</a:t>
            </a:r>
            <a:endParaRPr lang="en-US"/>
          </a:p>
        </p:txBody>
      </p:sp>
      <p:sp>
        <p:nvSpPr>
          <p:cNvPr id="5" name="Footer Placeholder 4"/>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2</a:t>
            </a:fld>
            <a:endParaRPr lang="en-US"/>
          </a:p>
        </p:txBody>
      </p:sp>
    </p:spTree>
    <p:extLst>
      <p:ext uri="{BB962C8B-B14F-4D97-AF65-F5344CB8AC3E}">
        <p14:creationId xmlns:p14="http://schemas.microsoft.com/office/powerpoint/2010/main" val="2010332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031" r="1031"/>
          <a:stretch>
            <a:fillRect/>
          </a:stretch>
        </p:blipFill>
        <p:spPr>
          <a:xfrm>
            <a:off x="815926" y="493180"/>
            <a:ext cx="10607040" cy="5752876"/>
          </a:xfrm>
        </p:spPr>
      </p:pic>
      <p:sp>
        <p:nvSpPr>
          <p:cNvPr id="2" name="Date Placeholder 1"/>
          <p:cNvSpPr>
            <a:spLocks noGrp="1"/>
          </p:cNvSpPr>
          <p:nvPr>
            <p:ph type="dt" sz="half" idx="10"/>
          </p:nvPr>
        </p:nvSpPr>
        <p:spPr/>
        <p:txBody>
          <a:bodyPr/>
          <a:lstStyle/>
          <a:p>
            <a:r>
              <a:rPr lang="en-US" smtClean="0"/>
              <a:t>5/29/16</a:t>
            </a:r>
            <a:endParaRPr lang="en-US"/>
          </a:p>
        </p:txBody>
      </p:sp>
      <p:sp>
        <p:nvSpPr>
          <p:cNvPr id="3" name="Footer Placeholder 2"/>
          <p:cNvSpPr>
            <a:spLocks noGrp="1"/>
          </p:cNvSpPr>
          <p:nvPr>
            <p:ph type="ftr" sz="quarter" idx="11"/>
          </p:nvPr>
        </p:nvSpPr>
        <p:spPr/>
        <p:txBody>
          <a:bodyPr/>
          <a:lstStyle/>
          <a:p>
            <a:r>
              <a:rPr lang="en-US" smtClean="0"/>
              <a:t>A Sermon on Six Legs - Fink</a:t>
            </a:r>
            <a:endParaRPr lang="en-US"/>
          </a:p>
        </p:txBody>
      </p:sp>
      <p:sp>
        <p:nvSpPr>
          <p:cNvPr id="4" name="Slide Number Placeholder 3"/>
          <p:cNvSpPr>
            <a:spLocks noGrp="1"/>
          </p:cNvSpPr>
          <p:nvPr>
            <p:ph type="sldNum" sz="quarter" idx="12"/>
          </p:nvPr>
        </p:nvSpPr>
        <p:spPr/>
        <p:txBody>
          <a:bodyPr/>
          <a:lstStyle/>
          <a:p>
            <a:fld id="{5DECA6F3-8104-C345-91FA-6063571D29A2}" type="slidenum">
              <a:rPr lang="en-US" smtClean="0"/>
              <a:t>3</a:t>
            </a:fld>
            <a:endParaRPr lang="en-US"/>
          </a:p>
        </p:txBody>
      </p:sp>
    </p:spTree>
    <p:extLst>
      <p:ext uri="{BB962C8B-B14F-4D97-AF65-F5344CB8AC3E}">
        <p14:creationId xmlns:p14="http://schemas.microsoft.com/office/powerpoint/2010/main" val="722251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ln>
            <a:solidFill>
              <a:srgbClr val="002060"/>
            </a:solidFill>
          </a:ln>
        </p:spPr>
        <p:txBody>
          <a:bodyPr/>
          <a:lstStyle/>
          <a:p>
            <a:r>
              <a:rPr lang="en-US" dirty="0" smtClean="0"/>
              <a:t>Animals and the such</a:t>
            </a:r>
            <a:r>
              <a:rPr lang="is-IS" dirty="0" smtClean="0"/>
              <a:t>…mentioned in Proverbs</a:t>
            </a:r>
            <a:endParaRPr lang="en-US" dirty="0"/>
          </a:p>
        </p:txBody>
      </p:sp>
      <p:sp>
        <p:nvSpPr>
          <p:cNvPr id="8" name="Content Placeholder 7"/>
          <p:cNvSpPr>
            <a:spLocks noGrp="1"/>
          </p:cNvSpPr>
          <p:nvPr>
            <p:ph sz="half" idx="1"/>
          </p:nvPr>
        </p:nvSpPr>
        <p:spPr/>
        <p:txBody>
          <a:bodyPr>
            <a:normAutofit lnSpcReduction="10000"/>
          </a:bodyPr>
          <a:lstStyle/>
          <a:p>
            <a:pPr lvl="0"/>
            <a:r>
              <a:rPr lang="en-US" dirty="0"/>
              <a:t>Bear (28:15)</a:t>
            </a:r>
          </a:p>
          <a:p>
            <a:pPr lvl="0"/>
            <a:r>
              <a:rPr lang="en-US" dirty="0"/>
              <a:t>Leech (30:17)</a:t>
            </a:r>
          </a:p>
          <a:p>
            <a:pPr lvl="0"/>
            <a:r>
              <a:rPr lang="en-US" dirty="0"/>
              <a:t>Ox (14:4)</a:t>
            </a:r>
          </a:p>
          <a:p>
            <a:pPr lvl="0"/>
            <a:r>
              <a:rPr lang="en-US" dirty="0"/>
              <a:t>Lamb (27:26)</a:t>
            </a:r>
          </a:p>
          <a:p>
            <a:pPr lvl="0"/>
            <a:r>
              <a:rPr lang="en-US" dirty="0"/>
              <a:t>Goats (27:26)</a:t>
            </a:r>
          </a:p>
          <a:p>
            <a:pPr lvl="0"/>
            <a:r>
              <a:rPr lang="en-US" dirty="0"/>
              <a:t>Eagle (6:51; 23:5)</a:t>
            </a:r>
          </a:p>
          <a:p>
            <a:pPr lvl="0"/>
            <a:r>
              <a:rPr lang="en-US" dirty="0"/>
              <a:t>Snake (23:32; 30:19)</a:t>
            </a:r>
          </a:p>
          <a:p>
            <a:pPr lvl="0"/>
            <a:r>
              <a:rPr lang="en-US" dirty="0"/>
              <a:t>Conies or rock badgers (30:26</a:t>
            </a:r>
            <a:r>
              <a:rPr lang="en-US" dirty="0" smtClean="0"/>
              <a:t>)</a:t>
            </a:r>
            <a:endParaRPr lang="en-US" dirty="0"/>
          </a:p>
          <a:p>
            <a:r>
              <a:rPr lang="en-US" dirty="0"/>
              <a:t>Locust (30:27)</a:t>
            </a:r>
          </a:p>
          <a:p>
            <a:pPr marL="0" lvl="0" indent="0">
              <a:buNone/>
            </a:pPr>
            <a:endParaRPr lang="en-US" dirty="0"/>
          </a:p>
        </p:txBody>
      </p:sp>
      <p:sp>
        <p:nvSpPr>
          <p:cNvPr id="9" name="Content Placeholder 8"/>
          <p:cNvSpPr>
            <a:spLocks noGrp="1"/>
          </p:cNvSpPr>
          <p:nvPr>
            <p:ph sz="half" idx="2"/>
          </p:nvPr>
        </p:nvSpPr>
        <p:spPr/>
        <p:txBody>
          <a:bodyPr>
            <a:normAutofit lnSpcReduction="10000"/>
          </a:bodyPr>
          <a:lstStyle/>
          <a:p>
            <a:pPr lvl="0"/>
            <a:r>
              <a:rPr lang="en-US" dirty="0" smtClean="0"/>
              <a:t>Spider </a:t>
            </a:r>
            <a:r>
              <a:rPr lang="en-US" dirty="0"/>
              <a:t>– some versions say lizard (30:28)</a:t>
            </a:r>
          </a:p>
          <a:p>
            <a:pPr lvl="0"/>
            <a:r>
              <a:rPr lang="en-US" dirty="0"/>
              <a:t>Birds (1:11; 6:6; 7:23; 26:2; 27:8)</a:t>
            </a:r>
          </a:p>
          <a:p>
            <a:pPr lvl="0"/>
            <a:r>
              <a:rPr lang="en-US" dirty="0"/>
              <a:t>Deer (6:5; 15:18)</a:t>
            </a:r>
          </a:p>
          <a:p>
            <a:pPr lvl="0"/>
            <a:r>
              <a:rPr lang="en-US" dirty="0"/>
              <a:t>Lion (19:12; 20:2; 22:13; 26:13; 28:1; 28:15)</a:t>
            </a:r>
          </a:p>
          <a:p>
            <a:pPr lvl="0"/>
            <a:r>
              <a:rPr lang="en-US" dirty="0"/>
              <a:t>Horse (21:13; 26:3)</a:t>
            </a:r>
          </a:p>
          <a:p>
            <a:pPr lvl="0"/>
            <a:r>
              <a:rPr lang="en-US" dirty="0"/>
              <a:t>Donkey (26:3)</a:t>
            </a:r>
          </a:p>
          <a:p>
            <a:pPr lvl="0"/>
            <a:r>
              <a:rPr lang="en-US" dirty="0"/>
              <a:t>Dog (26:11; 26:17)</a:t>
            </a:r>
          </a:p>
          <a:p>
            <a:endParaRPr lang="en-US" dirty="0"/>
          </a:p>
          <a:p>
            <a:endParaRPr lang="en-US" dirty="0"/>
          </a:p>
        </p:txBody>
      </p:sp>
      <p:sp>
        <p:nvSpPr>
          <p:cNvPr id="10" name="Date Placeholder 9"/>
          <p:cNvSpPr>
            <a:spLocks noGrp="1"/>
          </p:cNvSpPr>
          <p:nvPr>
            <p:ph type="dt" sz="half" idx="10"/>
          </p:nvPr>
        </p:nvSpPr>
        <p:spPr/>
        <p:txBody>
          <a:bodyPr/>
          <a:lstStyle/>
          <a:p>
            <a:r>
              <a:rPr lang="en-US" smtClean="0"/>
              <a:t>5/29/16</a:t>
            </a:r>
            <a:endParaRPr lang="en-US"/>
          </a:p>
        </p:txBody>
      </p:sp>
      <p:sp>
        <p:nvSpPr>
          <p:cNvPr id="11" name="Footer Placeholder 10"/>
          <p:cNvSpPr>
            <a:spLocks noGrp="1"/>
          </p:cNvSpPr>
          <p:nvPr>
            <p:ph type="ftr" sz="quarter" idx="11"/>
          </p:nvPr>
        </p:nvSpPr>
        <p:spPr/>
        <p:txBody>
          <a:bodyPr/>
          <a:lstStyle/>
          <a:p>
            <a:r>
              <a:rPr lang="en-US" smtClean="0"/>
              <a:t>A Sermon on Six Legs - Fink</a:t>
            </a:r>
            <a:endParaRPr lang="en-US"/>
          </a:p>
        </p:txBody>
      </p:sp>
      <p:sp>
        <p:nvSpPr>
          <p:cNvPr id="12" name="Slide Number Placeholder 11"/>
          <p:cNvSpPr>
            <a:spLocks noGrp="1"/>
          </p:cNvSpPr>
          <p:nvPr>
            <p:ph type="sldNum" sz="quarter" idx="12"/>
          </p:nvPr>
        </p:nvSpPr>
        <p:spPr/>
        <p:txBody>
          <a:bodyPr/>
          <a:lstStyle/>
          <a:p>
            <a:fld id="{5DECA6F3-8104-C345-91FA-6063571D29A2}" type="slidenum">
              <a:rPr lang="en-US" smtClean="0"/>
              <a:t>4</a:t>
            </a:fld>
            <a:endParaRPr lang="en-US"/>
          </a:p>
        </p:txBody>
      </p:sp>
    </p:spTree>
    <p:extLst>
      <p:ext uri="{BB962C8B-B14F-4D97-AF65-F5344CB8AC3E}">
        <p14:creationId xmlns:p14="http://schemas.microsoft.com/office/powerpoint/2010/main" val="1409533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ln w="9525">
            <a:solidFill>
              <a:srgbClr val="002060"/>
            </a:solidFill>
          </a:ln>
        </p:spPr>
        <p:txBody>
          <a:bodyPr/>
          <a:lstStyle/>
          <a:p>
            <a:pPr marL="571500" indent="-571500">
              <a:buFont typeface="+mj-lt"/>
              <a:buAutoNum type="romanUcPeriod"/>
            </a:pPr>
            <a:r>
              <a:rPr lang="en-US" b="1" dirty="0"/>
              <a:t>The Ant’s Work </a:t>
            </a:r>
            <a:r>
              <a:rPr lang="en-US" b="1" dirty="0" smtClean="0"/>
              <a:t>is </a:t>
            </a:r>
            <a:r>
              <a:rPr lang="en-US" b="1" dirty="0"/>
              <a:t>A Partnership</a:t>
            </a:r>
            <a:r>
              <a:rPr lang="en-US" dirty="0"/>
              <a:t> </a:t>
            </a:r>
          </a:p>
          <a:p>
            <a:pPr marL="914400" lvl="1" indent="-457200">
              <a:buFont typeface="+mj-lt"/>
              <a:buAutoNum type="arabicPeriod"/>
            </a:pPr>
            <a:r>
              <a:rPr lang="en-US" sz="2800" dirty="0" smtClean="0"/>
              <a:t>They work in love  </a:t>
            </a:r>
          </a:p>
          <a:p>
            <a:pPr marL="914400" lvl="1" indent="-457200">
              <a:buFont typeface="+mj-lt"/>
              <a:buAutoNum type="arabicPeriod"/>
            </a:pPr>
            <a:r>
              <a:rPr lang="en-US" sz="2800" dirty="0" smtClean="0"/>
              <a:t>They are helpful  </a:t>
            </a:r>
          </a:p>
          <a:p>
            <a:pPr marL="914400" lvl="1" indent="-457200">
              <a:buFont typeface="+mj-lt"/>
              <a:buAutoNum type="arabicPeriod"/>
            </a:pPr>
            <a:r>
              <a:rPr lang="en-US" sz="2800" dirty="0" smtClean="0"/>
              <a:t>They operate in harmony  </a:t>
            </a:r>
          </a:p>
          <a:p>
            <a:pPr marL="914400" lvl="1" indent="-457200">
              <a:buFont typeface="+mj-lt"/>
              <a:buAutoNum type="arabicPeriod"/>
            </a:pPr>
            <a:r>
              <a:rPr lang="en-US" sz="2800" dirty="0" smtClean="0"/>
              <a:t>They work toward a common goal  </a:t>
            </a:r>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5</a:t>
            </a:fld>
            <a:endParaRPr lang="en-US"/>
          </a:p>
        </p:txBody>
      </p:sp>
    </p:spTree>
    <p:extLst>
      <p:ext uri="{BB962C8B-B14F-4D97-AF65-F5344CB8AC3E}">
        <p14:creationId xmlns:p14="http://schemas.microsoft.com/office/powerpoint/2010/main" val="147931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Work of the Ant</a:t>
            </a:r>
            <a:endParaRPr lang="en-US" dirty="0"/>
          </a:p>
        </p:txBody>
      </p:sp>
      <p:sp>
        <p:nvSpPr>
          <p:cNvPr id="5" name="Content Placeholder 4"/>
          <p:cNvSpPr>
            <a:spLocks noGrp="1"/>
          </p:cNvSpPr>
          <p:nvPr>
            <p:ph idx="1"/>
          </p:nvPr>
        </p:nvSpPr>
        <p:spPr>
          <a:ln w="9525">
            <a:solidFill>
              <a:srgbClr val="002060"/>
            </a:solidFill>
          </a:ln>
        </p:spPr>
        <p:txBody>
          <a:bodyPr/>
          <a:lstStyle/>
          <a:p>
            <a:pPr marL="571500" indent="-571500">
              <a:buFont typeface="+mj-lt"/>
              <a:buAutoNum type="romanUcPeriod"/>
            </a:pPr>
            <a:r>
              <a:rPr lang="en-US" b="1" dirty="0" smtClean="0"/>
              <a:t>The Ant’s Work is A Partnership</a:t>
            </a:r>
            <a:r>
              <a:rPr lang="en-US" dirty="0" smtClean="0"/>
              <a:t> </a:t>
            </a:r>
          </a:p>
          <a:p>
            <a:pPr marL="971550" lvl="1" indent="-514350">
              <a:buFont typeface="+mj-lt"/>
              <a:buAutoNum type="arabicPeriod"/>
            </a:pPr>
            <a:r>
              <a:rPr lang="en-US" sz="2800" b="1" dirty="0" smtClean="0"/>
              <a:t>They work in love </a:t>
            </a:r>
          </a:p>
          <a:p>
            <a:pPr lvl="3">
              <a:buFont typeface="Arial" charset="0"/>
              <a:buChar char="•"/>
            </a:pPr>
            <a:r>
              <a:rPr lang="en-US" sz="2800" dirty="0" smtClean="0"/>
              <a:t>“Let brotherly love continue” (Heb. 13:1)</a:t>
            </a:r>
          </a:p>
          <a:p>
            <a:pPr lvl="3">
              <a:buFont typeface="Arial" charset="0"/>
              <a:buChar char="•"/>
            </a:pPr>
            <a:r>
              <a:rPr lang="en-US" sz="2800" dirty="0" smtClean="0"/>
              <a:t>“Beloved, let us love one another, for love is from God, and whoever loves has been born of God and knows God” (1 Jn. 4:7)</a:t>
            </a:r>
          </a:p>
          <a:p>
            <a:pPr lvl="3">
              <a:buFont typeface="Arial" charset="0"/>
              <a:buChar char="•"/>
            </a:pPr>
            <a:r>
              <a:rPr lang="en-US" sz="2800" dirty="0" smtClean="0"/>
              <a:t>“By this all people will know that you are my disciples, if you have love for one another” (</a:t>
            </a:r>
            <a:r>
              <a:rPr lang="en-US" sz="2800" dirty="0" err="1" smtClean="0"/>
              <a:t>jn.</a:t>
            </a:r>
            <a:r>
              <a:rPr lang="en-US" sz="2800" dirty="0" smtClean="0"/>
              <a:t> 13:35)</a:t>
            </a:r>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6</a:t>
            </a:fld>
            <a:endParaRPr lang="en-US"/>
          </a:p>
        </p:txBody>
      </p:sp>
    </p:spTree>
    <p:extLst>
      <p:ext uri="{BB962C8B-B14F-4D97-AF65-F5344CB8AC3E}">
        <p14:creationId xmlns:p14="http://schemas.microsoft.com/office/powerpoint/2010/main" val="148956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ln w="9525">
            <a:solidFill>
              <a:srgbClr val="002060"/>
            </a:solidFill>
          </a:ln>
        </p:spPr>
        <p:txBody>
          <a:bodyPr/>
          <a:lstStyle/>
          <a:p>
            <a:pPr marL="571500" indent="-571500">
              <a:buFont typeface="+mj-lt"/>
              <a:buAutoNum type="romanUcPeriod"/>
            </a:pPr>
            <a:r>
              <a:rPr lang="en-US" b="1" dirty="0"/>
              <a:t>The Ant’s Work </a:t>
            </a:r>
            <a:r>
              <a:rPr lang="en-US" b="1" dirty="0" smtClean="0"/>
              <a:t>is </a:t>
            </a:r>
            <a:r>
              <a:rPr lang="en-US" b="1" dirty="0"/>
              <a:t>A Partnership</a:t>
            </a:r>
            <a:r>
              <a:rPr lang="en-US" dirty="0"/>
              <a:t> </a:t>
            </a:r>
          </a:p>
          <a:p>
            <a:pPr marL="914400" lvl="1" indent="-457200">
              <a:buFont typeface="+mj-lt"/>
              <a:buAutoNum type="arabicPeriod"/>
            </a:pPr>
            <a:r>
              <a:rPr lang="en-US" sz="2000" dirty="0" smtClean="0">
                <a:solidFill>
                  <a:schemeClr val="bg1">
                    <a:lumMod val="65000"/>
                  </a:schemeClr>
                </a:solidFill>
              </a:rPr>
              <a:t>They work in love (Heb.13:1; 1 </a:t>
            </a:r>
            <a:r>
              <a:rPr lang="en-US" sz="2000" dirty="0" err="1" smtClean="0">
                <a:solidFill>
                  <a:schemeClr val="bg1">
                    <a:lumMod val="65000"/>
                  </a:schemeClr>
                </a:solidFill>
              </a:rPr>
              <a:t>Jhn</a:t>
            </a:r>
            <a:r>
              <a:rPr lang="en-US" sz="2000" dirty="0" smtClean="0">
                <a:solidFill>
                  <a:schemeClr val="bg1">
                    <a:lumMod val="65000"/>
                  </a:schemeClr>
                </a:solidFill>
              </a:rPr>
              <a:t>. 4:7; </a:t>
            </a:r>
            <a:r>
              <a:rPr lang="en-US" sz="2000" dirty="0" err="1" smtClean="0">
                <a:solidFill>
                  <a:schemeClr val="bg1">
                    <a:lumMod val="65000"/>
                  </a:schemeClr>
                </a:solidFill>
              </a:rPr>
              <a:t>Jhn</a:t>
            </a:r>
            <a:r>
              <a:rPr lang="en-US" sz="2000" dirty="0" smtClean="0">
                <a:solidFill>
                  <a:schemeClr val="bg1">
                    <a:lumMod val="65000"/>
                  </a:schemeClr>
                </a:solidFill>
              </a:rPr>
              <a:t>. 13:35)</a:t>
            </a:r>
          </a:p>
          <a:p>
            <a:pPr marL="914400" lvl="1" indent="-457200">
              <a:buFont typeface="+mj-lt"/>
              <a:buAutoNum type="arabicPeriod"/>
            </a:pPr>
            <a:r>
              <a:rPr lang="en-US" sz="2800" b="1" dirty="0" smtClean="0"/>
              <a:t>They are helpful</a:t>
            </a:r>
            <a:endParaRPr lang="en-US" sz="2800" dirty="0" smtClean="0"/>
          </a:p>
          <a:p>
            <a:pPr marL="1371600" lvl="2" indent="-457200">
              <a:buFont typeface="+mj-lt"/>
              <a:buAutoNum type="arabicPeriod"/>
            </a:pPr>
            <a:r>
              <a:rPr lang="en-US" sz="2800" dirty="0" smtClean="0"/>
              <a:t>“</a:t>
            </a:r>
            <a:r>
              <a:rPr lang="en-US" sz="2800" dirty="0"/>
              <a:t>Bear one another's burdens, and so fulfill the law of Christ.</a:t>
            </a:r>
            <a:r>
              <a:rPr lang="en-US" sz="2800" dirty="0" smtClean="0"/>
              <a:t>” (Gal. 6:2)</a:t>
            </a:r>
          </a:p>
          <a:p>
            <a:pPr marL="1371600" lvl="2" indent="-457200">
              <a:buFont typeface="+mj-lt"/>
              <a:buAutoNum type="arabicPeriod"/>
            </a:pPr>
            <a:r>
              <a:rPr lang="en-US" sz="2800" dirty="0" smtClean="0"/>
              <a:t>“We </a:t>
            </a:r>
            <a:r>
              <a:rPr lang="en-US" sz="2800" dirty="0"/>
              <a:t>who are strong have an obligation to bear with the failings of the weak, and not to please ourselves</a:t>
            </a:r>
            <a:r>
              <a:rPr lang="en-US" sz="2800" dirty="0" smtClean="0"/>
              <a:t>.” (Ro. 15:1)</a:t>
            </a:r>
          </a:p>
          <a:p>
            <a:pPr marL="1371600" lvl="2" indent="-457200">
              <a:buFont typeface="+mj-lt"/>
              <a:buAutoNum type="arabicPeriod"/>
            </a:pPr>
            <a:endParaRPr lang="en-US" sz="2800" dirty="0" smtClean="0"/>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7</a:t>
            </a:fld>
            <a:endParaRPr lang="en-US"/>
          </a:p>
        </p:txBody>
      </p:sp>
    </p:spTree>
    <p:extLst>
      <p:ext uri="{BB962C8B-B14F-4D97-AF65-F5344CB8AC3E}">
        <p14:creationId xmlns:p14="http://schemas.microsoft.com/office/powerpoint/2010/main" val="208039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 of the Ant</a:t>
            </a:r>
            <a:endParaRPr lang="en-US" dirty="0"/>
          </a:p>
        </p:txBody>
      </p:sp>
      <p:sp>
        <p:nvSpPr>
          <p:cNvPr id="5" name="Content Placeholder 4"/>
          <p:cNvSpPr>
            <a:spLocks noGrp="1"/>
          </p:cNvSpPr>
          <p:nvPr>
            <p:ph idx="1"/>
          </p:nvPr>
        </p:nvSpPr>
        <p:spPr>
          <a:ln w="9525">
            <a:solidFill>
              <a:srgbClr val="002060"/>
            </a:solidFill>
          </a:ln>
        </p:spPr>
        <p:txBody>
          <a:bodyPr/>
          <a:lstStyle/>
          <a:p>
            <a:pPr marL="571500" indent="-571500">
              <a:buFont typeface="+mj-lt"/>
              <a:buAutoNum type="romanUcPeriod"/>
            </a:pPr>
            <a:r>
              <a:rPr lang="en-US" b="1" dirty="0"/>
              <a:t>The Ant’s Work </a:t>
            </a:r>
            <a:r>
              <a:rPr lang="en-US" b="1" dirty="0" smtClean="0"/>
              <a:t>is </a:t>
            </a:r>
            <a:r>
              <a:rPr lang="en-US" b="1" dirty="0"/>
              <a:t>A Partnership</a:t>
            </a:r>
            <a:r>
              <a:rPr lang="en-US" dirty="0"/>
              <a:t> </a:t>
            </a:r>
          </a:p>
          <a:p>
            <a:pPr marL="914400" lvl="1" indent="-457200">
              <a:buFont typeface="+mj-lt"/>
              <a:buAutoNum type="arabicPeriod"/>
            </a:pPr>
            <a:r>
              <a:rPr lang="en-US" sz="2000" dirty="0" smtClean="0">
                <a:solidFill>
                  <a:schemeClr val="bg1">
                    <a:lumMod val="65000"/>
                  </a:schemeClr>
                </a:solidFill>
              </a:rPr>
              <a:t>They work in love (Heb.13:1; 1 </a:t>
            </a:r>
            <a:r>
              <a:rPr lang="en-US" sz="2000" dirty="0" err="1" smtClean="0">
                <a:solidFill>
                  <a:schemeClr val="bg1">
                    <a:lumMod val="65000"/>
                  </a:schemeClr>
                </a:solidFill>
              </a:rPr>
              <a:t>Jhn</a:t>
            </a:r>
            <a:r>
              <a:rPr lang="en-US" sz="2000" dirty="0" smtClean="0">
                <a:solidFill>
                  <a:schemeClr val="bg1">
                    <a:lumMod val="65000"/>
                  </a:schemeClr>
                </a:solidFill>
              </a:rPr>
              <a:t>. 4:7; </a:t>
            </a:r>
            <a:r>
              <a:rPr lang="en-US" sz="2000" dirty="0" err="1" smtClean="0">
                <a:solidFill>
                  <a:schemeClr val="bg1">
                    <a:lumMod val="65000"/>
                  </a:schemeClr>
                </a:solidFill>
              </a:rPr>
              <a:t>Jhn</a:t>
            </a:r>
            <a:r>
              <a:rPr lang="en-US" sz="2000" dirty="0" smtClean="0">
                <a:solidFill>
                  <a:schemeClr val="bg1">
                    <a:lumMod val="65000"/>
                  </a:schemeClr>
                </a:solidFill>
              </a:rPr>
              <a:t>. 13:35)</a:t>
            </a:r>
          </a:p>
          <a:p>
            <a:pPr marL="914400" lvl="1" indent="-457200">
              <a:buFont typeface="+mj-lt"/>
              <a:buAutoNum type="arabicPeriod"/>
            </a:pPr>
            <a:r>
              <a:rPr lang="en-US" sz="2000" dirty="0" smtClean="0">
                <a:solidFill>
                  <a:schemeClr val="bg1">
                    <a:lumMod val="65000"/>
                  </a:schemeClr>
                </a:solidFill>
              </a:rPr>
              <a:t>They are helpful (Gal. 6:2; Ro. 15:1)</a:t>
            </a:r>
          </a:p>
          <a:p>
            <a:pPr marL="914400" lvl="1" indent="-457200">
              <a:buFont typeface="+mj-lt"/>
              <a:buAutoNum type="arabicPeriod"/>
            </a:pPr>
            <a:r>
              <a:rPr lang="en-US" sz="2800" b="1" dirty="0" smtClean="0"/>
              <a:t>They operate in harmony </a:t>
            </a:r>
            <a:r>
              <a:rPr lang="en-US" sz="2800" dirty="0" smtClean="0"/>
              <a:t>(1 Cor. 12:12-27)</a:t>
            </a:r>
          </a:p>
          <a:p>
            <a:pPr lvl="2">
              <a:buFont typeface="Arial" charset="0"/>
              <a:buChar char="•"/>
            </a:pPr>
            <a:r>
              <a:rPr lang="en-US" sz="2800" dirty="0" smtClean="0"/>
              <a:t>“</a:t>
            </a:r>
            <a:r>
              <a:rPr lang="en-US" sz="2800" baseline="30000" dirty="0" smtClean="0"/>
              <a:t>1</a:t>
            </a:r>
            <a:r>
              <a:rPr lang="en-US" sz="2800" dirty="0" smtClean="0"/>
              <a:t>For </a:t>
            </a:r>
            <a:r>
              <a:rPr lang="en-US" sz="2800" dirty="0"/>
              <a:t>just as the body is one and has many members, and all the members of the body, though many, are one </a:t>
            </a:r>
            <a:r>
              <a:rPr lang="en-US" sz="2800" dirty="0" smtClean="0"/>
              <a:t>body</a:t>
            </a:r>
            <a:r>
              <a:rPr lang="en-US" sz="2800" dirty="0"/>
              <a:t>, so it is with </a:t>
            </a:r>
            <a:r>
              <a:rPr lang="en-US" sz="2800" dirty="0" smtClean="0"/>
              <a:t>Christ</a:t>
            </a:r>
            <a:r>
              <a:rPr lang="is-IS" sz="2800" dirty="0" smtClean="0"/>
              <a:t>…</a:t>
            </a:r>
            <a:r>
              <a:rPr lang="en-US" sz="2800" b="1" dirty="0"/>
              <a:t>14 </a:t>
            </a:r>
            <a:r>
              <a:rPr lang="en-US" sz="2800" dirty="0"/>
              <a:t>For the body does not consist of one member but of </a:t>
            </a:r>
            <a:r>
              <a:rPr lang="en-US" sz="2800" dirty="0" smtClean="0"/>
              <a:t>many</a:t>
            </a:r>
            <a:r>
              <a:rPr lang="is-IS" sz="2800" dirty="0" smtClean="0"/>
              <a:t>…</a:t>
            </a:r>
            <a:r>
              <a:rPr lang="en-US" sz="2800" b="1" dirty="0"/>
              <a:t>20 </a:t>
            </a:r>
            <a:r>
              <a:rPr lang="en-US" sz="2800" dirty="0"/>
              <a:t>As it is, there are many parts, yet one </a:t>
            </a:r>
            <a:r>
              <a:rPr lang="en-US" sz="2800" dirty="0" smtClean="0"/>
              <a:t>body</a:t>
            </a:r>
            <a:r>
              <a:rPr lang="is-IS" sz="2800" dirty="0" smtClean="0"/>
              <a:t>…</a:t>
            </a:r>
            <a:r>
              <a:rPr lang="en-US" sz="2800" b="1" dirty="0"/>
              <a:t>7 </a:t>
            </a:r>
            <a:r>
              <a:rPr lang="en-US" sz="2800" dirty="0"/>
              <a:t>Now you are the body of Christ and individually members of it</a:t>
            </a:r>
            <a:r>
              <a:rPr lang="en-US" sz="2800" dirty="0" smtClean="0"/>
              <a:t>.:</a:t>
            </a:r>
          </a:p>
          <a:p>
            <a:pPr lvl="2">
              <a:buFont typeface="Arial" charset="0"/>
              <a:buChar char="•"/>
            </a:pPr>
            <a:endParaRPr lang="en-US" dirty="0" smtClean="0"/>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8</a:t>
            </a:fld>
            <a:endParaRPr lang="en-US"/>
          </a:p>
        </p:txBody>
      </p:sp>
    </p:spTree>
    <p:extLst>
      <p:ext uri="{BB962C8B-B14F-4D97-AF65-F5344CB8AC3E}">
        <p14:creationId xmlns:p14="http://schemas.microsoft.com/office/powerpoint/2010/main" val="203482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0713"/>
          </a:xfrm>
        </p:spPr>
        <p:txBody>
          <a:bodyPr>
            <a:normAutofit fontScale="90000"/>
          </a:bodyPr>
          <a:lstStyle/>
          <a:p>
            <a:r>
              <a:rPr lang="en-US" dirty="0" smtClean="0"/>
              <a:t>The Work of the Ant</a:t>
            </a:r>
            <a:endParaRPr lang="en-US" dirty="0"/>
          </a:p>
        </p:txBody>
      </p:sp>
      <p:sp>
        <p:nvSpPr>
          <p:cNvPr id="5" name="Content Placeholder 4"/>
          <p:cNvSpPr>
            <a:spLocks noGrp="1"/>
          </p:cNvSpPr>
          <p:nvPr>
            <p:ph idx="1"/>
          </p:nvPr>
        </p:nvSpPr>
        <p:spPr>
          <a:xfrm>
            <a:off x="838200" y="1300163"/>
            <a:ext cx="10515600" cy="4876800"/>
          </a:xfrm>
          <a:ln w="9525">
            <a:solidFill>
              <a:srgbClr val="002060"/>
            </a:solidFill>
          </a:ln>
        </p:spPr>
        <p:txBody>
          <a:bodyPr>
            <a:normAutofit fontScale="92500" lnSpcReduction="10000"/>
          </a:bodyPr>
          <a:lstStyle/>
          <a:p>
            <a:pPr marL="571500" indent="-571500">
              <a:buFont typeface="+mj-lt"/>
              <a:buAutoNum type="romanUcPeriod"/>
            </a:pPr>
            <a:r>
              <a:rPr lang="en-US" b="1" dirty="0"/>
              <a:t>The Ant’s Work </a:t>
            </a:r>
            <a:r>
              <a:rPr lang="en-US" b="1" dirty="0" smtClean="0"/>
              <a:t>is </a:t>
            </a:r>
            <a:r>
              <a:rPr lang="en-US" b="1" dirty="0"/>
              <a:t>A Partnership</a:t>
            </a:r>
            <a:r>
              <a:rPr lang="en-US" dirty="0"/>
              <a:t> </a:t>
            </a:r>
          </a:p>
          <a:p>
            <a:pPr marL="914400" lvl="1" indent="-457200">
              <a:buFont typeface="+mj-lt"/>
              <a:buAutoNum type="arabicPeriod"/>
            </a:pPr>
            <a:r>
              <a:rPr lang="en-US" sz="2000" dirty="0" smtClean="0">
                <a:solidFill>
                  <a:schemeClr val="bg1">
                    <a:lumMod val="65000"/>
                  </a:schemeClr>
                </a:solidFill>
              </a:rPr>
              <a:t>They work in love (Heb.13:1; 1 </a:t>
            </a:r>
            <a:r>
              <a:rPr lang="en-US" sz="2000" dirty="0" err="1" smtClean="0">
                <a:solidFill>
                  <a:schemeClr val="bg1">
                    <a:lumMod val="65000"/>
                  </a:schemeClr>
                </a:solidFill>
              </a:rPr>
              <a:t>Jhn</a:t>
            </a:r>
            <a:r>
              <a:rPr lang="en-US" sz="2000" dirty="0" smtClean="0">
                <a:solidFill>
                  <a:schemeClr val="bg1">
                    <a:lumMod val="65000"/>
                  </a:schemeClr>
                </a:solidFill>
              </a:rPr>
              <a:t>. 4:7; </a:t>
            </a:r>
            <a:r>
              <a:rPr lang="en-US" sz="2000" dirty="0" err="1" smtClean="0">
                <a:solidFill>
                  <a:schemeClr val="bg1">
                    <a:lumMod val="65000"/>
                  </a:schemeClr>
                </a:solidFill>
              </a:rPr>
              <a:t>Jhn</a:t>
            </a:r>
            <a:r>
              <a:rPr lang="en-US" sz="2000" dirty="0" smtClean="0">
                <a:solidFill>
                  <a:schemeClr val="bg1">
                    <a:lumMod val="65000"/>
                  </a:schemeClr>
                </a:solidFill>
              </a:rPr>
              <a:t>. 13:35)</a:t>
            </a:r>
          </a:p>
          <a:p>
            <a:pPr marL="914400" lvl="1" indent="-457200">
              <a:buFont typeface="+mj-lt"/>
              <a:buAutoNum type="arabicPeriod"/>
            </a:pPr>
            <a:r>
              <a:rPr lang="en-US" sz="2000" dirty="0" smtClean="0">
                <a:solidFill>
                  <a:schemeClr val="bg1">
                    <a:lumMod val="65000"/>
                  </a:schemeClr>
                </a:solidFill>
              </a:rPr>
              <a:t>They are helpful (Gal. 6:2; Ro. 15:1)</a:t>
            </a:r>
          </a:p>
          <a:p>
            <a:pPr marL="914400" lvl="1" indent="-457200">
              <a:buFont typeface="+mj-lt"/>
              <a:buAutoNum type="arabicPeriod"/>
            </a:pPr>
            <a:r>
              <a:rPr lang="en-US" sz="2000" dirty="0" smtClean="0">
                <a:solidFill>
                  <a:schemeClr val="bg1">
                    <a:lumMod val="65000"/>
                  </a:schemeClr>
                </a:solidFill>
              </a:rPr>
              <a:t>They operate in harmony (1 Cor. 12:12-27)</a:t>
            </a:r>
          </a:p>
          <a:p>
            <a:pPr marL="914400" lvl="1" indent="-457200">
              <a:buFont typeface="+mj-lt"/>
              <a:buAutoNum type="arabicPeriod"/>
            </a:pPr>
            <a:r>
              <a:rPr lang="en-US" sz="2800" b="1" dirty="0" smtClean="0"/>
              <a:t>They work toward a common goal (1 Cor. 10:31; 1 Th. 4:1; Heb. 13:16</a:t>
            </a:r>
            <a:r>
              <a:rPr lang="en-US" dirty="0" smtClean="0"/>
              <a:t>).  </a:t>
            </a:r>
          </a:p>
          <a:p>
            <a:pPr lvl="2">
              <a:buFont typeface="Arial" charset="0"/>
              <a:buChar char="•"/>
            </a:pPr>
            <a:r>
              <a:rPr lang="en-US" sz="2800" dirty="0" smtClean="0"/>
              <a:t>So</a:t>
            </a:r>
            <a:r>
              <a:rPr lang="en-US" sz="2800" dirty="0"/>
              <a:t>, whether you eat or drink, or whatever you do, do all to the glory of </a:t>
            </a:r>
            <a:r>
              <a:rPr lang="en-US" sz="2800" dirty="0" smtClean="0"/>
              <a:t>God” (1 Cor. 10:31)</a:t>
            </a:r>
          </a:p>
          <a:p>
            <a:pPr lvl="2">
              <a:buFont typeface="Arial" charset="0"/>
              <a:buChar char="•"/>
            </a:pPr>
            <a:r>
              <a:rPr lang="en-US" sz="2800" dirty="0" smtClean="0"/>
              <a:t>“Finally</a:t>
            </a:r>
            <a:r>
              <a:rPr lang="en-US" sz="2800" dirty="0"/>
              <a:t>, then, brothers, we ask and urge you in the Lord Jesus, that as you received from us how you ought to walk and to please God, just as you are doing, that you do so more and </a:t>
            </a:r>
            <a:r>
              <a:rPr lang="en-US" sz="2800" dirty="0" smtClean="0"/>
              <a:t>more” )1 Th. 4:1)</a:t>
            </a:r>
          </a:p>
          <a:p>
            <a:pPr lvl="2">
              <a:buFont typeface="Arial" charset="0"/>
              <a:buChar char="•"/>
            </a:pPr>
            <a:r>
              <a:rPr lang="en-US" sz="2800" dirty="0" smtClean="0"/>
              <a:t>“Do </a:t>
            </a:r>
            <a:r>
              <a:rPr lang="en-US" sz="2800" dirty="0"/>
              <a:t>not neglect to do good and to share what you have, for such sacrifices are pleasing to </a:t>
            </a:r>
            <a:r>
              <a:rPr lang="en-US" sz="2800" dirty="0" smtClean="0"/>
              <a:t>God” (Heb. 13:16)</a:t>
            </a:r>
          </a:p>
        </p:txBody>
      </p:sp>
      <p:sp>
        <p:nvSpPr>
          <p:cNvPr id="3" name="Date Placeholder 2"/>
          <p:cNvSpPr>
            <a:spLocks noGrp="1"/>
          </p:cNvSpPr>
          <p:nvPr>
            <p:ph type="dt" sz="half" idx="10"/>
          </p:nvPr>
        </p:nvSpPr>
        <p:spPr/>
        <p:txBody>
          <a:bodyPr/>
          <a:lstStyle/>
          <a:p>
            <a:r>
              <a:rPr lang="en-US" smtClean="0"/>
              <a:t>5/29/16</a:t>
            </a:r>
            <a:endParaRPr lang="en-US"/>
          </a:p>
        </p:txBody>
      </p:sp>
      <p:sp>
        <p:nvSpPr>
          <p:cNvPr id="4" name="Footer Placeholder 3"/>
          <p:cNvSpPr>
            <a:spLocks noGrp="1"/>
          </p:cNvSpPr>
          <p:nvPr>
            <p:ph type="ftr" sz="quarter" idx="11"/>
          </p:nvPr>
        </p:nvSpPr>
        <p:spPr/>
        <p:txBody>
          <a:bodyPr/>
          <a:lstStyle/>
          <a:p>
            <a:r>
              <a:rPr lang="en-US" smtClean="0"/>
              <a:t>A Sermon on Six Legs - Fink</a:t>
            </a:r>
            <a:endParaRPr lang="en-US"/>
          </a:p>
        </p:txBody>
      </p:sp>
      <p:sp>
        <p:nvSpPr>
          <p:cNvPr id="6" name="Slide Number Placeholder 5"/>
          <p:cNvSpPr>
            <a:spLocks noGrp="1"/>
          </p:cNvSpPr>
          <p:nvPr>
            <p:ph type="sldNum" sz="quarter" idx="12"/>
          </p:nvPr>
        </p:nvSpPr>
        <p:spPr/>
        <p:txBody>
          <a:bodyPr/>
          <a:lstStyle/>
          <a:p>
            <a:fld id="{5DECA6F3-8104-C345-91FA-6063571D29A2}" type="slidenum">
              <a:rPr lang="en-US" smtClean="0"/>
              <a:t>9</a:t>
            </a:fld>
            <a:endParaRPr lang="en-US"/>
          </a:p>
        </p:txBody>
      </p:sp>
    </p:spTree>
    <p:extLst>
      <p:ext uri="{BB962C8B-B14F-4D97-AF65-F5344CB8AC3E}">
        <p14:creationId xmlns:p14="http://schemas.microsoft.com/office/powerpoint/2010/main" val="95549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1151</Words>
  <Application>Microsoft Macintosh PowerPoint</Application>
  <PresentationFormat>Widescreen</PresentationFormat>
  <Paragraphs>231</Paragraphs>
  <Slides>14</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Rounded MT Bold</vt:lpstr>
      <vt:lpstr>Calibri</vt:lpstr>
      <vt:lpstr>Calibri Light</vt:lpstr>
      <vt:lpstr>Wingdings</vt:lpstr>
      <vt:lpstr>Arial</vt:lpstr>
      <vt:lpstr>Office Theme</vt:lpstr>
      <vt:lpstr>A SERMON WITH SIX LEGS</vt:lpstr>
      <vt:lpstr>PowerPoint Presentation</vt:lpstr>
      <vt:lpstr>PowerPoint Presentation</vt:lpstr>
      <vt:lpstr>Animals and the such…mentioned in Proverbs</vt:lpstr>
      <vt:lpstr>The Work of the Ant</vt:lpstr>
      <vt:lpstr>The Work of the Ant</vt:lpstr>
      <vt:lpstr>The Work of the Ant</vt:lpstr>
      <vt:lpstr>The Work of the Ant</vt:lpstr>
      <vt:lpstr>The Work of the Ant</vt:lpstr>
      <vt:lpstr>The Work of the Ant</vt:lpstr>
      <vt:lpstr>The Work of the Ant</vt:lpstr>
      <vt:lpstr>The Work of the Ant</vt:lpstr>
      <vt:lpstr>The Work of the Ant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cp:revision>
  <cp:lastPrinted>2016-10-09T18:24:31Z</cp:lastPrinted>
  <dcterms:created xsi:type="dcterms:W3CDTF">2016-05-25T13:53:07Z</dcterms:created>
  <dcterms:modified xsi:type="dcterms:W3CDTF">2016-10-09T18:28:44Z</dcterms:modified>
</cp:coreProperties>
</file>