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6" r:id="rId14"/>
    <p:sldId id="273" r:id="rId15"/>
    <p:sldId id="270" r:id="rId16"/>
    <p:sldId id="271" r:id="rId17"/>
    <p:sldId id="272" r:id="rId18"/>
    <p:sldId id="269"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387"/>
  </p:normalViewPr>
  <p:slideViewPr>
    <p:cSldViewPr snapToGrid="0" snapToObjects="1">
      <p:cViewPr varScale="1">
        <p:scale>
          <a:sx n="76" d="100"/>
          <a:sy n="76" d="100"/>
        </p:scale>
        <p:origin x="14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C6D4D3-D8A5-234F-AF32-05EA3D1699AD}" type="datetimeFigureOut">
              <a:rPr lang="en-US" smtClean="0"/>
              <a:t>11/13/16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93B40-319B-8C41-BD1B-6B8E6CC5E23F}" type="slidenum">
              <a:rPr lang="en-US" smtClean="0"/>
              <a:t>‹#›</a:t>
            </a:fld>
            <a:endParaRPr lang="en-US"/>
          </a:p>
        </p:txBody>
      </p:sp>
    </p:spTree>
    <p:extLst>
      <p:ext uri="{BB962C8B-B14F-4D97-AF65-F5344CB8AC3E}">
        <p14:creationId xmlns:p14="http://schemas.microsoft.com/office/powerpoint/2010/main" val="95120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893B40-319B-8C41-BD1B-6B8E6CC5E23F}" type="slidenum">
              <a:rPr lang="en-US" smtClean="0"/>
              <a:t>2</a:t>
            </a:fld>
            <a:endParaRPr lang="en-US"/>
          </a:p>
        </p:txBody>
      </p:sp>
    </p:spTree>
    <p:extLst>
      <p:ext uri="{BB962C8B-B14F-4D97-AF65-F5344CB8AC3E}">
        <p14:creationId xmlns:p14="http://schemas.microsoft.com/office/powerpoint/2010/main" val="96256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1904443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142213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37615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137526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742883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11/13/16                                                  Fink</a:t>
            </a:r>
            <a:endParaRPr lang="en-US" dirty="0"/>
          </a:p>
        </p:txBody>
      </p:sp>
      <p:sp>
        <p:nvSpPr>
          <p:cNvPr id="6" name="Footer Placeholder 5"/>
          <p:cNvSpPr>
            <a:spLocks noGrp="1"/>
          </p:cNvSpPr>
          <p:nvPr>
            <p:ph type="ftr" sz="quarter" idx="11"/>
          </p:nvPr>
        </p:nvSpPr>
        <p:spPr/>
        <p:txBody>
          <a:bodyPr/>
          <a:lstStyle/>
          <a:p>
            <a:r>
              <a:rPr lang="en-US" smtClean="0"/>
              <a:t>How Do I Do Right When I Have Been Wronged? James 5:1-12</a:t>
            </a:r>
            <a:endParaRPr lang="en-US" dirty="0"/>
          </a:p>
        </p:txBody>
      </p:sp>
      <p:sp>
        <p:nvSpPr>
          <p:cNvPr id="7" name="Slide Number Placeholder 6"/>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17896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11/13/16                                                  Fink</a:t>
            </a:r>
            <a:endParaRPr lang="en-US" dirty="0"/>
          </a:p>
        </p:txBody>
      </p:sp>
      <p:sp>
        <p:nvSpPr>
          <p:cNvPr id="8" name="Footer Placeholder 7"/>
          <p:cNvSpPr>
            <a:spLocks noGrp="1"/>
          </p:cNvSpPr>
          <p:nvPr>
            <p:ph type="ftr" sz="quarter" idx="11"/>
          </p:nvPr>
        </p:nvSpPr>
        <p:spPr/>
        <p:txBody>
          <a:bodyPr/>
          <a:lstStyle/>
          <a:p>
            <a:r>
              <a:rPr lang="en-US" smtClean="0"/>
              <a:t>How Do I Do Right When I Have Been Wronged? James 5:1-12</a:t>
            </a:r>
            <a:endParaRPr lang="en-US" dirty="0"/>
          </a:p>
        </p:txBody>
      </p:sp>
      <p:sp>
        <p:nvSpPr>
          <p:cNvPr id="9" name="Slide Number Placeholder 8"/>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130527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11/13/16                                                  Fink</a:t>
            </a:r>
            <a:endParaRPr lang="en-US" dirty="0"/>
          </a:p>
        </p:txBody>
      </p:sp>
      <p:sp>
        <p:nvSpPr>
          <p:cNvPr id="4" name="Footer Placeholder 3"/>
          <p:cNvSpPr>
            <a:spLocks noGrp="1"/>
          </p:cNvSpPr>
          <p:nvPr>
            <p:ph type="ftr" sz="quarter" idx="11"/>
          </p:nvPr>
        </p:nvSpPr>
        <p:spPr/>
        <p:txBody>
          <a:bodyPr/>
          <a:lstStyle/>
          <a:p>
            <a:r>
              <a:rPr lang="en-US" smtClean="0"/>
              <a:t>How Do I Do Right When I Have Been Wronged? James 5:1-12</a:t>
            </a:r>
            <a:endParaRPr lang="en-US" dirty="0"/>
          </a:p>
        </p:txBody>
      </p:sp>
      <p:sp>
        <p:nvSpPr>
          <p:cNvPr id="5" name="Slide Number Placeholder 4"/>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1263454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11/13/16                                                  Fink</a:t>
            </a:r>
            <a:endParaRPr lang="en-US" dirty="0"/>
          </a:p>
        </p:txBody>
      </p:sp>
      <p:sp>
        <p:nvSpPr>
          <p:cNvPr id="3" name="Footer Placeholder 2"/>
          <p:cNvSpPr>
            <a:spLocks noGrp="1"/>
          </p:cNvSpPr>
          <p:nvPr>
            <p:ph type="ftr" sz="quarter" idx="11"/>
          </p:nvPr>
        </p:nvSpPr>
        <p:spPr/>
        <p:txBody>
          <a:bodyPr/>
          <a:lstStyle/>
          <a:p>
            <a:r>
              <a:rPr lang="en-US" smtClean="0"/>
              <a:t>How Do I Do Right When I Have Been Wronged? James 5:1-12</a:t>
            </a:r>
            <a:endParaRPr lang="en-US" dirty="0"/>
          </a:p>
        </p:txBody>
      </p:sp>
      <p:sp>
        <p:nvSpPr>
          <p:cNvPr id="4" name="Slide Number Placeholder 3"/>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56897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11/13/16                                                  Fink</a:t>
            </a:r>
            <a:endParaRPr lang="en-US" dirty="0"/>
          </a:p>
        </p:txBody>
      </p:sp>
      <p:sp>
        <p:nvSpPr>
          <p:cNvPr id="6" name="Footer Placeholder 5"/>
          <p:cNvSpPr>
            <a:spLocks noGrp="1"/>
          </p:cNvSpPr>
          <p:nvPr>
            <p:ph type="ftr" sz="quarter" idx="11"/>
          </p:nvPr>
        </p:nvSpPr>
        <p:spPr/>
        <p:txBody>
          <a:bodyPr/>
          <a:lstStyle/>
          <a:p>
            <a:r>
              <a:rPr lang="en-US" smtClean="0"/>
              <a:t>How Do I Do Right When I Have Been Wronged? James 5:1-12</a:t>
            </a:r>
            <a:endParaRPr lang="en-US" dirty="0"/>
          </a:p>
        </p:txBody>
      </p:sp>
      <p:sp>
        <p:nvSpPr>
          <p:cNvPr id="7" name="Slide Number Placeholder 6"/>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3303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11/13/16                                                  Fink</a:t>
            </a:r>
            <a:endParaRPr lang="en-US" dirty="0"/>
          </a:p>
        </p:txBody>
      </p:sp>
      <p:sp>
        <p:nvSpPr>
          <p:cNvPr id="6" name="Footer Placeholder 5"/>
          <p:cNvSpPr>
            <a:spLocks noGrp="1"/>
          </p:cNvSpPr>
          <p:nvPr>
            <p:ph type="ftr" sz="quarter" idx="11"/>
          </p:nvPr>
        </p:nvSpPr>
        <p:spPr/>
        <p:txBody>
          <a:bodyPr/>
          <a:lstStyle/>
          <a:p>
            <a:r>
              <a:rPr lang="en-US" smtClean="0"/>
              <a:t>How Do I Do Right When I Have Been Wronged? James 5:1-12</a:t>
            </a:r>
            <a:endParaRPr lang="en-US" dirty="0"/>
          </a:p>
        </p:txBody>
      </p:sp>
      <p:sp>
        <p:nvSpPr>
          <p:cNvPr id="7" name="Slide Number Placeholder 6"/>
          <p:cNvSpPr>
            <a:spLocks noGrp="1"/>
          </p:cNvSpPr>
          <p:nvPr>
            <p:ph type="sldNum" sz="quarter" idx="12"/>
          </p:nvPr>
        </p:nvSpPr>
        <p:spPr/>
        <p:txBody>
          <a:bodyPr/>
          <a:lstStyle/>
          <a:p>
            <a:fld id="{B2E04CEB-F66D-114F-8B61-0F7F72B5B4B9}" type="slidenum">
              <a:rPr lang="en-US" smtClean="0"/>
              <a:t>‹#›</a:t>
            </a:fld>
            <a:endParaRPr lang="en-US" dirty="0"/>
          </a:p>
        </p:txBody>
      </p:sp>
    </p:spTree>
    <p:extLst>
      <p:ext uri="{BB962C8B-B14F-4D97-AF65-F5344CB8AC3E}">
        <p14:creationId xmlns:p14="http://schemas.microsoft.com/office/powerpoint/2010/main" val="11837752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11/13/16                                                  Fink</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How Do I Do Right When I Have Been Wronged? James 5:1-12</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04CEB-F66D-114F-8B61-0F7F72B5B4B9}" type="slidenum">
              <a:rPr lang="en-US" smtClean="0"/>
              <a:t>‹#›</a:t>
            </a:fld>
            <a:endParaRPr lang="en-US" dirty="0"/>
          </a:p>
        </p:txBody>
      </p:sp>
    </p:spTree>
    <p:extLst>
      <p:ext uri="{BB962C8B-B14F-4D97-AF65-F5344CB8AC3E}">
        <p14:creationId xmlns:p14="http://schemas.microsoft.com/office/powerpoint/2010/main" val="171636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badi MT Condensed Extra Bold" charset="0"/>
                <a:ea typeface="Abadi MT Condensed Extra Bold" charset="0"/>
                <a:cs typeface="Abadi MT Condensed Extra Bold" charset="0"/>
              </a:rPr>
              <a:t>Growing Slowly Wise </a:t>
            </a:r>
            <a:br>
              <a:rPr lang="en-US" dirty="0" smtClean="0">
                <a:latin typeface="Abadi MT Condensed Extra Bold" charset="0"/>
                <a:ea typeface="Abadi MT Condensed Extra Bold" charset="0"/>
                <a:cs typeface="Abadi MT Condensed Extra Bold" charset="0"/>
              </a:rPr>
            </a:br>
            <a:r>
              <a:rPr lang="en-US" sz="4800" b="1" i="1" dirty="0" smtClean="0">
                <a:latin typeface="+mn-lt"/>
                <a:ea typeface="Abadi MT Condensed Extra Bold" charset="0"/>
                <a:cs typeface="Abadi MT Condensed Extra Bold" charset="0"/>
              </a:rPr>
              <a:t>A Study of James</a:t>
            </a:r>
            <a:endParaRPr lang="en-US" sz="48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931333" y="3725332"/>
            <a:ext cx="10363200" cy="1532467"/>
          </a:xfrm>
          <a:solidFill>
            <a:schemeClr val="bg1"/>
          </a:solidFill>
        </p:spPr>
        <p:txBody>
          <a:bodyPr>
            <a:normAutofit/>
          </a:bodyPr>
          <a:lstStyle/>
          <a:p>
            <a:pPr algn="l"/>
            <a:r>
              <a:rPr lang="en-US" sz="4000" b="1" dirty="0" smtClean="0">
                <a:ea typeface="Abadi MT Condensed Extra Bold" charset="0"/>
                <a:cs typeface="Abadi MT Condensed Extra Bold" charset="0"/>
              </a:rPr>
              <a:t>How Do I Do Right When I have Been Wronged? </a:t>
            </a:r>
          </a:p>
          <a:p>
            <a:r>
              <a:rPr lang="en-US" sz="3600" dirty="0" smtClean="0">
                <a:ea typeface="Abadi MT Condensed Extra Bold" charset="0"/>
                <a:cs typeface="Abadi MT Condensed Extra Bold" charset="0"/>
              </a:rPr>
              <a:t>James 5:1-12</a:t>
            </a:r>
            <a:endParaRPr lang="en-US" sz="3600" dirty="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a:t>
            </a:fld>
            <a:endParaRPr lang="en-US" dirty="0"/>
          </a:p>
        </p:txBody>
      </p:sp>
    </p:spTree>
    <p:extLst>
      <p:ext uri="{BB962C8B-B14F-4D97-AF65-F5344CB8AC3E}">
        <p14:creationId xmlns:p14="http://schemas.microsoft.com/office/powerpoint/2010/main" val="1878923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667" y="-167217"/>
            <a:ext cx="10515600" cy="1325563"/>
          </a:xfrm>
        </p:spPr>
        <p:txBody>
          <a:bodyPr/>
          <a:lstStyle/>
          <a:p>
            <a:r>
              <a:rPr lang="en-US" dirty="0" smtClean="0">
                <a:latin typeface="Abadi MT Condensed Extra Bold" charset="0"/>
                <a:ea typeface="Abadi MT Condensed Extra Bold" charset="0"/>
                <a:cs typeface="Abadi MT Condensed Extra Bold" charset="0"/>
              </a:rPr>
              <a:t>Two Principles for the Wealthy</a:t>
            </a:r>
            <a:r>
              <a:rPr lang="en-US" dirty="0" smtClean="0">
                <a:latin typeface="+mn-lt"/>
                <a:ea typeface="Abadi MT Condensed Extra Bold" charset="0"/>
                <a:cs typeface="Abadi MT Condensed Extra Bold" charset="0"/>
              </a:rPr>
              <a:t> (1 </a:t>
            </a:r>
            <a:r>
              <a:rPr lang="en-US" dirty="0" err="1" smtClean="0">
                <a:latin typeface="+mn-lt"/>
                <a:ea typeface="Abadi MT Condensed Extra Bold" charset="0"/>
                <a:cs typeface="Abadi MT Condensed Extra Bold" charset="0"/>
              </a:rPr>
              <a:t>Ti</a:t>
            </a:r>
            <a:r>
              <a:rPr lang="en-US" dirty="0" smtClean="0">
                <a:latin typeface="+mn-lt"/>
                <a:ea typeface="Abadi MT Condensed Extra Bold" charset="0"/>
                <a:cs typeface="Abadi MT Condensed Extra Bold" charset="0"/>
              </a:rPr>
              <a:t>. 6)</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199" y="863600"/>
            <a:ext cx="11082867" cy="5492750"/>
          </a:xfrm>
        </p:spPr>
        <p:txBody>
          <a:bodyPr>
            <a:normAutofit/>
          </a:bodyPr>
          <a:lstStyle/>
          <a:p>
            <a:pPr marL="514350" indent="-514350">
              <a:buFont typeface="+mj-lt"/>
              <a:buAutoNum type="arabicPeriod"/>
            </a:pPr>
            <a:r>
              <a:rPr lang="en-US" sz="2400" b="1" dirty="0"/>
              <a:t>God is not concerned with wealth</a:t>
            </a:r>
            <a:r>
              <a:rPr lang="en-US" sz="2400" dirty="0"/>
              <a:t> </a:t>
            </a:r>
            <a:r>
              <a:rPr lang="en-US" sz="2400" dirty="0" smtClean="0"/>
              <a:t>but </a:t>
            </a:r>
            <a:r>
              <a:rPr lang="en-US" sz="2400" dirty="0"/>
              <a:t>with our attitudes toward </a:t>
            </a:r>
            <a:r>
              <a:rPr lang="en-US" sz="2400" dirty="0" smtClean="0"/>
              <a:t>wealth (1 </a:t>
            </a:r>
            <a:r>
              <a:rPr lang="en-US" sz="2400" dirty="0" err="1" smtClean="0"/>
              <a:t>Ti</a:t>
            </a:r>
            <a:r>
              <a:rPr lang="en-US" sz="2400" dirty="0" smtClean="0"/>
              <a:t>. 6:8-9)</a:t>
            </a:r>
          </a:p>
          <a:p>
            <a:pPr marL="514350" lvl="0" indent="-514350">
              <a:buFont typeface="+mj-lt"/>
              <a:buAutoNum type="arabicPeriod"/>
            </a:pPr>
            <a:r>
              <a:rPr lang="en-US" sz="3200" b="1" dirty="0" smtClean="0"/>
              <a:t>God </a:t>
            </a:r>
            <a:r>
              <a:rPr lang="en-US" sz="3200" b="1" dirty="0"/>
              <a:t>is not against wealth but against misguided principles</a:t>
            </a:r>
            <a:r>
              <a:rPr lang="en-US" sz="3200" dirty="0"/>
              <a:t> that come with </a:t>
            </a:r>
            <a:r>
              <a:rPr lang="en-US" sz="3200" dirty="0" smtClean="0"/>
              <a:t>it.</a:t>
            </a:r>
          </a:p>
          <a:p>
            <a:pPr marL="457200" lvl="1" indent="0">
              <a:buNone/>
            </a:pPr>
            <a:r>
              <a:rPr lang="en-US" sz="2800" dirty="0" smtClean="0"/>
              <a:t/>
            </a:r>
            <a:br>
              <a:rPr lang="en-US" sz="2800" dirty="0" smtClean="0"/>
            </a:br>
            <a:r>
              <a:rPr lang="en-US" sz="3000" dirty="0" smtClean="0"/>
              <a:t>“</a:t>
            </a:r>
            <a:r>
              <a:rPr lang="en-US" sz="3000" i="1" dirty="0" smtClean="0"/>
              <a:t>As </a:t>
            </a:r>
            <a:r>
              <a:rPr lang="en-US" sz="3000" i="1" dirty="0"/>
              <a:t>for the rich in this present age, charge them not to be haughty, </a:t>
            </a:r>
            <a:r>
              <a:rPr lang="en-US" sz="3000" b="1" i="1" dirty="0"/>
              <a:t>nor to set their hopes on the uncertainty of riches</a:t>
            </a:r>
            <a:r>
              <a:rPr lang="en-US" sz="3000" i="1" dirty="0"/>
              <a:t>, </a:t>
            </a:r>
            <a:r>
              <a:rPr lang="en-US" sz="3000" b="1" dirty="0"/>
              <a:t>but on God, </a:t>
            </a:r>
            <a:r>
              <a:rPr lang="en-US" sz="3000" dirty="0"/>
              <a:t>who richly provides us with everything to enjoy</a:t>
            </a:r>
            <a:r>
              <a:rPr lang="en-US" sz="3000" b="1" dirty="0"/>
              <a:t>.</a:t>
            </a:r>
            <a:r>
              <a:rPr lang="en-US" sz="3000" b="1" i="1" dirty="0"/>
              <a:t> </a:t>
            </a:r>
            <a:r>
              <a:rPr lang="en-US" sz="3000" i="1" baseline="30000" dirty="0"/>
              <a:t>18 </a:t>
            </a:r>
            <a:r>
              <a:rPr lang="en-US" sz="3000" i="1" dirty="0"/>
              <a:t>They are to do good, to be rich in good works, to be generous and ready to share, </a:t>
            </a:r>
            <a:r>
              <a:rPr lang="en-US" sz="3000" i="1" baseline="30000" dirty="0"/>
              <a:t>19 </a:t>
            </a:r>
            <a:r>
              <a:rPr lang="en-US" sz="3000" i="1" dirty="0"/>
              <a:t>thus storing up treasure for themselves as a good foundation for the future, so that they may take hold of that which is truly life</a:t>
            </a:r>
            <a:r>
              <a:rPr lang="en-US" sz="3000" dirty="0"/>
              <a:t>” (1 </a:t>
            </a:r>
            <a:r>
              <a:rPr lang="en-US" sz="3000" dirty="0" err="1"/>
              <a:t>Ti</a:t>
            </a:r>
            <a:r>
              <a:rPr lang="en-US" sz="3000" dirty="0"/>
              <a:t>. 6:17-19). </a:t>
            </a:r>
          </a:p>
          <a:p>
            <a:endParaRPr lang="en-US" sz="3000"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10</a:t>
            </a:fld>
            <a:endParaRPr lang="en-US" dirty="0"/>
          </a:p>
        </p:txBody>
      </p:sp>
    </p:spTree>
    <p:extLst>
      <p:ext uri="{BB962C8B-B14F-4D97-AF65-F5344CB8AC3E}">
        <p14:creationId xmlns:p14="http://schemas.microsoft.com/office/powerpoint/2010/main" val="27363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How do I do right when I have been wronged?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507067"/>
            <a:ext cx="10515600" cy="4669896"/>
          </a:xfrm>
        </p:spPr>
        <p:txBody>
          <a:bodyPr>
            <a:normAutofit/>
          </a:bodyPr>
          <a:lstStyle/>
          <a:p>
            <a:pPr marL="514350" indent="-514350">
              <a:buFont typeface="+mj-lt"/>
              <a:buAutoNum type="arabicPeriod"/>
            </a:pPr>
            <a:r>
              <a:rPr lang="en-US" sz="3200" dirty="0" smtClean="0">
                <a:latin typeface="Abadi MT Condensed Extra Bold" charset="0"/>
                <a:ea typeface="Abadi MT Condensed Extra Bold" charset="0"/>
                <a:cs typeface="Abadi MT Condensed Extra Bold" charset="0"/>
              </a:rPr>
              <a:t>Patience </a:t>
            </a:r>
            <a:r>
              <a:rPr lang="en-US" sz="3200" dirty="0" smtClean="0">
                <a:ea typeface="Abadi MT Condensed Extra Bold" charset="0"/>
                <a:cs typeface="Abadi MT Condensed Extra Bold" charset="0"/>
              </a:rPr>
              <a:t>- </a:t>
            </a:r>
            <a:r>
              <a:rPr lang="en-US" sz="3200" dirty="0"/>
              <a:t>“</a:t>
            </a:r>
            <a:r>
              <a:rPr lang="en-US" sz="3200" i="1" dirty="0"/>
              <a:t>See how the farmer waits for the precious fruit of the earth, being patient about it, until it receives the </a:t>
            </a:r>
            <a:r>
              <a:rPr lang="en-US" sz="3200" i="1" dirty="0" smtClean="0"/>
              <a:t>early </a:t>
            </a:r>
            <a:r>
              <a:rPr lang="en-US" sz="3200" i="1" dirty="0"/>
              <a:t>and the late rains. </a:t>
            </a:r>
            <a:r>
              <a:rPr lang="en-US" sz="3200" b="1" i="1" baseline="30000" dirty="0"/>
              <a:t>8 </a:t>
            </a:r>
            <a:r>
              <a:rPr lang="en-US" sz="3200" i="1" dirty="0"/>
              <a:t>You also, be patient</a:t>
            </a:r>
            <a:r>
              <a:rPr lang="en-US" sz="3200" dirty="0"/>
              <a:t>” (5:7b-8a).</a:t>
            </a:r>
            <a:br>
              <a:rPr lang="en-US" sz="3200" dirty="0"/>
            </a:br>
            <a:endParaRPr lang="en-US" sz="3200"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11</a:t>
            </a:fld>
            <a:endParaRPr lang="en-US" dirty="0"/>
          </a:p>
        </p:txBody>
      </p:sp>
      <p:sp>
        <p:nvSpPr>
          <p:cNvPr id="7" name="TextBox 6"/>
          <p:cNvSpPr txBox="1"/>
          <p:nvPr/>
        </p:nvSpPr>
        <p:spPr>
          <a:xfrm>
            <a:off x="1303868" y="3217333"/>
            <a:ext cx="9804400" cy="2246769"/>
          </a:xfrm>
          <a:prstGeom prst="rect">
            <a:avLst/>
          </a:prstGeom>
          <a:solidFill>
            <a:schemeClr val="bg1"/>
          </a:solidFill>
        </p:spPr>
        <p:txBody>
          <a:bodyPr wrap="square" rtlCol="0">
            <a:spAutoFit/>
          </a:bodyPr>
          <a:lstStyle/>
          <a:p>
            <a:pPr marL="457200" indent="-457200">
              <a:buFont typeface="Arial" charset="0"/>
              <a:buChar char="•"/>
            </a:pPr>
            <a:r>
              <a:rPr lang="en-US" sz="2800" dirty="0"/>
              <a:t>The word patience (</a:t>
            </a:r>
            <a:r>
              <a:rPr lang="en-US" sz="2800" i="1" dirty="0" err="1"/>
              <a:t>makrothymeo</a:t>
            </a:r>
            <a:r>
              <a:rPr lang="en-US" sz="2800" dirty="0"/>
              <a:t>) [3114} means “to preserve, to be patient, to wait long</a:t>
            </a:r>
            <a:r>
              <a:rPr lang="en-US" sz="2800" dirty="0" smtClean="0"/>
              <a:t>.” </a:t>
            </a:r>
          </a:p>
          <a:p>
            <a:pPr marL="457200" indent="-457200">
              <a:buFont typeface="Arial" charset="0"/>
              <a:buChar char="•"/>
            </a:pPr>
            <a:r>
              <a:rPr lang="en-US" sz="2800" dirty="0" smtClean="0"/>
              <a:t>It </a:t>
            </a:r>
            <a:r>
              <a:rPr lang="en-US" sz="2800" dirty="0"/>
              <a:t>derives form two words (</a:t>
            </a:r>
            <a:r>
              <a:rPr lang="en-US" sz="2800" i="1" dirty="0" err="1"/>
              <a:t>makro</a:t>
            </a:r>
            <a:r>
              <a:rPr lang="en-US" sz="2800" dirty="0"/>
              <a:t>) [3117] meaning “large” and (</a:t>
            </a:r>
            <a:r>
              <a:rPr lang="en-US" sz="2800" i="1" dirty="0" err="1"/>
              <a:t>thymos</a:t>
            </a:r>
            <a:r>
              <a:rPr lang="en-US" sz="2800" dirty="0"/>
              <a:t>) [2372] meaning “intense anger, burning wrath or explosive rage.”</a:t>
            </a:r>
          </a:p>
        </p:txBody>
      </p:sp>
    </p:spTree>
    <p:extLst>
      <p:ext uri="{BB962C8B-B14F-4D97-AF65-F5344CB8AC3E}">
        <p14:creationId xmlns:p14="http://schemas.microsoft.com/office/powerpoint/2010/main" val="208019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How do I do right when I have been wronged?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85800" y="1437928"/>
            <a:ext cx="10515600" cy="4669896"/>
          </a:xfrm>
        </p:spPr>
        <p:txBody>
          <a:bodyPr>
            <a:normAutofit/>
          </a:bodyPr>
          <a:lstStyle/>
          <a:p>
            <a:pPr marL="514350" indent="-514350">
              <a:buFont typeface="+mj-lt"/>
              <a:buAutoNum type="arabicPeriod"/>
            </a:pPr>
            <a:r>
              <a:rPr lang="en-US" sz="3200" dirty="0" smtClean="0">
                <a:latin typeface="Abadi MT Condensed Extra Bold" charset="0"/>
                <a:ea typeface="Abadi MT Condensed Extra Bold" charset="0"/>
                <a:cs typeface="Abadi MT Condensed Extra Bold" charset="0"/>
              </a:rPr>
              <a:t>Patience </a:t>
            </a:r>
            <a:endParaRPr lang="en-US" sz="3200" dirty="0">
              <a:ea typeface="Abadi MT Condensed Extra Bold" charset="0"/>
              <a:cs typeface="Abadi MT Condensed Extra Bold" charset="0"/>
            </a:endParaRPr>
          </a:p>
          <a:p>
            <a:pPr marL="514350" indent="-514350">
              <a:buFont typeface="+mj-lt"/>
              <a:buAutoNum type="arabicPeriod"/>
            </a:pPr>
            <a:endParaRPr lang="en-US" sz="1600" dirty="0" smtClean="0"/>
          </a:p>
          <a:p>
            <a:pPr marL="457200" lvl="1" indent="0">
              <a:buNone/>
            </a:pPr>
            <a:r>
              <a:rPr lang="en-US" sz="3200" dirty="0" smtClean="0"/>
              <a:t>“</a:t>
            </a:r>
            <a:r>
              <a:rPr lang="en-US" sz="3200" dirty="0"/>
              <a:t>Behold, we count them happy which </a:t>
            </a:r>
            <a:r>
              <a:rPr lang="en-US" sz="3200" b="1" dirty="0"/>
              <a:t>endure</a:t>
            </a:r>
            <a:r>
              <a:rPr lang="en-US" sz="3200" dirty="0"/>
              <a:t>” (5:11, KJV) </a:t>
            </a:r>
            <a:r>
              <a:rPr lang="en-US" sz="3200" dirty="0" smtClean="0"/>
              <a:t> or “steadfast</a:t>
            </a:r>
            <a:r>
              <a:rPr lang="en-US" sz="3200" dirty="0"/>
              <a:t>” (ESV) or “persevere” (NIV) </a:t>
            </a:r>
            <a:r>
              <a:rPr lang="en-US" dirty="0"/>
              <a:t/>
            </a:r>
            <a:br>
              <a:rPr lang="en-US" dirty="0"/>
            </a:br>
            <a:endParaRPr lang="en-US"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12</a:t>
            </a:fld>
            <a:endParaRPr lang="en-US" dirty="0"/>
          </a:p>
        </p:txBody>
      </p:sp>
      <p:sp>
        <p:nvSpPr>
          <p:cNvPr id="8" name="TextBox 7"/>
          <p:cNvSpPr txBox="1"/>
          <p:nvPr/>
        </p:nvSpPr>
        <p:spPr>
          <a:xfrm>
            <a:off x="2895601" y="6651441"/>
            <a:ext cx="9550400" cy="584775"/>
          </a:xfrm>
          <a:prstGeom prst="rect">
            <a:avLst/>
          </a:prstGeom>
          <a:solidFill>
            <a:schemeClr val="bg1"/>
          </a:solidFill>
        </p:spPr>
        <p:txBody>
          <a:bodyPr wrap="square" rtlCol="0">
            <a:spAutoFit/>
          </a:bodyPr>
          <a:lstStyle/>
          <a:p>
            <a:endParaRPr lang="en-US" sz="3200" dirty="0" smtClean="0"/>
          </a:p>
        </p:txBody>
      </p:sp>
      <p:sp>
        <p:nvSpPr>
          <p:cNvPr id="9" name="TextBox 8"/>
          <p:cNvSpPr txBox="1"/>
          <p:nvPr/>
        </p:nvSpPr>
        <p:spPr>
          <a:xfrm rot="10800000" flipV="1">
            <a:off x="1320800" y="3730052"/>
            <a:ext cx="9550400" cy="1569660"/>
          </a:xfrm>
          <a:prstGeom prst="rect">
            <a:avLst/>
          </a:prstGeom>
          <a:solidFill>
            <a:schemeClr val="bg1"/>
          </a:solidFill>
        </p:spPr>
        <p:txBody>
          <a:bodyPr wrap="square" rtlCol="0">
            <a:spAutoFit/>
          </a:bodyPr>
          <a:lstStyle/>
          <a:p>
            <a:r>
              <a:rPr lang="en-US" sz="3200" dirty="0" smtClean="0"/>
              <a:t>Endurance </a:t>
            </a:r>
            <a:r>
              <a:rPr lang="en-US" sz="3200" dirty="0"/>
              <a:t>(</a:t>
            </a:r>
            <a:r>
              <a:rPr lang="en-US" sz="3200" i="1" dirty="0" err="1"/>
              <a:t>hupomeno</a:t>
            </a:r>
            <a:r>
              <a:rPr lang="en-US" sz="3200" dirty="0"/>
              <a:t>) [5278] means literally “to stay under” and figuratively “to undergo; to </a:t>
            </a:r>
            <a:r>
              <a:rPr lang="en-US" sz="3200" dirty="0" smtClean="0"/>
              <a:t>bear </a:t>
            </a:r>
            <a:r>
              <a:rPr lang="en-US" sz="3200" dirty="0"/>
              <a:t>(trials), have fortitude, to persevere.” </a:t>
            </a:r>
          </a:p>
        </p:txBody>
      </p:sp>
    </p:spTree>
    <p:extLst>
      <p:ext uri="{BB962C8B-B14F-4D97-AF65-F5344CB8AC3E}">
        <p14:creationId xmlns:p14="http://schemas.microsoft.com/office/powerpoint/2010/main" val="214675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How do I do right when I have been wronged?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507067"/>
            <a:ext cx="10515600" cy="4669896"/>
          </a:xfrm>
        </p:spPr>
        <p:txBody>
          <a:bodyPr>
            <a:normAutofit/>
          </a:bodyPr>
          <a:lstStyle/>
          <a:p>
            <a:pPr marL="514350" indent="-514350">
              <a:buFont typeface="+mj-lt"/>
              <a:buAutoNum type="arabicPeriod" startAt="2"/>
            </a:pPr>
            <a:r>
              <a:rPr lang="en-US" sz="3200" b="1" dirty="0" smtClean="0">
                <a:latin typeface="Abadi MT Condensed Extra Bold" charset="0"/>
                <a:ea typeface="Abadi MT Condensed Extra Bold" charset="0"/>
                <a:cs typeface="Abadi MT Condensed Extra Bold" charset="0"/>
              </a:rPr>
              <a:t>Strengthen </a:t>
            </a:r>
            <a:r>
              <a:rPr lang="en-US" sz="3200" b="1" dirty="0">
                <a:latin typeface="Abadi MT Condensed Extra Bold" charset="0"/>
                <a:ea typeface="Abadi MT Condensed Extra Bold" charset="0"/>
                <a:cs typeface="Abadi MT Condensed Extra Bold" charset="0"/>
              </a:rPr>
              <a:t>Your Hearts </a:t>
            </a:r>
            <a:r>
              <a:rPr lang="en-US" sz="3200" dirty="0"/>
              <a:t>– </a:t>
            </a:r>
            <a:r>
              <a:rPr lang="en-US" sz="3200" dirty="0" smtClean="0"/>
              <a:t>“</a:t>
            </a:r>
            <a:r>
              <a:rPr lang="en-US" sz="3200" b="1" i="1" dirty="0" smtClean="0"/>
              <a:t>Establish </a:t>
            </a:r>
            <a:r>
              <a:rPr lang="en-US" sz="3200" b="1" i="1" dirty="0"/>
              <a:t>your hearts</a:t>
            </a:r>
            <a:r>
              <a:rPr lang="en-US" sz="3200" i="1" dirty="0"/>
              <a:t>, for the coming of the Lord is at hand</a:t>
            </a:r>
            <a:r>
              <a:rPr lang="en-US" sz="3200" dirty="0"/>
              <a:t>” (5:8b, ESV) </a:t>
            </a:r>
            <a:endParaRPr lang="en-US" sz="3200"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13</a:t>
            </a:fld>
            <a:endParaRPr lang="en-US" dirty="0"/>
          </a:p>
        </p:txBody>
      </p:sp>
      <p:sp>
        <p:nvSpPr>
          <p:cNvPr id="7" name="TextBox 6"/>
          <p:cNvSpPr txBox="1"/>
          <p:nvPr/>
        </p:nvSpPr>
        <p:spPr>
          <a:xfrm>
            <a:off x="1333847" y="2832630"/>
            <a:ext cx="9804400" cy="2246769"/>
          </a:xfrm>
          <a:prstGeom prst="rect">
            <a:avLst/>
          </a:prstGeom>
          <a:solidFill>
            <a:schemeClr val="bg1"/>
          </a:solidFill>
        </p:spPr>
        <p:txBody>
          <a:bodyPr wrap="square" rtlCol="0">
            <a:spAutoFit/>
          </a:bodyPr>
          <a:lstStyle/>
          <a:p>
            <a:r>
              <a:rPr lang="en-US" sz="2800" dirty="0"/>
              <a:t>The NASV says “Strengthen” and other translations say to be “firm”(</a:t>
            </a:r>
            <a:r>
              <a:rPr lang="en-US" sz="2800" i="1" dirty="0" err="1"/>
              <a:t>sterizo</a:t>
            </a:r>
            <a:r>
              <a:rPr lang="en-US" sz="2800" dirty="0"/>
              <a:t>) [4741] means </a:t>
            </a:r>
            <a:r>
              <a:rPr lang="en-US" sz="2800" dirty="0" smtClean="0"/>
              <a:t>“to set </a:t>
            </a:r>
            <a:r>
              <a:rPr lang="en-US" sz="2800" dirty="0"/>
              <a:t>fast, to turn </a:t>
            </a:r>
            <a:r>
              <a:rPr lang="en-US" sz="2800" dirty="0" smtClean="0"/>
              <a:t>resolutely </a:t>
            </a:r>
            <a:r>
              <a:rPr lang="en-US" sz="2800" dirty="0"/>
              <a:t>in a certain direction, or to confirm or fix something firmly in place so it’s immovable.” (cf. 1 Th. 3:13; 2 </a:t>
            </a:r>
            <a:r>
              <a:rPr lang="en-US" sz="2800" dirty="0" smtClean="0"/>
              <a:t>Th</a:t>
            </a:r>
            <a:r>
              <a:rPr lang="en-US" sz="2800" dirty="0"/>
              <a:t>. 2:17; Heb. 13:9).  </a:t>
            </a:r>
            <a:br>
              <a:rPr lang="en-US" sz="2800" dirty="0"/>
            </a:br>
            <a:endParaRPr lang="en-US" sz="2800" dirty="0"/>
          </a:p>
        </p:txBody>
      </p:sp>
    </p:spTree>
    <p:extLst>
      <p:ext uri="{BB962C8B-B14F-4D97-AF65-F5344CB8AC3E}">
        <p14:creationId xmlns:p14="http://schemas.microsoft.com/office/powerpoint/2010/main" val="173968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How do I do right when I have been wronged?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507067"/>
            <a:ext cx="10515600" cy="4669896"/>
          </a:xfrm>
        </p:spPr>
        <p:txBody>
          <a:bodyPr>
            <a:normAutofit/>
          </a:bodyPr>
          <a:lstStyle/>
          <a:p>
            <a:pPr marL="514350" indent="-514350">
              <a:buFont typeface="+mj-lt"/>
              <a:buAutoNum type="arabicPeriod" startAt="2"/>
            </a:pPr>
            <a:r>
              <a:rPr lang="en-US" sz="3200" b="1" dirty="0" smtClean="0">
                <a:latin typeface="Abadi MT Condensed Extra Bold" charset="0"/>
                <a:ea typeface="Abadi MT Condensed Extra Bold" charset="0"/>
                <a:cs typeface="Abadi MT Condensed Extra Bold" charset="0"/>
              </a:rPr>
              <a:t>Strengthen </a:t>
            </a:r>
            <a:r>
              <a:rPr lang="en-US" sz="3200" b="1" dirty="0">
                <a:latin typeface="Abadi MT Condensed Extra Bold" charset="0"/>
                <a:ea typeface="Abadi MT Condensed Extra Bold" charset="0"/>
                <a:cs typeface="Abadi MT Condensed Extra Bold" charset="0"/>
              </a:rPr>
              <a:t>Your Hearts </a:t>
            </a:r>
            <a:r>
              <a:rPr lang="en-US" sz="3200" dirty="0"/>
              <a:t>– </a:t>
            </a:r>
            <a:r>
              <a:rPr lang="en-US" sz="3200" dirty="0" smtClean="0"/>
              <a:t>“</a:t>
            </a:r>
            <a:r>
              <a:rPr lang="en-US" sz="3200" b="1" i="1" dirty="0" smtClean="0"/>
              <a:t>Establish </a:t>
            </a:r>
            <a:r>
              <a:rPr lang="en-US" sz="3200" b="1" i="1" dirty="0"/>
              <a:t>your hearts</a:t>
            </a:r>
            <a:r>
              <a:rPr lang="en-US" sz="3200" i="1" dirty="0"/>
              <a:t>, for the coming of the Lord is at hand</a:t>
            </a:r>
            <a:r>
              <a:rPr lang="en-US" sz="3200" dirty="0"/>
              <a:t>” (5:8b, ESV) </a:t>
            </a:r>
            <a:endParaRPr lang="en-US" sz="3200"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14</a:t>
            </a:fld>
            <a:endParaRPr lang="en-US" dirty="0"/>
          </a:p>
        </p:txBody>
      </p:sp>
      <p:sp>
        <p:nvSpPr>
          <p:cNvPr id="7" name="TextBox 6"/>
          <p:cNvSpPr txBox="1"/>
          <p:nvPr/>
        </p:nvSpPr>
        <p:spPr>
          <a:xfrm>
            <a:off x="1193800" y="3842015"/>
            <a:ext cx="9804400" cy="1384995"/>
          </a:xfrm>
          <a:prstGeom prst="rect">
            <a:avLst/>
          </a:prstGeom>
          <a:solidFill>
            <a:schemeClr val="bg1"/>
          </a:solidFill>
        </p:spPr>
        <p:txBody>
          <a:bodyPr wrap="square" rtlCol="0">
            <a:spAutoFit/>
          </a:bodyPr>
          <a:lstStyle/>
          <a:p>
            <a:r>
              <a:rPr lang="en-US" sz="2800" dirty="0"/>
              <a:t>“</a:t>
            </a:r>
            <a:r>
              <a:rPr lang="en-US" sz="2800" i="1" dirty="0"/>
              <a:t>As for  you, you meant evil against me, </a:t>
            </a:r>
            <a:r>
              <a:rPr lang="en-US" sz="2800" b="1" i="1" dirty="0"/>
              <a:t>but God meant it for good</a:t>
            </a:r>
            <a:r>
              <a:rPr lang="en-US" sz="2800" i="1" dirty="0"/>
              <a:t>, </a:t>
            </a:r>
            <a:r>
              <a:rPr lang="en-US" sz="2800" i="1" dirty="0" smtClean="0"/>
              <a:t>to </a:t>
            </a:r>
            <a:r>
              <a:rPr lang="en-US" sz="2800" i="1" dirty="0"/>
              <a:t>bring it about that many people should be kept alive, as they are </a:t>
            </a:r>
            <a:r>
              <a:rPr lang="en-US" sz="2800" i="1" dirty="0" smtClean="0"/>
              <a:t>today</a:t>
            </a:r>
            <a:r>
              <a:rPr lang="en-US" sz="2800" dirty="0" smtClean="0"/>
              <a:t>” (Ex. 55:20)</a:t>
            </a:r>
            <a:r>
              <a:rPr lang="en-US" sz="2800" dirty="0" smtClean="0">
                <a:effectLst/>
              </a:rPr>
              <a:t> </a:t>
            </a:r>
            <a:endParaRPr lang="en-US" sz="2800" dirty="0"/>
          </a:p>
        </p:txBody>
      </p:sp>
      <p:sp>
        <p:nvSpPr>
          <p:cNvPr id="9" name="TextBox 8"/>
          <p:cNvSpPr txBox="1"/>
          <p:nvPr/>
        </p:nvSpPr>
        <p:spPr>
          <a:xfrm rot="21067117">
            <a:off x="780595" y="2762016"/>
            <a:ext cx="2683042" cy="707886"/>
          </a:xfrm>
          <a:prstGeom prst="rect">
            <a:avLst/>
          </a:prstGeom>
          <a:solidFill>
            <a:srgbClr val="FFFF00"/>
          </a:solidFill>
        </p:spPr>
        <p:txBody>
          <a:bodyPr wrap="none" rtlCol="0">
            <a:spAutoFit/>
          </a:bodyPr>
          <a:lstStyle/>
          <a:p>
            <a:r>
              <a:rPr lang="en-US" sz="4000" dirty="0" smtClean="0">
                <a:latin typeface="Abadi MT Condensed Extra Bold" charset="0"/>
                <a:ea typeface="Abadi MT Condensed Extra Bold" charset="0"/>
                <a:cs typeface="Abadi MT Condensed Extra Bold" charset="0"/>
              </a:rPr>
              <a:t>50 - 20 Rule</a:t>
            </a:r>
            <a:endParaRPr lang="en-US" sz="4000" dirty="0">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131184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279" y="-205021"/>
            <a:ext cx="10515600" cy="1325563"/>
          </a:xfrm>
        </p:spPr>
        <p:txBody>
          <a:bodyPr/>
          <a:lstStyle/>
          <a:p>
            <a:r>
              <a:rPr lang="en-US" dirty="0" smtClean="0">
                <a:latin typeface="Abadi MT Condensed Extra Bold" charset="0"/>
                <a:ea typeface="Abadi MT Condensed Extra Bold" charset="0"/>
                <a:cs typeface="Abadi MT Condensed Extra Bold" charset="0"/>
              </a:rPr>
              <a:t>How do I do right when I have been wronged?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24721" y="899410"/>
            <a:ext cx="11342558" cy="5456940"/>
          </a:xfrm>
        </p:spPr>
        <p:txBody>
          <a:bodyPr>
            <a:normAutofit/>
          </a:bodyPr>
          <a:lstStyle/>
          <a:p>
            <a:pPr marL="514350" indent="-514350">
              <a:buFont typeface="+mj-lt"/>
              <a:buAutoNum type="arabicPeriod" startAt="3"/>
            </a:pPr>
            <a:r>
              <a:rPr lang="en-US" sz="3200" dirty="0">
                <a:latin typeface="Abadi MT Condensed Extra Bold" charset="0"/>
                <a:ea typeface="Abadi MT Condensed Extra Bold" charset="0"/>
                <a:cs typeface="Abadi MT Condensed Extra Bold" charset="0"/>
              </a:rPr>
              <a:t>Don’t Complain </a:t>
            </a:r>
            <a:r>
              <a:rPr lang="en-US" sz="3200" dirty="0" smtClean="0"/>
              <a:t>– </a:t>
            </a:r>
            <a:r>
              <a:rPr lang="en-US" dirty="0" smtClean="0"/>
              <a:t>“</a:t>
            </a:r>
            <a:r>
              <a:rPr lang="en-US" b="1" i="1" dirty="0" smtClean="0"/>
              <a:t>Do </a:t>
            </a:r>
            <a:r>
              <a:rPr lang="en-US" b="1" i="1" dirty="0"/>
              <a:t>not grumble against one another</a:t>
            </a:r>
            <a:r>
              <a:rPr lang="en-US" i="1" dirty="0"/>
              <a:t>, brothers, so that you may not be </a:t>
            </a:r>
            <a:r>
              <a:rPr lang="en-US" i="1" dirty="0" smtClean="0"/>
              <a:t>judged; behold</a:t>
            </a:r>
            <a:r>
              <a:rPr lang="en-US" i="1" dirty="0"/>
              <a:t>, the Judge is standing at the door.</a:t>
            </a:r>
            <a:r>
              <a:rPr lang="en-US" b="1" i="1" baseline="30000" dirty="0"/>
              <a:t>10 </a:t>
            </a:r>
            <a:r>
              <a:rPr lang="en-US" i="1" dirty="0"/>
              <a:t>As an example of suffering and patience, brothers, take the prophets who </a:t>
            </a:r>
            <a:r>
              <a:rPr lang="en-US" i="1" dirty="0" smtClean="0"/>
              <a:t>spoke </a:t>
            </a:r>
            <a:r>
              <a:rPr lang="en-US" i="1" dirty="0"/>
              <a:t>in the name of the Lord. </a:t>
            </a:r>
            <a:r>
              <a:rPr lang="en-US" b="1" i="1" baseline="30000" dirty="0"/>
              <a:t>11 </a:t>
            </a:r>
            <a:r>
              <a:rPr lang="en-US" i="1" dirty="0"/>
              <a:t>Behold, we consider those blessed who remained steadfast. You have heard of </a:t>
            </a:r>
            <a:r>
              <a:rPr lang="en-US" i="1" dirty="0" smtClean="0"/>
              <a:t>the</a:t>
            </a:r>
            <a:r>
              <a:rPr lang="en-US" i="1" dirty="0"/>
              <a:t> </a:t>
            </a:r>
            <a:r>
              <a:rPr lang="en-US" i="1" dirty="0" smtClean="0"/>
              <a:t>steadfastness </a:t>
            </a:r>
            <a:r>
              <a:rPr lang="en-US" i="1" dirty="0"/>
              <a:t>of Job, and you have seen the purpose of the Lord, how the Lord is compassionate and merciful</a:t>
            </a:r>
            <a:r>
              <a:rPr lang="en-US" dirty="0"/>
              <a:t> (</a:t>
            </a:r>
            <a:r>
              <a:rPr lang="en-US" dirty="0" smtClean="0"/>
              <a:t>5:9-11</a:t>
            </a:r>
            <a:r>
              <a:rPr lang="en-US" dirty="0"/>
              <a:t>)</a:t>
            </a:r>
            <a:br>
              <a:rPr lang="en-US" dirty="0"/>
            </a:br>
            <a:endParaRPr lang="en-US"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15</a:t>
            </a:fld>
            <a:endParaRPr lang="en-US" dirty="0"/>
          </a:p>
        </p:txBody>
      </p:sp>
      <p:sp>
        <p:nvSpPr>
          <p:cNvPr id="8" name="TextBox 7"/>
          <p:cNvSpPr txBox="1"/>
          <p:nvPr/>
        </p:nvSpPr>
        <p:spPr>
          <a:xfrm>
            <a:off x="1029186" y="3868042"/>
            <a:ext cx="10133628" cy="2062103"/>
          </a:xfrm>
          <a:prstGeom prst="rect">
            <a:avLst/>
          </a:prstGeom>
          <a:solidFill>
            <a:schemeClr val="bg1"/>
          </a:solidFill>
        </p:spPr>
        <p:txBody>
          <a:bodyPr wrap="square" rtlCol="0">
            <a:spAutoFit/>
          </a:bodyPr>
          <a:lstStyle/>
          <a:p>
            <a:r>
              <a:rPr lang="en-US" sz="3200" i="1" dirty="0" smtClean="0"/>
              <a:t>“</a:t>
            </a:r>
            <a:r>
              <a:rPr lang="en-US" sz="3200" dirty="0"/>
              <a:t>Complain (</a:t>
            </a:r>
            <a:r>
              <a:rPr lang="en-US" sz="3200" i="1" dirty="0" err="1"/>
              <a:t>stenazo</a:t>
            </a:r>
            <a:r>
              <a:rPr lang="en-US" sz="3200" dirty="0" smtClean="0"/>
              <a:t>)[</a:t>
            </a:r>
            <a:r>
              <a:rPr lang="en-US" sz="3200" dirty="0"/>
              <a:t>4727] means </a:t>
            </a:r>
            <a:r>
              <a:rPr lang="en-US" sz="3200" dirty="0" smtClean="0"/>
              <a:t>“to </a:t>
            </a:r>
            <a:r>
              <a:rPr lang="en-US" sz="3200" dirty="0"/>
              <a:t>murmur, </a:t>
            </a:r>
            <a:r>
              <a:rPr lang="en-US" sz="3200" dirty="0" smtClean="0"/>
              <a:t>moan, mumble</a:t>
            </a:r>
            <a:r>
              <a:rPr lang="en-US" sz="3200" dirty="0"/>
              <a:t>, groan or grumble.  It has to do with “speaking </a:t>
            </a:r>
            <a:br>
              <a:rPr lang="en-US" sz="3200" dirty="0"/>
            </a:br>
            <a:r>
              <a:rPr lang="en-US" sz="3200" dirty="0" smtClean="0"/>
              <a:t>against</a:t>
            </a:r>
            <a:r>
              <a:rPr lang="en-US" sz="3200" dirty="0"/>
              <a:t>” or judging without mercy or </a:t>
            </a:r>
            <a:r>
              <a:rPr lang="en-US" sz="3200" dirty="0" smtClean="0"/>
              <a:t>merit” (cf. Ja. 4:11-12)    </a:t>
            </a:r>
            <a:r>
              <a:rPr lang="en-US" sz="3200" dirty="0"/>
              <a:t/>
            </a:r>
            <a:br>
              <a:rPr lang="en-US" sz="3200" dirty="0"/>
            </a:br>
            <a:endParaRPr lang="en-US" sz="3200" dirty="0"/>
          </a:p>
        </p:txBody>
      </p:sp>
    </p:spTree>
    <p:extLst>
      <p:ext uri="{BB962C8B-B14F-4D97-AF65-F5344CB8AC3E}">
        <p14:creationId xmlns:p14="http://schemas.microsoft.com/office/powerpoint/2010/main" val="187569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626" y="239843"/>
            <a:ext cx="10784174" cy="1199213"/>
          </a:xfrm>
        </p:spPr>
        <p:txBody>
          <a:bodyPr/>
          <a:lstStyle/>
          <a:p>
            <a:r>
              <a:rPr lang="en-US" dirty="0" smtClean="0">
                <a:latin typeface="Abadi MT Condensed Extra Bold" charset="0"/>
                <a:ea typeface="Abadi MT Condensed Extra Bold" charset="0"/>
                <a:cs typeface="Abadi MT Condensed Extra Bold" charset="0"/>
              </a:rPr>
              <a:t>How do I do right when I have been wronged? </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49705" y="1439056"/>
            <a:ext cx="11212643" cy="4737907"/>
          </a:xfrm>
        </p:spPr>
        <p:txBody>
          <a:bodyPr>
            <a:normAutofit/>
          </a:bodyPr>
          <a:lstStyle/>
          <a:p>
            <a:pPr marL="514350" indent="-514350">
              <a:buFont typeface="+mj-lt"/>
              <a:buAutoNum type="arabicPeriod" startAt="4"/>
            </a:pPr>
            <a:r>
              <a:rPr lang="en-US" sz="3200" dirty="0" smtClean="0">
                <a:latin typeface="Abadi MT Condensed Extra Bold" charset="0"/>
                <a:ea typeface="Abadi MT Condensed Extra Bold" charset="0"/>
                <a:cs typeface="Abadi MT Condensed Extra Bold" charset="0"/>
              </a:rPr>
              <a:t>Don’t </a:t>
            </a:r>
            <a:r>
              <a:rPr lang="en-US" sz="3200" dirty="0">
                <a:latin typeface="Abadi MT Condensed Extra Bold" charset="0"/>
                <a:ea typeface="Abadi MT Condensed Extra Bold" charset="0"/>
                <a:cs typeface="Abadi MT Condensed Extra Bold" charset="0"/>
              </a:rPr>
              <a:t>swear </a:t>
            </a:r>
            <a:r>
              <a:rPr lang="en-US" sz="3200" dirty="0"/>
              <a:t>– </a:t>
            </a:r>
            <a:r>
              <a:rPr lang="en-US" sz="3000" dirty="0"/>
              <a:t>“</a:t>
            </a:r>
            <a:r>
              <a:rPr lang="en-US" sz="3000" i="1" dirty="0"/>
              <a:t>But above all, my brothers, do not swear, either by heaven or by earth or by any other oath, but </a:t>
            </a:r>
            <a:r>
              <a:rPr lang="en-US" sz="3000" i="1" dirty="0" smtClean="0"/>
              <a:t>let your </a:t>
            </a:r>
            <a:r>
              <a:rPr lang="en-US" sz="3000" i="1" dirty="0"/>
              <a:t>“yes” be yes and your “no” be no, so that you may not fall under condemnation</a:t>
            </a:r>
            <a:r>
              <a:rPr lang="en-US" sz="3000" dirty="0"/>
              <a:t>” (5:12). </a:t>
            </a:r>
            <a:r>
              <a:rPr lang="en-US" sz="3200" i="1" dirty="0" smtClean="0"/>
              <a:t/>
            </a:r>
            <a:br>
              <a:rPr lang="en-US" sz="3200" i="1" dirty="0" smtClean="0"/>
            </a:br>
            <a:endParaRPr lang="en-US" sz="3200"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16</a:t>
            </a:fld>
            <a:endParaRPr lang="en-US" dirty="0"/>
          </a:p>
        </p:txBody>
      </p:sp>
      <p:sp>
        <p:nvSpPr>
          <p:cNvPr id="7" name="TextBox 6"/>
          <p:cNvSpPr txBox="1"/>
          <p:nvPr/>
        </p:nvSpPr>
        <p:spPr>
          <a:xfrm>
            <a:off x="1298731" y="3510221"/>
            <a:ext cx="9804400" cy="1046440"/>
          </a:xfrm>
          <a:prstGeom prst="rect">
            <a:avLst/>
          </a:prstGeom>
          <a:solidFill>
            <a:schemeClr val="bg1"/>
          </a:solidFill>
        </p:spPr>
        <p:txBody>
          <a:bodyPr wrap="square" rtlCol="0">
            <a:spAutoFit/>
          </a:bodyPr>
          <a:lstStyle/>
          <a:p>
            <a:r>
              <a:rPr lang="en-US" sz="3200" dirty="0"/>
              <a:t>The word </a:t>
            </a:r>
            <a:r>
              <a:rPr lang="en-US" sz="3200" b="1" dirty="0"/>
              <a:t>swea</a:t>
            </a:r>
            <a:r>
              <a:rPr lang="en-US" sz="3200" dirty="0"/>
              <a:t>r (</a:t>
            </a:r>
            <a:r>
              <a:rPr lang="en-US" sz="3200" i="1" dirty="0" err="1"/>
              <a:t>omnuo</a:t>
            </a:r>
            <a:r>
              <a:rPr lang="en-US" sz="3200" dirty="0"/>
              <a:t>) [3660] means “to take an oath.” </a:t>
            </a:r>
            <a:r>
              <a:rPr lang="en-US" sz="3000" dirty="0" smtClean="0"/>
              <a:t>  </a:t>
            </a:r>
            <a:r>
              <a:rPr lang="en-US" sz="3000" dirty="0"/>
              <a:t/>
            </a:r>
            <a:br>
              <a:rPr lang="en-US" sz="3000" dirty="0"/>
            </a:br>
            <a:endParaRPr lang="en-US" sz="3000" dirty="0"/>
          </a:p>
        </p:txBody>
      </p:sp>
    </p:spTree>
    <p:extLst>
      <p:ext uri="{BB962C8B-B14F-4D97-AF65-F5344CB8AC3E}">
        <p14:creationId xmlns:p14="http://schemas.microsoft.com/office/powerpoint/2010/main" val="78597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How do I do right when I have been wronged? </a:t>
            </a:r>
            <a:endParaRPr lang="en-US" dirty="0"/>
          </a:p>
        </p:txBody>
      </p:sp>
      <p:sp>
        <p:nvSpPr>
          <p:cNvPr id="3" name="Content Placeholder 2"/>
          <p:cNvSpPr>
            <a:spLocks noGrp="1"/>
          </p:cNvSpPr>
          <p:nvPr>
            <p:ph idx="1"/>
          </p:nvPr>
        </p:nvSpPr>
        <p:spPr>
          <a:xfrm>
            <a:off x="239843" y="1690688"/>
            <a:ext cx="11113957" cy="4486275"/>
          </a:xfrm>
        </p:spPr>
        <p:txBody>
          <a:bodyPr/>
          <a:lstStyle/>
          <a:p>
            <a:pPr marL="514350" indent="-514350">
              <a:buFont typeface="+mj-lt"/>
              <a:buAutoNum type="arabicPeriod"/>
            </a:pPr>
            <a:endParaRPr lang="en-US" b="1" dirty="0" smtClean="0"/>
          </a:p>
          <a:p>
            <a:pPr marL="0" indent="0">
              <a:buNone/>
            </a:pPr>
            <a:endParaRPr lang="en-US" b="1" dirty="0"/>
          </a:p>
          <a:p>
            <a:pPr marL="514350" indent="-514350">
              <a:buFont typeface="+mj-lt"/>
              <a:buAutoNum type="arabicPeriod"/>
            </a:pPr>
            <a:r>
              <a:rPr lang="en-US" b="1" dirty="0" smtClean="0"/>
              <a:t>Don’t </a:t>
            </a:r>
            <a:r>
              <a:rPr lang="en-US" b="1" dirty="0"/>
              <a:t>focus on the </a:t>
            </a:r>
            <a:r>
              <a:rPr lang="en-US" b="1" dirty="0" smtClean="0"/>
              <a:t>situation</a:t>
            </a:r>
            <a:endParaRPr lang="en-US" dirty="0" smtClean="0"/>
          </a:p>
          <a:p>
            <a:pPr marL="514350" indent="-514350">
              <a:buFont typeface="+mj-lt"/>
              <a:buAutoNum type="arabicPeriod"/>
            </a:pPr>
            <a:r>
              <a:rPr lang="en-US" b="1" dirty="0" smtClean="0"/>
              <a:t>Don’t </a:t>
            </a:r>
            <a:r>
              <a:rPr lang="en-US" b="1" dirty="0"/>
              <a:t>focus on your feelings</a:t>
            </a:r>
            <a:r>
              <a:rPr lang="en-US" dirty="0"/>
              <a:t> </a:t>
            </a:r>
          </a:p>
          <a:p>
            <a:pPr marL="514350" indent="-514350">
              <a:buFont typeface="+mj-lt"/>
              <a:buAutoNum type="arabicPeriod"/>
            </a:pPr>
            <a:r>
              <a:rPr lang="en-US" b="1" dirty="0" smtClean="0"/>
              <a:t>Don’t </a:t>
            </a:r>
            <a:r>
              <a:rPr lang="en-US" b="1" dirty="0"/>
              <a:t>play the blame </a:t>
            </a:r>
            <a:r>
              <a:rPr lang="en-US" b="1" dirty="0" smtClean="0"/>
              <a:t>game</a:t>
            </a:r>
            <a:endParaRPr lang="en-US" dirty="0" smtClean="0"/>
          </a:p>
          <a:p>
            <a:pPr marL="514350" indent="-514350">
              <a:buFont typeface="+mj-lt"/>
              <a:buAutoNum type="arabicPeriod"/>
            </a:pPr>
            <a:r>
              <a:rPr lang="en-US" b="1" dirty="0" smtClean="0"/>
              <a:t>Don’t </a:t>
            </a:r>
            <a:r>
              <a:rPr lang="en-US" b="1" dirty="0"/>
              <a:t>focus on the </a:t>
            </a:r>
            <a:r>
              <a:rPr lang="en-US" b="1" dirty="0" smtClean="0"/>
              <a:t>present</a:t>
            </a:r>
            <a:endParaRPr lang="en-US"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17</a:t>
            </a:fld>
            <a:endParaRPr lang="en-US" dirty="0"/>
          </a:p>
        </p:txBody>
      </p:sp>
      <p:sp>
        <p:nvSpPr>
          <p:cNvPr id="7" name="Right Brace 6"/>
          <p:cNvSpPr/>
          <p:nvPr/>
        </p:nvSpPr>
        <p:spPr>
          <a:xfrm>
            <a:off x="5006715" y="2863120"/>
            <a:ext cx="974361" cy="1783831"/>
          </a:xfrm>
          <a:prstGeom prst="rightBrace">
            <a:avLst>
              <a:gd name="adj1" fmla="val 8333"/>
              <a:gd name="adj2" fmla="val 49099"/>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208568" y="1769876"/>
            <a:ext cx="5663641" cy="3970318"/>
          </a:xfrm>
          <a:prstGeom prst="rect">
            <a:avLst/>
          </a:prstGeom>
          <a:solidFill>
            <a:schemeClr val="bg1"/>
          </a:solidFill>
          <a:ln w="76200">
            <a:solidFill>
              <a:srgbClr val="002060"/>
            </a:solidFill>
          </a:ln>
        </p:spPr>
        <p:txBody>
          <a:bodyPr wrap="square" rtlCol="0">
            <a:spAutoFit/>
          </a:bodyPr>
          <a:lstStyle/>
          <a:p>
            <a:r>
              <a:rPr lang="en-US" sz="2800" dirty="0">
                <a:solidFill>
                  <a:srgbClr val="002060"/>
                </a:solidFill>
              </a:rPr>
              <a:t>“</a:t>
            </a:r>
            <a:r>
              <a:rPr lang="en-US" sz="2800" i="1" dirty="0">
                <a:solidFill>
                  <a:srgbClr val="002060"/>
                </a:solidFill>
              </a:rPr>
              <a:t>In this you rejoice, though now for a little while, if necessary, you have been grieved by various trials, </a:t>
            </a:r>
            <a:r>
              <a:rPr lang="en-US" sz="2800" b="1" i="1" baseline="30000" dirty="0">
                <a:solidFill>
                  <a:srgbClr val="002060"/>
                </a:solidFill>
              </a:rPr>
              <a:t>7 </a:t>
            </a:r>
            <a:r>
              <a:rPr lang="en-US" sz="2800" i="1" dirty="0">
                <a:solidFill>
                  <a:srgbClr val="002060"/>
                </a:solidFill>
              </a:rPr>
              <a:t>so that the tested genuineness of your faith—more precious than gold that perishes though it is tested by fire—may be found to result in praise and glory and honor at the revelation of Jesus Chris</a:t>
            </a:r>
            <a:r>
              <a:rPr lang="en-US" sz="2800" dirty="0">
                <a:solidFill>
                  <a:srgbClr val="002060"/>
                </a:solidFill>
              </a:rPr>
              <a:t>t” (1 Peter 1:6-7)</a:t>
            </a:r>
          </a:p>
        </p:txBody>
      </p:sp>
    </p:spTree>
    <p:extLst>
      <p:ext uri="{BB962C8B-B14F-4D97-AF65-F5344CB8AC3E}">
        <p14:creationId xmlns:p14="http://schemas.microsoft.com/office/powerpoint/2010/main" val="31032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How do I do right when I have been wronged? </a:t>
            </a:r>
            <a:endParaRPr lang="en-US" dirty="0"/>
          </a:p>
        </p:txBody>
      </p:sp>
      <p:sp>
        <p:nvSpPr>
          <p:cNvPr id="3" name="Content Placeholder 2"/>
          <p:cNvSpPr>
            <a:spLocks noGrp="1"/>
          </p:cNvSpPr>
          <p:nvPr>
            <p:ph idx="1"/>
          </p:nvPr>
        </p:nvSpPr>
        <p:spPr>
          <a:xfrm>
            <a:off x="239843" y="1690688"/>
            <a:ext cx="11497455" cy="4486275"/>
          </a:xfrm>
        </p:spPr>
        <p:txBody>
          <a:bodyPr/>
          <a:lstStyle/>
          <a:p>
            <a:pPr marL="0" indent="0">
              <a:buNone/>
            </a:pPr>
            <a:endParaRPr lang="en-US" b="1" dirty="0"/>
          </a:p>
          <a:p>
            <a:pPr marL="514350" indent="-514350">
              <a:buFont typeface="+mj-lt"/>
              <a:buAutoNum type="arabicPeriod"/>
            </a:pPr>
            <a:r>
              <a:rPr lang="en-US" b="1" dirty="0" smtClean="0">
                <a:solidFill>
                  <a:schemeClr val="bg1">
                    <a:lumMod val="65000"/>
                  </a:schemeClr>
                </a:solidFill>
              </a:rPr>
              <a:t>Don’t </a:t>
            </a:r>
            <a:r>
              <a:rPr lang="en-US" b="1" dirty="0">
                <a:solidFill>
                  <a:schemeClr val="bg1">
                    <a:lumMod val="65000"/>
                  </a:schemeClr>
                </a:solidFill>
              </a:rPr>
              <a:t>focus on the </a:t>
            </a:r>
            <a:r>
              <a:rPr lang="en-US" b="1" dirty="0" smtClean="0">
                <a:solidFill>
                  <a:schemeClr val="bg1">
                    <a:lumMod val="65000"/>
                  </a:schemeClr>
                </a:solidFill>
              </a:rPr>
              <a:t>situation</a:t>
            </a:r>
            <a:endParaRPr lang="en-US" dirty="0" smtClean="0">
              <a:solidFill>
                <a:schemeClr val="bg1">
                  <a:lumMod val="65000"/>
                </a:schemeClr>
              </a:solidFill>
            </a:endParaRPr>
          </a:p>
          <a:p>
            <a:pPr marL="514350" indent="-514350">
              <a:buFont typeface="+mj-lt"/>
              <a:buAutoNum type="arabicPeriod"/>
            </a:pPr>
            <a:r>
              <a:rPr lang="en-US" b="1" dirty="0" smtClean="0">
                <a:solidFill>
                  <a:schemeClr val="bg1">
                    <a:lumMod val="65000"/>
                  </a:schemeClr>
                </a:solidFill>
              </a:rPr>
              <a:t>Don’t </a:t>
            </a:r>
            <a:r>
              <a:rPr lang="en-US" b="1" dirty="0">
                <a:solidFill>
                  <a:schemeClr val="bg1">
                    <a:lumMod val="65000"/>
                  </a:schemeClr>
                </a:solidFill>
              </a:rPr>
              <a:t>focus on your feelings</a:t>
            </a:r>
            <a:r>
              <a:rPr lang="en-US" dirty="0">
                <a:solidFill>
                  <a:schemeClr val="bg1">
                    <a:lumMod val="65000"/>
                  </a:schemeClr>
                </a:solidFill>
              </a:rPr>
              <a:t> </a:t>
            </a:r>
          </a:p>
          <a:p>
            <a:pPr marL="514350" indent="-514350">
              <a:buFont typeface="+mj-lt"/>
              <a:buAutoNum type="arabicPeriod"/>
            </a:pPr>
            <a:r>
              <a:rPr lang="en-US" b="1" dirty="0" smtClean="0">
                <a:solidFill>
                  <a:schemeClr val="bg1">
                    <a:lumMod val="65000"/>
                  </a:schemeClr>
                </a:solidFill>
              </a:rPr>
              <a:t>Don’t </a:t>
            </a:r>
            <a:r>
              <a:rPr lang="en-US" b="1" dirty="0">
                <a:solidFill>
                  <a:schemeClr val="bg1">
                    <a:lumMod val="65000"/>
                  </a:schemeClr>
                </a:solidFill>
              </a:rPr>
              <a:t>play the blame </a:t>
            </a:r>
            <a:r>
              <a:rPr lang="en-US" b="1" dirty="0" smtClean="0">
                <a:solidFill>
                  <a:schemeClr val="bg1">
                    <a:lumMod val="65000"/>
                  </a:schemeClr>
                </a:solidFill>
              </a:rPr>
              <a:t>game</a:t>
            </a:r>
            <a:endParaRPr lang="en-US" dirty="0" smtClean="0">
              <a:solidFill>
                <a:schemeClr val="bg1">
                  <a:lumMod val="65000"/>
                </a:schemeClr>
              </a:solidFill>
            </a:endParaRPr>
          </a:p>
          <a:p>
            <a:pPr marL="514350" indent="-514350">
              <a:buFont typeface="+mj-lt"/>
              <a:buAutoNum type="arabicPeriod"/>
            </a:pPr>
            <a:r>
              <a:rPr lang="en-US" b="1" dirty="0" smtClean="0">
                <a:solidFill>
                  <a:schemeClr val="bg1">
                    <a:lumMod val="65000"/>
                  </a:schemeClr>
                </a:solidFill>
              </a:rPr>
              <a:t>Don’t </a:t>
            </a:r>
            <a:r>
              <a:rPr lang="en-US" b="1" dirty="0">
                <a:solidFill>
                  <a:schemeClr val="bg1">
                    <a:lumMod val="65000"/>
                  </a:schemeClr>
                </a:solidFill>
              </a:rPr>
              <a:t>focus on the </a:t>
            </a:r>
            <a:r>
              <a:rPr lang="en-US" b="1" dirty="0" smtClean="0">
                <a:solidFill>
                  <a:schemeClr val="bg1">
                    <a:lumMod val="65000"/>
                  </a:schemeClr>
                </a:solidFill>
              </a:rPr>
              <a:t>present</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18</a:t>
            </a:fld>
            <a:endParaRPr lang="en-US" dirty="0"/>
          </a:p>
        </p:txBody>
      </p:sp>
      <p:sp>
        <p:nvSpPr>
          <p:cNvPr id="7" name="Right Brace 6"/>
          <p:cNvSpPr/>
          <p:nvPr/>
        </p:nvSpPr>
        <p:spPr>
          <a:xfrm>
            <a:off x="5014209" y="2303340"/>
            <a:ext cx="974361" cy="1783831"/>
          </a:xfrm>
          <a:prstGeom prst="rightBrace">
            <a:avLst>
              <a:gd name="adj1" fmla="val 8333"/>
              <a:gd name="adj2" fmla="val 49099"/>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403924" y="1862751"/>
            <a:ext cx="4949876" cy="2554545"/>
          </a:xfrm>
          <a:prstGeom prst="rect">
            <a:avLst/>
          </a:prstGeom>
          <a:solidFill>
            <a:schemeClr val="bg1"/>
          </a:solidFill>
          <a:ln w="76200">
            <a:solidFill>
              <a:srgbClr val="002060"/>
            </a:solidFill>
          </a:ln>
        </p:spPr>
        <p:txBody>
          <a:bodyPr wrap="square" rtlCol="0">
            <a:spAutoFit/>
          </a:bodyPr>
          <a:lstStyle/>
          <a:p>
            <a:r>
              <a:rPr lang="en-US" sz="3200" dirty="0" smtClean="0"/>
              <a:t>“Lord</a:t>
            </a:r>
            <a:r>
              <a:rPr lang="en-US" sz="3200" dirty="0"/>
              <a:t>, I see </a:t>
            </a:r>
            <a:r>
              <a:rPr lang="en-US" sz="3200" dirty="0" smtClean="0"/>
              <a:t>this </a:t>
            </a:r>
            <a:r>
              <a:rPr lang="en-US" sz="3200" dirty="0"/>
              <a:t>person as a tool and this situation </a:t>
            </a:r>
            <a:r>
              <a:rPr lang="en-US" sz="3200" dirty="0" smtClean="0"/>
              <a:t>as </a:t>
            </a:r>
            <a:r>
              <a:rPr lang="en-US" sz="3200" dirty="0"/>
              <a:t>a learning experience that I need to go through.”</a:t>
            </a:r>
            <a:br>
              <a:rPr lang="en-US" sz="3200" dirty="0"/>
            </a:br>
            <a:endParaRPr lang="en-US" sz="3200" dirty="0">
              <a:solidFill>
                <a:srgbClr val="002060"/>
              </a:solidFill>
            </a:endParaRPr>
          </a:p>
        </p:txBody>
      </p:sp>
      <p:sp>
        <p:nvSpPr>
          <p:cNvPr id="9" name="TextBox 8"/>
          <p:cNvSpPr txBox="1"/>
          <p:nvPr/>
        </p:nvSpPr>
        <p:spPr>
          <a:xfrm flipH="1">
            <a:off x="1217168" y="2841312"/>
            <a:ext cx="3312828" cy="707886"/>
          </a:xfrm>
          <a:prstGeom prst="rect">
            <a:avLst/>
          </a:prstGeom>
          <a:solidFill>
            <a:srgbClr val="FFFF00"/>
          </a:solidFill>
        </p:spPr>
        <p:txBody>
          <a:bodyPr wrap="square" rtlCol="0">
            <a:spAutoFit/>
          </a:bodyPr>
          <a:lstStyle/>
          <a:p>
            <a:pPr algn="ctr"/>
            <a:r>
              <a:rPr lang="en-US" sz="4000" b="1" dirty="0" smtClean="0">
                <a:latin typeface="Abadi MT Condensed Extra Bold" charset="0"/>
                <a:ea typeface="Abadi MT Condensed Extra Bold" charset="0"/>
                <a:cs typeface="Abadi MT Condensed Extra Bold" charset="0"/>
              </a:rPr>
              <a:t>50 - 20 Rule</a:t>
            </a:r>
            <a:endParaRPr lang="en-US" sz="4000" b="1" dirty="0">
              <a:latin typeface="Abadi MT Condensed Extra Bold" charset="0"/>
              <a:ea typeface="Abadi MT Condensed Extra Bold" charset="0"/>
              <a:cs typeface="Abadi MT Condensed Extra Bold" charset="0"/>
            </a:endParaRPr>
          </a:p>
        </p:txBody>
      </p:sp>
      <p:sp>
        <p:nvSpPr>
          <p:cNvPr id="10" name="TextBox 9"/>
          <p:cNvSpPr txBox="1"/>
          <p:nvPr/>
        </p:nvSpPr>
        <p:spPr>
          <a:xfrm>
            <a:off x="449705" y="4589359"/>
            <a:ext cx="11406265" cy="1477328"/>
          </a:xfrm>
          <a:prstGeom prst="rect">
            <a:avLst/>
          </a:prstGeom>
          <a:noFill/>
        </p:spPr>
        <p:txBody>
          <a:bodyPr wrap="square" rtlCol="0">
            <a:spAutoFit/>
          </a:bodyPr>
          <a:lstStyle/>
          <a:p>
            <a:r>
              <a:rPr lang="en-US" sz="3000" dirty="0"/>
              <a:t>“</a:t>
            </a:r>
            <a:r>
              <a:rPr lang="en-US" sz="3000" i="1" dirty="0"/>
              <a:t>As for  you, you meant evil against me, </a:t>
            </a:r>
            <a:r>
              <a:rPr lang="en-US" sz="3000" b="1" i="1" dirty="0"/>
              <a:t>but God meant it for good</a:t>
            </a:r>
            <a:r>
              <a:rPr lang="en-US" sz="3000" i="1" dirty="0"/>
              <a:t>, </a:t>
            </a:r>
            <a:r>
              <a:rPr lang="en-US" sz="3000" i="1" dirty="0" smtClean="0"/>
              <a:t>to </a:t>
            </a:r>
            <a:r>
              <a:rPr lang="en-US" sz="3000" i="1" dirty="0"/>
              <a:t>bring it about that many people should be kept alive, as they are </a:t>
            </a:r>
            <a:r>
              <a:rPr lang="en-US" sz="3000" i="1" dirty="0" smtClean="0"/>
              <a:t>today</a:t>
            </a:r>
            <a:r>
              <a:rPr lang="en-US" sz="3000" dirty="0" smtClean="0"/>
              <a:t>” (Gen. 50:20)</a:t>
            </a:r>
            <a:r>
              <a:rPr lang="en-US" sz="3000" dirty="0" smtClean="0">
                <a:effectLst/>
              </a:rPr>
              <a:t> </a:t>
            </a:r>
            <a:endParaRPr lang="en-US" sz="3000" dirty="0"/>
          </a:p>
        </p:txBody>
      </p:sp>
    </p:spTree>
    <p:extLst>
      <p:ext uri="{BB962C8B-B14F-4D97-AF65-F5344CB8AC3E}">
        <p14:creationId xmlns:p14="http://schemas.microsoft.com/office/powerpoint/2010/main" val="176790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badi MT Condensed Extra Bold" charset="0"/>
                <a:ea typeface="Abadi MT Condensed Extra Bold" charset="0"/>
                <a:cs typeface="Abadi MT Condensed Extra Bold" charset="0"/>
              </a:rPr>
              <a:t>Growing Slowly Wise </a:t>
            </a:r>
            <a:br>
              <a:rPr lang="en-US" dirty="0" smtClean="0">
                <a:latin typeface="Abadi MT Condensed Extra Bold" charset="0"/>
                <a:ea typeface="Abadi MT Condensed Extra Bold" charset="0"/>
                <a:cs typeface="Abadi MT Condensed Extra Bold" charset="0"/>
              </a:rPr>
            </a:br>
            <a:r>
              <a:rPr lang="en-US" sz="4800" b="1" i="1" dirty="0" smtClean="0">
                <a:latin typeface="+mn-lt"/>
                <a:ea typeface="Abadi MT Condensed Extra Bold" charset="0"/>
                <a:cs typeface="Abadi MT Condensed Extra Bold" charset="0"/>
              </a:rPr>
              <a:t>A Study of James</a:t>
            </a:r>
            <a:endParaRPr lang="en-US" sz="48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931333" y="3725332"/>
            <a:ext cx="10363200" cy="1532467"/>
          </a:xfrm>
          <a:solidFill>
            <a:schemeClr val="bg1"/>
          </a:solidFill>
        </p:spPr>
        <p:txBody>
          <a:bodyPr>
            <a:normAutofit/>
          </a:bodyPr>
          <a:lstStyle/>
          <a:p>
            <a:pPr algn="l"/>
            <a:r>
              <a:rPr lang="en-US" sz="4000" b="1" dirty="0" smtClean="0">
                <a:ea typeface="Abadi MT Condensed Extra Bold" charset="0"/>
                <a:cs typeface="Abadi MT Condensed Extra Bold" charset="0"/>
              </a:rPr>
              <a:t>How Do I Do Right When I have Been Wronged? </a:t>
            </a:r>
          </a:p>
          <a:p>
            <a:r>
              <a:rPr lang="en-US" sz="3600" dirty="0" smtClean="0">
                <a:ea typeface="Abadi MT Condensed Extra Bold" charset="0"/>
                <a:cs typeface="Abadi MT Condensed Extra Bold" charset="0"/>
              </a:rPr>
              <a:t>James 5:1-12</a:t>
            </a:r>
            <a:endParaRPr lang="en-US" sz="3600" dirty="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19</a:t>
            </a:fld>
            <a:endParaRPr lang="en-US" dirty="0"/>
          </a:p>
        </p:txBody>
      </p:sp>
    </p:spTree>
    <p:extLst>
      <p:ext uri="{BB962C8B-B14F-4D97-AF65-F5344CB8AC3E}">
        <p14:creationId xmlns:p14="http://schemas.microsoft.com/office/powerpoint/2010/main" val="264007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 y="186267"/>
            <a:ext cx="11887200" cy="6671733"/>
          </a:xfrm>
        </p:spPr>
        <p:txBody>
          <a:bodyPr>
            <a:normAutofit fontScale="92500" lnSpcReduction="10000"/>
          </a:bodyPr>
          <a:lstStyle/>
          <a:p>
            <a:pPr marL="0" indent="0">
              <a:buNone/>
            </a:pPr>
            <a:r>
              <a:rPr lang="en-US" dirty="0"/>
              <a:t>“Come now, you rich, weep and howl for the miseries that are coming upon you.</a:t>
            </a:r>
            <a:r>
              <a:rPr lang="en-US" b="1" baseline="30000" dirty="0"/>
              <a:t>2 </a:t>
            </a:r>
            <a:r>
              <a:rPr lang="en-US" dirty="0"/>
              <a:t>Your riches have rotted and your garments are moth-eaten. </a:t>
            </a:r>
            <a:r>
              <a:rPr lang="en-US" b="1" baseline="30000" dirty="0"/>
              <a:t>3 </a:t>
            </a:r>
            <a:r>
              <a:rPr lang="en-US" dirty="0"/>
              <a:t>Your gold and silver have corroded, and their corrosion will be evidence against you and will eat your flesh like fire. You have laid up treasure in the last days.</a:t>
            </a:r>
            <a:r>
              <a:rPr lang="en-US" b="1" baseline="30000" dirty="0"/>
              <a:t>4 </a:t>
            </a:r>
            <a:r>
              <a:rPr lang="en-US" dirty="0"/>
              <a:t>Behold, the wages of the laborers who mowed your fields, which you kept back by fraud, are crying out against you, and the cries of the harvesters have reached the ears of the Lord of hosts.</a:t>
            </a:r>
            <a:r>
              <a:rPr lang="en-US" b="1" baseline="30000" dirty="0"/>
              <a:t>5 </a:t>
            </a:r>
            <a:r>
              <a:rPr lang="en-US" dirty="0"/>
              <a:t>You have lived on the earth in luxury and in self-indulgence. You have fattened your hearts in a day of slaughter. </a:t>
            </a:r>
            <a:r>
              <a:rPr lang="en-US" b="1" baseline="30000" dirty="0"/>
              <a:t>6 </a:t>
            </a:r>
            <a:r>
              <a:rPr lang="en-US" dirty="0"/>
              <a:t>You have condemned and murdered the righteous person. He does not resist you</a:t>
            </a:r>
            <a:r>
              <a:rPr lang="en-US" dirty="0" smtClean="0"/>
              <a:t>.”</a:t>
            </a:r>
            <a:r>
              <a:rPr lang="en-US" b="1" baseline="30000" dirty="0" smtClean="0"/>
              <a:t>“</a:t>
            </a:r>
            <a:r>
              <a:rPr lang="en-US" b="1" baseline="30000" dirty="0"/>
              <a:t>7 </a:t>
            </a:r>
            <a:r>
              <a:rPr lang="en-US" dirty="0"/>
              <a:t>Be patient, therefore, brothers, until the coming of the Lord. See how the farmer waits for the precious fruit of the earth, being patient about it, until it receives the early and the late rains. </a:t>
            </a:r>
            <a:r>
              <a:rPr lang="en-US" b="1" baseline="30000" dirty="0"/>
              <a:t>8 </a:t>
            </a:r>
            <a:r>
              <a:rPr lang="en-US" dirty="0"/>
              <a:t>You also, be patient. Establish your hearts, for the coming of the Lord is at hand.</a:t>
            </a:r>
            <a:r>
              <a:rPr lang="en-US" b="1" baseline="30000" dirty="0"/>
              <a:t>9 </a:t>
            </a:r>
            <a:r>
              <a:rPr lang="en-US" dirty="0"/>
              <a:t>Do not grumble against one another, brothers, so that you may not be judged; behold, the Judge is standing at the door.</a:t>
            </a:r>
            <a:r>
              <a:rPr lang="en-US" b="1" baseline="30000" dirty="0"/>
              <a:t>10 </a:t>
            </a:r>
            <a:r>
              <a:rPr lang="en-US" dirty="0"/>
              <a:t>As an example of suffering and patience, brothers, take the prophets who spoke in the name of the Lord. </a:t>
            </a:r>
            <a:r>
              <a:rPr lang="en-US" b="1" baseline="30000" dirty="0"/>
              <a:t>11 </a:t>
            </a:r>
            <a:r>
              <a:rPr lang="en-US" dirty="0"/>
              <a:t>Behold, we consider those blessed who remained steadfast. You have heard of the steadfastness of Job, and you have seen the purpose of the Lord, how the Lord is compassionate and merciful</a:t>
            </a:r>
            <a:r>
              <a:rPr lang="en-US" dirty="0" smtClean="0"/>
              <a:t>.</a:t>
            </a:r>
            <a:r>
              <a:rPr lang="en-US" b="1" baseline="30000" dirty="0" smtClean="0"/>
              <a:t>“</a:t>
            </a:r>
            <a:r>
              <a:rPr lang="en-US" b="1" baseline="30000" dirty="0"/>
              <a:t>12 </a:t>
            </a:r>
            <a:r>
              <a:rPr lang="en-US" dirty="0"/>
              <a:t>But above all, my brothers, do not swear, either by heaven or by earth or by any other oath, but let your “yes” be yes and your “no” be no, so that you may not fall under condemnation” (James 5:1-12)</a:t>
            </a:r>
          </a:p>
          <a:p>
            <a:endParaRPr lang="en-US" dirty="0"/>
          </a:p>
        </p:txBody>
      </p:sp>
      <p:sp>
        <p:nvSpPr>
          <p:cNvPr id="5" name="Date Placeholder 4"/>
          <p:cNvSpPr>
            <a:spLocks noGrp="1"/>
          </p:cNvSpPr>
          <p:nvPr>
            <p:ph type="dt" sz="half" idx="10"/>
          </p:nvPr>
        </p:nvSpPr>
        <p:spPr>
          <a:xfrm>
            <a:off x="838199" y="6356350"/>
            <a:ext cx="3005667" cy="365125"/>
          </a:xfrm>
        </p:spPr>
        <p:txBody>
          <a:bodyPr/>
          <a:lstStyle/>
          <a:p>
            <a:r>
              <a:rPr lang="en-US" smtClean="0"/>
              <a:t>11/13/16                                                  Fink</a:t>
            </a:r>
            <a:endParaRPr lang="en-US" dirty="0"/>
          </a:p>
        </p:txBody>
      </p:sp>
      <p:sp>
        <p:nvSpPr>
          <p:cNvPr id="6" name="Footer Placeholder 5"/>
          <p:cNvSpPr>
            <a:spLocks noGrp="1"/>
          </p:cNvSpPr>
          <p:nvPr>
            <p:ph type="ftr" sz="quarter" idx="11"/>
          </p:nvPr>
        </p:nvSpPr>
        <p:spPr>
          <a:xfrm>
            <a:off x="4682065" y="6356350"/>
            <a:ext cx="4572002" cy="371475"/>
          </a:xfrm>
        </p:spPr>
        <p:txBody>
          <a:bodyPr/>
          <a:lstStyle/>
          <a:p>
            <a:r>
              <a:rPr lang="en-US" dirty="0" smtClean="0"/>
              <a:t>How Do I Do Right When I Have Been Wronged? James 5:1-12</a:t>
            </a:r>
            <a:endParaRPr lang="en-US" dirty="0"/>
          </a:p>
        </p:txBody>
      </p:sp>
      <p:sp>
        <p:nvSpPr>
          <p:cNvPr id="7" name="Slide Number Placeholder 6"/>
          <p:cNvSpPr>
            <a:spLocks noGrp="1"/>
          </p:cNvSpPr>
          <p:nvPr>
            <p:ph type="sldNum" sz="quarter" idx="12"/>
          </p:nvPr>
        </p:nvSpPr>
        <p:spPr/>
        <p:txBody>
          <a:bodyPr/>
          <a:lstStyle/>
          <a:p>
            <a:fld id="{B2E04CEB-F66D-114F-8B61-0F7F72B5B4B9}" type="slidenum">
              <a:rPr lang="en-US" smtClean="0"/>
              <a:t>2</a:t>
            </a:fld>
            <a:endParaRPr lang="en-US" dirty="0"/>
          </a:p>
        </p:txBody>
      </p:sp>
    </p:spTree>
    <p:extLst>
      <p:ext uri="{BB962C8B-B14F-4D97-AF65-F5344CB8AC3E}">
        <p14:creationId xmlns:p14="http://schemas.microsoft.com/office/powerpoint/2010/main" val="2015115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179387"/>
            <a:ext cx="10998200" cy="6176963"/>
          </a:xfrm>
          <a:noFill/>
        </p:spPr>
        <p:txBody>
          <a:bodyPr>
            <a:noAutofit/>
          </a:bodyPr>
          <a:lstStyle/>
          <a:p>
            <a:r>
              <a:rPr lang="en-US" b="1" dirty="0" smtClean="0"/>
              <a:t>James 1:10-11</a:t>
            </a:r>
            <a:r>
              <a:rPr lang="en-US" dirty="0" smtClean="0"/>
              <a:t>: “</a:t>
            </a:r>
            <a:r>
              <a:rPr lang="en-US" dirty="0" smtClean="0">
                <a:solidFill>
                  <a:prstClr val="black"/>
                </a:solidFill>
              </a:rPr>
              <a:t>And </a:t>
            </a:r>
            <a:r>
              <a:rPr lang="en-US" dirty="0">
                <a:solidFill>
                  <a:prstClr val="black"/>
                </a:solidFill>
              </a:rPr>
              <a:t>the rich in his humiliation, because like a flower of the grass he will pass away. </a:t>
            </a:r>
            <a:r>
              <a:rPr lang="en-US" b="1" dirty="0">
                <a:solidFill>
                  <a:prstClr val="black"/>
                </a:solidFill>
              </a:rPr>
              <a:t>11 </a:t>
            </a:r>
            <a:r>
              <a:rPr lang="en-US" dirty="0">
                <a:solidFill>
                  <a:prstClr val="black"/>
                </a:solidFill>
              </a:rPr>
              <a:t>For the sun rises with its scorching heat and withers the grass; its flower falls, and its beauty perishes. So also will the </a:t>
            </a:r>
            <a:r>
              <a:rPr lang="en-US" b="1" dirty="0">
                <a:solidFill>
                  <a:prstClr val="black"/>
                </a:solidFill>
              </a:rPr>
              <a:t>rich man fade away </a:t>
            </a:r>
            <a:r>
              <a:rPr lang="en-US" dirty="0">
                <a:solidFill>
                  <a:prstClr val="black"/>
                </a:solidFill>
              </a:rPr>
              <a:t>in the midst of his pursuits</a:t>
            </a:r>
            <a:r>
              <a:rPr lang="en-US" dirty="0" smtClean="0">
                <a:solidFill>
                  <a:prstClr val="black"/>
                </a:solidFill>
              </a:rPr>
              <a:t>.”</a:t>
            </a:r>
            <a:endParaRPr lang="en-US" dirty="0" smtClean="0"/>
          </a:p>
          <a:p>
            <a:r>
              <a:rPr lang="en-US" b="1" dirty="0" smtClean="0"/>
              <a:t>James 2:5-10</a:t>
            </a:r>
            <a:r>
              <a:rPr lang="en-US" dirty="0" smtClean="0"/>
              <a:t>: “</a:t>
            </a:r>
            <a:r>
              <a:rPr lang="en-US" dirty="0"/>
              <a:t>Listen, my beloved brothers, has not God chosen those who are poor in the world to be rich in faith and heirs of the kingdom, which he has promised to those who love him? </a:t>
            </a:r>
            <a:r>
              <a:rPr lang="en-US" b="1" dirty="0"/>
              <a:t>6 </a:t>
            </a:r>
            <a:r>
              <a:rPr lang="en-US" dirty="0"/>
              <a:t>But you have dishonored the poor man. Are not </a:t>
            </a:r>
            <a:r>
              <a:rPr lang="en-US" b="1" dirty="0"/>
              <a:t>the rich the ones who oppress </a:t>
            </a:r>
            <a:r>
              <a:rPr lang="en-US" dirty="0"/>
              <a:t>you, and the ones who drag you into court? </a:t>
            </a:r>
            <a:r>
              <a:rPr lang="en-US" b="1" dirty="0"/>
              <a:t>7 </a:t>
            </a:r>
            <a:r>
              <a:rPr lang="en-US" dirty="0"/>
              <a:t>Are they not the ones who blaspheme the honorable name by which you were called?</a:t>
            </a:r>
            <a:endParaRPr lang="en-US" dirty="0" smtClean="0"/>
          </a:p>
          <a:p>
            <a:r>
              <a:rPr lang="en-US" b="1" dirty="0" smtClean="0"/>
              <a:t>4:13</a:t>
            </a:r>
            <a:r>
              <a:rPr lang="en-US" dirty="0" smtClean="0"/>
              <a:t>: “Come </a:t>
            </a:r>
            <a:r>
              <a:rPr lang="en-US" dirty="0"/>
              <a:t>now, you who say, “Today or tomorrow we will go into such and such a town and spend a year there and trade and make a </a:t>
            </a:r>
            <a:r>
              <a:rPr lang="en-US" b="1" dirty="0" smtClean="0"/>
              <a:t>profit”</a:t>
            </a:r>
          </a:p>
          <a:p>
            <a:r>
              <a:rPr lang="en-US" b="1" dirty="0" smtClean="0"/>
              <a:t>5:1:</a:t>
            </a:r>
            <a:r>
              <a:rPr lang="en-US" dirty="0" smtClean="0"/>
              <a:t> “</a:t>
            </a:r>
            <a:r>
              <a:rPr lang="en-US" dirty="0"/>
              <a:t>Come now, you </a:t>
            </a:r>
            <a:r>
              <a:rPr lang="en-US" b="1" dirty="0"/>
              <a:t>rich</a:t>
            </a:r>
            <a:r>
              <a:rPr lang="en-US" dirty="0"/>
              <a:t>, weep and howl for the miseries that are coming upon </a:t>
            </a:r>
            <a:r>
              <a:rPr lang="en-US" dirty="0" smtClean="0"/>
              <a:t>you.”</a:t>
            </a:r>
            <a:endParaRPr lang="en-US"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3</a:t>
            </a:fld>
            <a:endParaRPr lang="en-US" dirty="0"/>
          </a:p>
        </p:txBody>
      </p:sp>
    </p:spTree>
    <p:extLst>
      <p:ext uri="{BB962C8B-B14F-4D97-AF65-F5344CB8AC3E}">
        <p14:creationId xmlns:p14="http://schemas.microsoft.com/office/powerpoint/2010/main" val="83920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latin typeface="Abadi MT Condensed Extra Bold" charset="0"/>
                <a:ea typeface="Abadi MT Condensed Extra Bold" charset="0"/>
                <a:cs typeface="Abadi MT Condensed Extra Bold" charset="0"/>
              </a:rPr>
              <a:t>Four ways they were abusing wealth</a:t>
            </a:r>
            <a:r>
              <a:rPr lang="en-US" dirty="0" smtClean="0"/>
              <a:t>: </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3200" b="1" dirty="0"/>
              <a:t>They were guilty of hoarding their riches </a:t>
            </a:r>
            <a:r>
              <a:rPr lang="en-US" sz="3200" dirty="0" smtClean="0"/>
              <a:t>(</a:t>
            </a:r>
            <a:r>
              <a:rPr lang="en-US" sz="3200" dirty="0"/>
              <a:t>5:2-3).</a:t>
            </a:r>
          </a:p>
          <a:p>
            <a:pPr marL="514350" lvl="0" indent="-514350">
              <a:buFont typeface="+mj-lt"/>
              <a:buAutoNum type="arabicPeriod"/>
            </a:pPr>
            <a:r>
              <a:rPr lang="en-US" sz="3200" b="1" dirty="0"/>
              <a:t>They were guilty of cheating others </a:t>
            </a:r>
            <a:r>
              <a:rPr lang="en-US" sz="3200" dirty="0" smtClean="0"/>
              <a:t>(</a:t>
            </a:r>
            <a:r>
              <a:rPr lang="en-US" sz="3200" dirty="0"/>
              <a:t>5:4)</a:t>
            </a:r>
          </a:p>
          <a:p>
            <a:pPr marL="514350" lvl="0" indent="-514350">
              <a:buFont typeface="+mj-lt"/>
              <a:buAutoNum type="arabicPeriod"/>
            </a:pPr>
            <a:r>
              <a:rPr lang="en-US" sz="3200" b="1" dirty="0"/>
              <a:t>They were </a:t>
            </a:r>
            <a:r>
              <a:rPr lang="en-US" sz="3200" b="1" dirty="0" smtClean="0"/>
              <a:t>living selfishly </a:t>
            </a:r>
            <a:r>
              <a:rPr lang="en-US" sz="3200" dirty="0" smtClean="0"/>
              <a:t>(5:5</a:t>
            </a:r>
            <a:r>
              <a:rPr lang="en-US" sz="3200" dirty="0"/>
              <a:t>)</a:t>
            </a:r>
          </a:p>
          <a:p>
            <a:pPr marL="514350" lvl="0" indent="-514350">
              <a:buFont typeface="+mj-lt"/>
              <a:buAutoNum type="arabicPeriod"/>
            </a:pPr>
            <a:r>
              <a:rPr lang="en-US" sz="3200" b="1" dirty="0"/>
              <a:t>They were taking unfair advantage of the righteous </a:t>
            </a:r>
            <a:r>
              <a:rPr lang="en-US" sz="3200" dirty="0"/>
              <a:t>(5:6</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4</a:t>
            </a:fld>
            <a:endParaRPr lang="en-US" dirty="0"/>
          </a:p>
        </p:txBody>
      </p:sp>
    </p:spTree>
    <p:extLst>
      <p:ext uri="{BB962C8B-B14F-4D97-AF65-F5344CB8AC3E}">
        <p14:creationId xmlns:p14="http://schemas.microsoft.com/office/powerpoint/2010/main" val="79263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058"/>
            <a:ext cx="10515600" cy="1325563"/>
          </a:xfrm>
        </p:spPr>
        <p:txBody>
          <a:bodyPr/>
          <a:lstStyle/>
          <a:p>
            <a:r>
              <a:rPr lang="en-US" dirty="0" smtClean="0">
                <a:latin typeface="Abadi MT Condensed Extra Bold" charset="0"/>
                <a:ea typeface="Abadi MT Condensed Extra Bold" charset="0"/>
                <a:cs typeface="Abadi MT Condensed Extra Bold" charset="0"/>
              </a:rPr>
              <a:t>Four ways they were abusing wealth</a:t>
            </a:r>
            <a:r>
              <a:rPr lang="en-US" dirty="0" smtClean="0"/>
              <a:t>: </a:t>
            </a:r>
            <a:endParaRPr lang="en-US" dirty="0"/>
          </a:p>
        </p:txBody>
      </p:sp>
      <p:sp>
        <p:nvSpPr>
          <p:cNvPr id="3" name="Content Placeholder 2"/>
          <p:cNvSpPr>
            <a:spLocks noGrp="1"/>
          </p:cNvSpPr>
          <p:nvPr>
            <p:ph idx="1"/>
          </p:nvPr>
        </p:nvSpPr>
        <p:spPr>
          <a:xfrm>
            <a:off x="694267" y="1202267"/>
            <a:ext cx="10659533" cy="4974696"/>
          </a:xfrm>
        </p:spPr>
        <p:txBody>
          <a:bodyPr>
            <a:normAutofit/>
          </a:bodyPr>
          <a:lstStyle/>
          <a:p>
            <a:pPr marL="514350" lvl="0" indent="-514350">
              <a:buFont typeface="+mj-lt"/>
              <a:buAutoNum type="arabicPeriod"/>
            </a:pPr>
            <a:r>
              <a:rPr lang="en-US" sz="3200" b="1" dirty="0"/>
              <a:t>They were guilty of hoarding their </a:t>
            </a:r>
            <a:r>
              <a:rPr lang="en-US" sz="3200" b="1" dirty="0" smtClean="0"/>
              <a:t>riches </a:t>
            </a:r>
            <a:r>
              <a:rPr lang="en-US" sz="3200" dirty="0" smtClean="0"/>
              <a:t>by feasting lavishly, dressing extravagantly</a:t>
            </a:r>
            <a:r>
              <a:rPr lang="en-US" sz="3200" dirty="0"/>
              <a:t> </a:t>
            </a:r>
            <a:r>
              <a:rPr lang="en-US" sz="3200" dirty="0" smtClean="0"/>
              <a:t>and spending wildly (5:2-3) .</a:t>
            </a:r>
            <a:endParaRPr lang="en-US" sz="3200"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5</a:t>
            </a:fld>
            <a:endParaRPr lang="en-US" dirty="0"/>
          </a:p>
        </p:txBody>
      </p:sp>
      <p:sp>
        <p:nvSpPr>
          <p:cNvPr id="7" name="Rectangle 6"/>
          <p:cNvSpPr/>
          <p:nvPr/>
        </p:nvSpPr>
        <p:spPr>
          <a:xfrm>
            <a:off x="1193800" y="2791413"/>
            <a:ext cx="10160000" cy="2062103"/>
          </a:xfrm>
          <a:prstGeom prst="rect">
            <a:avLst/>
          </a:prstGeom>
        </p:spPr>
        <p:txBody>
          <a:bodyPr wrap="square">
            <a:spAutoFit/>
          </a:bodyPr>
          <a:lstStyle/>
          <a:p>
            <a:pPr lvl="1"/>
            <a:r>
              <a:rPr lang="en-US" sz="3200" dirty="0" smtClean="0"/>
              <a:t>“Your riches have rotted and your garments are moth-eaten. </a:t>
            </a:r>
            <a:r>
              <a:rPr lang="en-US" sz="3200" b="1" baseline="30000" dirty="0" smtClean="0"/>
              <a:t>3 </a:t>
            </a:r>
            <a:r>
              <a:rPr lang="en-US" sz="3200" dirty="0" smtClean="0"/>
              <a:t>Your gold and silver have corroded, and their corrosion will be evidence against you and will eat your flesh like fire. You have laid up treasure in the last days.”</a:t>
            </a:r>
            <a:endParaRPr lang="en-US" sz="3200" dirty="0"/>
          </a:p>
        </p:txBody>
      </p:sp>
    </p:spTree>
    <p:extLst>
      <p:ext uri="{BB962C8B-B14F-4D97-AF65-F5344CB8AC3E}">
        <p14:creationId xmlns:p14="http://schemas.microsoft.com/office/powerpoint/2010/main" val="44850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latin typeface="Abadi MT Condensed Extra Bold" charset="0"/>
                <a:ea typeface="Abadi MT Condensed Extra Bold" charset="0"/>
                <a:cs typeface="Abadi MT Condensed Extra Bold" charset="0"/>
              </a:rPr>
              <a:t>Four ways they were abusing wealth</a:t>
            </a:r>
            <a:r>
              <a:rPr lang="en-US" dirty="0" smtClean="0"/>
              <a:t>: </a:t>
            </a:r>
            <a:endParaRPr lang="en-US" dirty="0"/>
          </a:p>
        </p:txBody>
      </p:sp>
      <p:sp>
        <p:nvSpPr>
          <p:cNvPr id="3" name="Content Placeholder 2"/>
          <p:cNvSpPr>
            <a:spLocks noGrp="1"/>
          </p:cNvSpPr>
          <p:nvPr>
            <p:ph idx="1"/>
          </p:nvPr>
        </p:nvSpPr>
        <p:spPr>
          <a:xfrm>
            <a:off x="711200" y="982133"/>
            <a:ext cx="10642600" cy="5194830"/>
          </a:xfrm>
        </p:spPr>
        <p:txBody>
          <a:bodyPr/>
          <a:lstStyle/>
          <a:p>
            <a:pPr marL="514350" lvl="0" indent="-514350">
              <a:buFont typeface="+mj-lt"/>
              <a:buAutoNum type="arabicPeriod"/>
            </a:pPr>
            <a:r>
              <a:rPr lang="en-US" sz="2000" b="1" dirty="0">
                <a:solidFill>
                  <a:schemeClr val="bg1">
                    <a:lumMod val="50000"/>
                  </a:schemeClr>
                </a:solidFill>
              </a:rPr>
              <a:t>They were guilty of hoarding their riches </a:t>
            </a:r>
            <a:r>
              <a:rPr lang="en-US" sz="2000" dirty="0">
                <a:solidFill>
                  <a:schemeClr val="bg1">
                    <a:lumMod val="50000"/>
                  </a:schemeClr>
                </a:solidFill>
              </a:rPr>
              <a:t>by feasting lavishly, dressing extravagantly and by spending wildly (5:2-3).</a:t>
            </a:r>
          </a:p>
          <a:p>
            <a:pPr marL="514350" lvl="0" indent="-514350">
              <a:buFont typeface="+mj-lt"/>
              <a:buAutoNum type="arabicPeriod"/>
            </a:pPr>
            <a:r>
              <a:rPr lang="en-US" sz="3200" b="1" dirty="0"/>
              <a:t>They were guilty of cheating others </a:t>
            </a:r>
            <a:r>
              <a:rPr lang="en-US" sz="3200" dirty="0"/>
              <a:t>by not giving them fair wages (5:4</a:t>
            </a:r>
            <a:r>
              <a:rPr lang="en-US" sz="3200" dirty="0" smtClean="0"/>
              <a:t>)</a:t>
            </a:r>
            <a:br>
              <a:rPr lang="en-US" sz="3200" dirty="0" smtClean="0"/>
            </a:br>
            <a:endParaRPr lang="en-US" sz="3200" dirty="0" smtClean="0"/>
          </a:p>
          <a:p>
            <a:pPr marL="0" lvl="0" indent="0">
              <a:buNone/>
            </a:pPr>
            <a:r>
              <a:rPr lang="en-US" dirty="0" smtClean="0"/>
              <a:t>	</a:t>
            </a:r>
            <a:r>
              <a:rPr lang="en-US" sz="3200" dirty="0" smtClean="0"/>
              <a:t>“Behold, the wages of the laborers who mowed your 	fields, which you kept back by fraud, are crying out 	against you, and the cries of the harvesters have 	reached the ears of the Lord of hosts”</a:t>
            </a:r>
          </a:p>
          <a:p>
            <a:pPr marL="514350" lvl="0" indent="-514350">
              <a:buFont typeface="+mj-lt"/>
              <a:buAutoNum type="arabicPeriod"/>
            </a:pPr>
            <a:endParaRPr lang="en-US" sz="3200" dirty="0"/>
          </a:p>
          <a:p>
            <a:pPr marL="0" lvl="0" indent="0">
              <a:buNone/>
            </a:pPr>
            <a:endParaRPr lang="en-US"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6</a:t>
            </a:fld>
            <a:endParaRPr lang="en-US" dirty="0"/>
          </a:p>
        </p:txBody>
      </p:sp>
    </p:spTree>
    <p:extLst>
      <p:ext uri="{BB962C8B-B14F-4D97-AF65-F5344CB8AC3E}">
        <p14:creationId xmlns:p14="http://schemas.microsoft.com/office/powerpoint/2010/main" val="62517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10778067" cy="1325563"/>
          </a:xfrm>
        </p:spPr>
        <p:txBody>
          <a:bodyPr/>
          <a:lstStyle/>
          <a:p>
            <a:r>
              <a:rPr lang="en-US" dirty="0" smtClean="0">
                <a:latin typeface="Abadi MT Condensed Extra Bold" charset="0"/>
                <a:ea typeface="Abadi MT Condensed Extra Bold" charset="0"/>
                <a:cs typeface="Abadi MT Condensed Extra Bold" charset="0"/>
              </a:rPr>
              <a:t>Four ways they were abusing wealth</a:t>
            </a:r>
            <a:r>
              <a:rPr lang="en-US" dirty="0" smtClean="0"/>
              <a:t>: </a:t>
            </a:r>
            <a:endParaRPr lang="en-US" dirty="0"/>
          </a:p>
        </p:txBody>
      </p:sp>
      <p:sp>
        <p:nvSpPr>
          <p:cNvPr id="3" name="Content Placeholder 2"/>
          <p:cNvSpPr>
            <a:spLocks noGrp="1"/>
          </p:cNvSpPr>
          <p:nvPr>
            <p:ph idx="1"/>
          </p:nvPr>
        </p:nvSpPr>
        <p:spPr>
          <a:xfrm>
            <a:off x="457199" y="1117599"/>
            <a:ext cx="11294533" cy="5059363"/>
          </a:xfrm>
        </p:spPr>
        <p:txBody>
          <a:bodyPr/>
          <a:lstStyle/>
          <a:p>
            <a:pPr marL="514350" lvl="0" indent="-514350">
              <a:buFont typeface="+mj-lt"/>
              <a:buAutoNum type="arabicPeriod"/>
            </a:pPr>
            <a:r>
              <a:rPr lang="en-US" sz="2000" b="1" dirty="0">
                <a:solidFill>
                  <a:schemeClr val="bg1">
                    <a:lumMod val="50000"/>
                  </a:schemeClr>
                </a:solidFill>
              </a:rPr>
              <a:t>They were guilty of hoarding their riches </a:t>
            </a:r>
            <a:r>
              <a:rPr lang="en-US" sz="2000" dirty="0">
                <a:solidFill>
                  <a:schemeClr val="bg1">
                    <a:lumMod val="50000"/>
                  </a:schemeClr>
                </a:solidFill>
              </a:rPr>
              <a:t>by feasting lavishly, dressing extravagantly and by spending wildly (5:2-3).</a:t>
            </a:r>
          </a:p>
          <a:p>
            <a:pPr marL="514350" lvl="0" indent="-514350">
              <a:buFont typeface="+mj-lt"/>
              <a:buAutoNum type="arabicPeriod"/>
            </a:pPr>
            <a:r>
              <a:rPr lang="en-US" sz="2000" b="1" dirty="0">
                <a:solidFill>
                  <a:schemeClr val="bg1">
                    <a:lumMod val="50000"/>
                  </a:schemeClr>
                </a:solidFill>
              </a:rPr>
              <a:t>They were guilty of cheating others </a:t>
            </a:r>
            <a:r>
              <a:rPr lang="en-US" sz="2000" dirty="0">
                <a:solidFill>
                  <a:schemeClr val="bg1">
                    <a:lumMod val="50000"/>
                  </a:schemeClr>
                </a:solidFill>
              </a:rPr>
              <a:t>by not giving them fair wages (5:4)</a:t>
            </a:r>
          </a:p>
          <a:p>
            <a:pPr marL="514350" lvl="0" indent="-514350">
              <a:buFont typeface="+mj-lt"/>
              <a:buAutoNum type="arabicPeriod"/>
            </a:pPr>
            <a:r>
              <a:rPr lang="en-US" sz="3200" b="1" dirty="0"/>
              <a:t>They were living selfishly </a:t>
            </a:r>
            <a:r>
              <a:rPr lang="en-US" sz="3200" dirty="0"/>
              <a:t>– gorging themselves on the </a:t>
            </a:r>
            <a:r>
              <a:rPr lang="en-US" sz="3200" dirty="0" smtClean="0"/>
              <a:t>pleasures </a:t>
            </a:r>
            <a:r>
              <a:rPr lang="en-US" sz="3200" dirty="0"/>
              <a:t>of life while others suffered (5:5</a:t>
            </a:r>
            <a:r>
              <a:rPr lang="en-US" sz="3200" dirty="0" smtClean="0"/>
              <a:t>)</a:t>
            </a:r>
            <a:br>
              <a:rPr lang="en-US" sz="3200" dirty="0" smtClean="0"/>
            </a:br>
            <a:endParaRPr lang="en-US" sz="3200" dirty="0" smtClean="0"/>
          </a:p>
          <a:p>
            <a:pPr marL="0" lvl="0" indent="0">
              <a:buNone/>
            </a:pPr>
            <a:r>
              <a:rPr lang="en-US" sz="3200" dirty="0" smtClean="0"/>
              <a:t>	“You have lived on the earth in luxury and in self-indulgence. 	You have fattened your hearts in a day of slaughter.”</a:t>
            </a:r>
            <a:endParaRPr lang="en-US" sz="3200" dirty="0"/>
          </a:p>
          <a:p>
            <a:pPr marL="514350" lvl="0" indent="-514350">
              <a:buFont typeface="+mj-lt"/>
              <a:buAutoNum type="arabicPeriod"/>
            </a:pPr>
            <a:endParaRPr lang="en-US" sz="3200"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7</a:t>
            </a:fld>
            <a:endParaRPr lang="en-US" dirty="0"/>
          </a:p>
        </p:txBody>
      </p:sp>
    </p:spTree>
    <p:extLst>
      <p:ext uri="{BB962C8B-B14F-4D97-AF65-F5344CB8AC3E}">
        <p14:creationId xmlns:p14="http://schemas.microsoft.com/office/powerpoint/2010/main" val="160448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latin typeface="Abadi MT Condensed Extra Bold" charset="0"/>
                <a:ea typeface="Abadi MT Condensed Extra Bold" charset="0"/>
                <a:cs typeface="Abadi MT Condensed Extra Bold" charset="0"/>
              </a:rPr>
              <a:t>Four ways they were abusing wealth</a:t>
            </a:r>
            <a:r>
              <a:rPr lang="en-US" dirty="0" smtClean="0"/>
              <a:t>: </a:t>
            </a:r>
            <a:endParaRPr lang="en-US" dirty="0"/>
          </a:p>
        </p:txBody>
      </p:sp>
      <p:sp>
        <p:nvSpPr>
          <p:cNvPr id="3" name="Content Placeholder 2"/>
          <p:cNvSpPr>
            <a:spLocks noGrp="1"/>
          </p:cNvSpPr>
          <p:nvPr>
            <p:ph idx="1"/>
          </p:nvPr>
        </p:nvSpPr>
        <p:spPr>
          <a:xfrm>
            <a:off x="838200" y="982133"/>
            <a:ext cx="10515600" cy="5194830"/>
          </a:xfrm>
        </p:spPr>
        <p:txBody>
          <a:bodyPr/>
          <a:lstStyle/>
          <a:p>
            <a:pPr marL="514350" lvl="0" indent="-514350">
              <a:buFont typeface="+mj-lt"/>
              <a:buAutoNum type="arabicPeriod"/>
            </a:pPr>
            <a:r>
              <a:rPr lang="en-US" sz="2000" b="1" dirty="0"/>
              <a:t>They were guilty of hoarding their </a:t>
            </a:r>
            <a:r>
              <a:rPr lang="en-US" sz="2000" dirty="0" smtClean="0"/>
              <a:t>5:2-3</a:t>
            </a:r>
            <a:r>
              <a:rPr lang="en-US" sz="2000" dirty="0"/>
              <a:t>).</a:t>
            </a:r>
          </a:p>
          <a:p>
            <a:pPr marL="514350" lvl="0" indent="-514350">
              <a:buFont typeface="+mj-lt"/>
              <a:buAutoNum type="arabicPeriod"/>
            </a:pPr>
            <a:r>
              <a:rPr lang="en-US" sz="2000" b="1" dirty="0"/>
              <a:t>They were guilty of cheating others </a:t>
            </a:r>
            <a:r>
              <a:rPr lang="en-US" sz="2000" dirty="0"/>
              <a:t>by not giving them fair wages (5:4)</a:t>
            </a:r>
          </a:p>
          <a:p>
            <a:pPr marL="514350" lvl="0" indent="-514350">
              <a:buFont typeface="+mj-lt"/>
              <a:buAutoNum type="arabicPeriod"/>
            </a:pPr>
            <a:r>
              <a:rPr lang="en-US" sz="2000" b="1" dirty="0"/>
              <a:t>They were living selfishly </a:t>
            </a:r>
            <a:r>
              <a:rPr lang="en-US" sz="2000" dirty="0"/>
              <a:t>– gorging themselves on the pleasure of life while others suffered (5:5)</a:t>
            </a:r>
          </a:p>
          <a:p>
            <a:pPr marL="514350" lvl="0" indent="-514350">
              <a:buFont typeface="+mj-lt"/>
              <a:buAutoNum type="arabicPeriod"/>
            </a:pPr>
            <a:r>
              <a:rPr lang="en-US" sz="3200" b="1" dirty="0"/>
              <a:t>They were taking unfair advantage of the righteous </a:t>
            </a:r>
            <a:r>
              <a:rPr lang="en-US" sz="3200" dirty="0"/>
              <a:t>(5:6</a:t>
            </a:r>
            <a:r>
              <a:rPr lang="en-US" sz="3200" dirty="0" smtClean="0"/>
              <a:t>)</a:t>
            </a:r>
            <a:r>
              <a:rPr lang="en-US" dirty="0" smtClean="0"/>
              <a:t/>
            </a:r>
            <a:br>
              <a:rPr lang="en-US" dirty="0" smtClean="0"/>
            </a:br>
            <a:endParaRPr lang="en-US" dirty="0" smtClean="0"/>
          </a:p>
          <a:p>
            <a:pPr marL="457200" lvl="1" indent="0">
              <a:buNone/>
            </a:pPr>
            <a:r>
              <a:rPr lang="en-US" sz="3200" dirty="0" smtClean="0"/>
              <a:t>“You have condemned and murdered the righteous person. He does not resist you.”</a:t>
            </a:r>
            <a:br>
              <a:rPr lang="en-US" sz="3200"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8</a:t>
            </a:fld>
            <a:endParaRPr lang="en-US" dirty="0"/>
          </a:p>
        </p:txBody>
      </p:sp>
    </p:spTree>
    <p:extLst>
      <p:ext uri="{BB962C8B-B14F-4D97-AF65-F5344CB8AC3E}">
        <p14:creationId xmlns:p14="http://schemas.microsoft.com/office/powerpoint/2010/main" val="59109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667" y="-167217"/>
            <a:ext cx="10515600" cy="1325563"/>
          </a:xfrm>
        </p:spPr>
        <p:txBody>
          <a:bodyPr/>
          <a:lstStyle/>
          <a:p>
            <a:r>
              <a:rPr lang="en-US" dirty="0" smtClean="0">
                <a:latin typeface="Abadi MT Condensed Extra Bold" charset="0"/>
                <a:ea typeface="Abadi MT Condensed Extra Bold" charset="0"/>
                <a:cs typeface="Abadi MT Condensed Extra Bold" charset="0"/>
              </a:rPr>
              <a:t>Two Principles for the Wealthy</a:t>
            </a:r>
            <a:r>
              <a:rPr lang="en-US" dirty="0" smtClean="0">
                <a:latin typeface="+mn-lt"/>
                <a:ea typeface="Abadi MT Condensed Extra Bold" charset="0"/>
                <a:cs typeface="Abadi MT Condensed Extra Bold" charset="0"/>
              </a:rPr>
              <a:t> (1 </a:t>
            </a:r>
            <a:r>
              <a:rPr lang="en-US" dirty="0" err="1" smtClean="0">
                <a:latin typeface="+mn-lt"/>
                <a:ea typeface="Abadi MT Condensed Extra Bold" charset="0"/>
                <a:cs typeface="Abadi MT Condensed Extra Bold" charset="0"/>
              </a:rPr>
              <a:t>Ti</a:t>
            </a:r>
            <a:r>
              <a:rPr lang="en-US" dirty="0" smtClean="0">
                <a:latin typeface="+mn-lt"/>
                <a:ea typeface="Abadi MT Condensed Extra Bold" charset="0"/>
                <a:cs typeface="Abadi MT Condensed Extra Bold" charset="0"/>
              </a:rPr>
              <a:t>. 6)</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199" y="863600"/>
            <a:ext cx="11082867" cy="5492750"/>
          </a:xfrm>
        </p:spPr>
        <p:txBody>
          <a:bodyPr>
            <a:normAutofit/>
          </a:bodyPr>
          <a:lstStyle/>
          <a:p>
            <a:pPr marL="514350" indent="-514350">
              <a:buFont typeface="+mj-lt"/>
              <a:buAutoNum type="arabicPeriod"/>
            </a:pPr>
            <a:r>
              <a:rPr lang="en-US" sz="3600" b="1" dirty="0"/>
              <a:t>God is not concerned with wealth</a:t>
            </a:r>
            <a:r>
              <a:rPr lang="en-US" sz="3600" dirty="0"/>
              <a:t> </a:t>
            </a:r>
            <a:r>
              <a:rPr lang="en-US" sz="3600" dirty="0" smtClean="0"/>
              <a:t>but </a:t>
            </a:r>
            <a:r>
              <a:rPr lang="en-US" sz="3600" dirty="0"/>
              <a:t>with our attitudes toward </a:t>
            </a:r>
            <a:r>
              <a:rPr lang="en-US" sz="3600" dirty="0" smtClean="0"/>
              <a:t>wealth</a:t>
            </a:r>
            <a:r>
              <a:rPr lang="en-US" sz="3600" dirty="0"/>
              <a:t>.</a:t>
            </a:r>
            <a:endParaRPr lang="en-US" b="1" baseline="30000" dirty="0" smtClean="0"/>
          </a:p>
          <a:p>
            <a:pPr marL="457200" lvl="1" indent="0">
              <a:buNone/>
            </a:pPr>
            <a:endParaRPr lang="en-US" i="1" dirty="0" smtClean="0"/>
          </a:p>
          <a:p>
            <a:pPr marL="457200" lvl="1" indent="0">
              <a:buNone/>
            </a:pPr>
            <a:r>
              <a:rPr lang="en-US" sz="3000" i="1" dirty="0" smtClean="0"/>
              <a:t>“But</a:t>
            </a:r>
            <a:r>
              <a:rPr lang="en-US" sz="3000" i="1" dirty="0"/>
              <a:t> if we have food and clothing, with these we will be content. </a:t>
            </a:r>
            <a:r>
              <a:rPr lang="en-US" sz="3000" b="1" i="1" baseline="30000" dirty="0"/>
              <a:t>9 </a:t>
            </a:r>
            <a:r>
              <a:rPr lang="en-US" sz="3000" i="1" dirty="0"/>
              <a:t>But those who </a:t>
            </a:r>
            <a:r>
              <a:rPr lang="en-US" sz="3000" b="1" i="1" dirty="0"/>
              <a:t>desire to be </a:t>
            </a:r>
            <a:r>
              <a:rPr lang="en-US" sz="3000" i="1" dirty="0"/>
              <a:t>rich fall into temptation, into a snare, into many senseless and harmful desires that plunge people into ruin and destruction. </a:t>
            </a:r>
            <a:r>
              <a:rPr lang="en-US" sz="3000" i="1" baseline="30000" dirty="0"/>
              <a:t>10 </a:t>
            </a:r>
            <a:r>
              <a:rPr lang="en-US" sz="3000" i="1" dirty="0"/>
              <a:t>For the love of money is a root of all kinds of evils. </a:t>
            </a:r>
            <a:r>
              <a:rPr lang="en-US" sz="3000" b="1" i="1" dirty="0"/>
              <a:t>It is through this craving </a:t>
            </a:r>
            <a:r>
              <a:rPr lang="en-US" sz="3000" i="1" dirty="0"/>
              <a:t>t</a:t>
            </a:r>
            <a:r>
              <a:rPr lang="en-US" sz="3000" b="1" i="1" dirty="0"/>
              <a:t>hat some have wandered away from the faith </a:t>
            </a:r>
            <a:r>
              <a:rPr lang="en-US" sz="3000" i="1" dirty="0"/>
              <a:t>and pierced themselves with many pang</a:t>
            </a:r>
            <a:r>
              <a:rPr lang="en-US" sz="3000" dirty="0"/>
              <a:t>s” (1 </a:t>
            </a:r>
            <a:r>
              <a:rPr lang="en-US" sz="3000" dirty="0" err="1"/>
              <a:t>Ti</a:t>
            </a:r>
            <a:r>
              <a:rPr lang="en-US" sz="3000" dirty="0"/>
              <a:t>. 6-8).  </a:t>
            </a:r>
            <a:endParaRPr lang="en-US" sz="3000" dirty="0" smtClean="0"/>
          </a:p>
          <a:p>
            <a:endParaRPr lang="en-US" dirty="0"/>
          </a:p>
        </p:txBody>
      </p:sp>
      <p:sp>
        <p:nvSpPr>
          <p:cNvPr id="4" name="Date Placeholder 3"/>
          <p:cNvSpPr>
            <a:spLocks noGrp="1"/>
          </p:cNvSpPr>
          <p:nvPr>
            <p:ph type="dt" sz="half" idx="10"/>
          </p:nvPr>
        </p:nvSpPr>
        <p:spPr/>
        <p:txBody>
          <a:bodyPr/>
          <a:lstStyle/>
          <a:p>
            <a:r>
              <a:rPr lang="en-US" smtClean="0"/>
              <a:t>11/13/16                                                  Fink</a:t>
            </a:r>
            <a:endParaRPr lang="en-US" dirty="0"/>
          </a:p>
        </p:txBody>
      </p:sp>
      <p:sp>
        <p:nvSpPr>
          <p:cNvPr id="5" name="Footer Placeholder 4"/>
          <p:cNvSpPr>
            <a:spLocks noGrp="1"/>
          </p:cNvSpPr>
          <p:nvPr>
            <p:ph type="ftr" sz="quarter" idx="11"/>
          </p:nvPr>
        </p:nvSpPr>
        <p:spPr/>
        <p:txBody>
          <a:bodyPr/>
          <a:lstStyle/>
          <a:p>
            <a:r>
              <a:rPr lang="en-US" smtClean="0"/>
              <a:t>How Do I Do Right When I Have Been Wronged? James 5:1-12</a:t>
            </a:r>
            <a:endParaRPr lang="en-US" dirty="0"/>
          </a:p>
        </p:txBody>
      </p:sp>
      <p:sp>
        <p:nvSpPr>
          <p:cNvPr id="6" name="Slide Number Placeholder 5"/>
          <p:cNvSpPr>
            <a:spLocks noGrp="1"/>
          </p:cNvSpPr>
          <p:nvPr>
            <p:ph type="sldNum" sz="quarter" idx="12"/>
          </p:nvPr>
        </p:nvSpPr>
        <p:spPr/>
        <p:txBody>
          <a:bodyPr/>
          <a:lstStyle/>
          <a:p>
            <a:fld id="{B2E04CEB-F66D-114F-8B61-0F7F72B5B4B9}" type="slidenum">
              <a:rPr lang="en-US" smtClean="0"/>
              <a:t>9</a:t>
            </a:fld>
            <a:endParaRPr lang="en-US" dirty="0"/>
          </a:p>
        </p:txBody>
      </p:sp>
    </p:spTree>
    <p:extLst>
      <p:ext uri="{BB962C8B-B14F-4D97-AF65-F5344CB8AC3E}">
        <p14:creationId xmlns:p14="http://schemas.microsoft.com/office/powerpoint/2010/main" val="12557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1178</Words>
  <Application>Microsoft Macintosh PowerPoint</Application>
  <PresentationFormat>Widescreen</PresentationFormat>
  <Paragraphs>139</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Abadi MT Condensed Extra Bold</vt:lpstr>
      <vt:lpstr>Calibri</vt:lpstr>
      <vt:lpstr>Calibri Light</vt:lpstr>
      <vt:lpstr>Arial</vt:lpstr>
      <vt:lpstr>Office Theme</vt:lpstr>
      <vt:lpstr>Growing Slowly Wise  A Study of James</vt:lpstr>
      <vt:lpstr>PowerPoint Presentation</vt:lpstr>
      <vt:lpstr>PowerPoint Presentation</vt:lpstr>
      <vt:lpstr>Four ways they were abusing wealth: </vt:lpstr>
      <vt:lpstr>Four ways they were abusing wealth: </vt:lpstr>
      <vt:lpstr>Four ways they were abusing wealth: </vt:lpstr>
      <vt:lpstr>Four ways they were abusing wealth: </vt:lpstr>
      <vt:lpstr>Four ways they were abusing wealth: </vt:lpstr>
      <vt:lpstr>Two Principles for the Wealthy (1 Ti. 6)</vt:lpstr>
      <vt:lpstr>Two Principles for the Wealthy (1 Ti. 6)</vt:lpstr>
      <vt:lpstr>How do I do right when I have been wronged? </vt:lpstr>
      <vt:lpstr>How do I do right when I have been wronged? </vt:lpstr>
      <vt:lpstr>How do I do right when I have been wronged? </vt:lpstr>
      <vt:lpstr>How do I do right when I have been wronged? </vt:lpstr>
      <vt:lpstr>How do I do right when I have been wronged? </vt:lpstr>
      <vt:lpstr>How do I do right when I have been wronged? </vt:lpstr>
      <vt:lpstr>How do I do right when I have been wronged? </vt:lpstr>
      <vt:lpstr>How do I do right when I have been wronged? </vt:lpstr>
      <vt:lpstr>Growing Slowly Wise  A Study of James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Slowly Wise  A Study of James</dc:title>
  <dc:creator>Microsoft Office User</dc:creator>
  <cp:lastModifiedBy>Microsoft Office User</cp:lastModifiedBy>
  <cp:revision>24</cp:revision>
  <dcterms:created xsi:type="dcterms:W3CDTF">2016-11-12T17:40:30Z</dcterms:created>
  <dcterms:modified xsi:type="dcterms:W3CDTF">2016-11-13T12:04:22Z</dcterms:modified>
</cp:coreProperties>
</file>