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75" r:id="rId6"/>
    <p:sldId id="274" r:id="rId7"/>
    <p:sldId id="263" r:id="rId8"/>
    <p:sldId id="276" r:id="rId9"/>
    <p:sldId id="278" r:id="rId10"/>
    <p:sldId id="279" r:id="rId11"/>
    <p:sldId id="280" r:id="rId12"/>
    <p:sldId id="261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5"/>
    <p:restoredTop sz="94387"/>
  </p:normalViewPr>
  <p:slideViewPr>
    <p:cSldViewPr snapToGrid="0" snapToObjects="1">
      <p:cViewPr>
        <p:scale>
          <a:sx n="78" d="100"/>
          <a:sy n="78" d="100"/>
        </p:scale>
        <p:origin x="141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8403F-87DD-6D41-BA93-2AECE9E4270A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A99AC-42DC-A642-B18C-7193E8B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1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1ED21-2EEB-404A-88F4-93CF8A701BBB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BA705-FF71-8E47-9AAD-08DC5AB66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0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A705-FF71-8E47-9AAD-08DC5AB667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5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A705-FF71-8E47-9AAD-08DC5AB667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5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BA705-FF71-8E47-9AAD-08DC5AB667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0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4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9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1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4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3D786-C215-084B-8A5B-3C435952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5300" i="1" dirty="0" smtClean="0">
                <a:latin typeface="+mn-lt"/>
                <a:ea typeface="Abadi MT Condensed Extra Bold" charset="0"/>
                <a:cs typeface="Abadi MT Condensed Extra Bold" charset="0"/>
              </a:rPr>
              <a:t>A Study of James</a:t>
            </a:r>
            <a:r>
              <a:rPr lang="en-US" sz="53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sz="53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endParaRPr lang="en-US" sz="53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Playing God and Other Perils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James 4:11-17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1"/>
            <a:ext cx="10515600" cy="1043770"/>
          </a:xfrm>
        </p:spPr>
        <p:txBody>
          <a:bodyPr/>
          <a:lstStyle/>
          <a:p>
            <a:r>
              <a:rPr lang="en-US" b="1" dirty="0" smtClean="0"/>
              <a:t>Does this require </a:t>
            </a:r>
            <a:r>
              <a:rPr lang="en-US" b="1" dirty="0" err="1" smtClean="0"/>
              <a:t>krino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571"/>
            <a:ext cx="10515600" cy="4351338"/>
          </a:xfrm>
        </p:spPr>
        <p:txBody>
          <a:bodyPr/>
          <a:lstStyle/>
          <a:p>
            <a:r>
              <a:rPr lang="en-US" sz="2400" dirty="0"/>
              <a:t>“Judge not, that you be not judged.</a:t>
            </a:r>
            <a:r>
              <a:rPr lang="en-US" sz="2400" b="1" baseline="30000" dirty="0"/>
              <a:t>2 </a:t>
            </a:r>
            <a:r>
              <a:rPr lang="en-US" sz="2400" dirty="0"/>
              <a:t>For with the judgment you pronounce you will be judged, and with the measure you use it will be measured to you. </a:t>
            </a:r>
            <a:r>
              <a:rPr lang="en-US" sz="2400" b="1" baseline="30000" dirty="0"/>
              <a:t>3 </a:t>
            </a:r>
            <a:r>
              <a:rPr lang="en-US" sz="2400" dirty="0"/>
              <a:t>Why do you see the speck that is in your brother's eye, but do not notice the log that is in your own eye? </a:t>
            </a:r>
            <a:r>
              <a:rPr lang="en-US" sz="2400" b="1" baseline="30000" dirty="0"/>
              <a:t>4 </a:t>
            </a:r>
            <a:r>
              <a:rPr lang="en-US" sz="2400" dirty="0"/>
              <a:t>Or how can you say to your brother, ‘Let me take the speck out of your eye,’ when there is the log in your own eye?</a:t>
            </a:r>
            <a:r>
              <a:rPr lang="en-US" sz="2400" b="1" baseline="30000" dirty="0"/>
              <a:t>5 </a:t>
            </a:r>
            <a:r>
              <a:rPr lang="en-US" sz="2400" dirty="0"/>
              <a:t>You hypocrite, first take the log out of your own eye, and then you will see clearly to take the speck out of your brother's eye</a:t>
            </a:r>
            <a:r>
              <a:rPr lang="en-US" sz="2400" dirty="0" smtClean="0"/>
              <a:t>.”</a:t>
            </a:r>
            <a:r>
              <a:rPr lang="en-US" sz="2400" dirty="0"/>
              <a:t> </a:t>
            </a:r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“</a:t>
            </a:r>
            <a:r>
              <a:rPr lang="en-US" sz="32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Do not give dogs what is holy, and do not throw your pearls before pigs, lest they trample them underfoot and turn to attack you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19175" y="4879152"/>
            <a:ext cx="10153650" cy="95410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Krino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[2919] – to distinguish, to decide (mentally or judicially); by implication to try, condemn, punish.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4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838200" y="2571750"/>
            <a:ext cx="101727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4000" dirty="0" smtClean="0"/>
              <a:t>There is only one God and it is not you! Be careful how you judge.  (4:12)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38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Playing God in our own life</a:t>
            </a:r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(4:13-17)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8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We must plan according to God’ will.  </a:t>
            </a:r>
            <a:r>
              <a:rPr lang="en-US" sz="3200" u="sng" dirty="0" smtClean="0"/>
              <a:t>Three specific sins </a:t>
            </a:r>
            <a:r>
              <a:rPr lang="en-US" sz="3200" dirty="0"/>
              <a:t>which would keep us </a:t>
            </a:r>
            <a:r>
              <a:rPr lang="en-US" sz="3200" dirty="0" smtClean="0"/>
              <a:t>from doing this:</a:t>
            </a:r>
          </a:p>
          <a:p>
            <a:pPr marL="0" indent="0">
              <a:buNone/>
            </a:pPr>
            <a:endParaRPr lang="en-US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The </a:t>
            </a:r>
            <a:r>
              <a:rPr lang="en-US" sz="2800" b="1" dirty="0"/>
              <a:t>sin of human presumption</a:t>
            </a:r>
            <a:r>
              <a:rPr lang="en-US" sz="2800" dirty="0"/>
              <a:t> (4:13-15</a:t>
            </a:r>
            <a:r>
              <a:rPr lang="en-US" sz="28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The problem of human boasting</a:t>
            </a:r>
            <a:r>
              <a:rPr lang="en-US" sz="2800" dirty="0"/>
              <a:t> (4:16</a:t>
            </a:r>
            <a:r>
              <a:rPr lang="en-US" sz="28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The sin of omission</a:t>
            </a:r>
            <a:r>
              <a:rPr lang="en-US" sz="2800" dirty="0"/>
              <a:t> (4:17)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7"/>
            <a:ext cx="11065933" cy="98213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6933"/>
            <a:ext cx="11683999" cy="5069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sin of human presumption</a:t>
            </a:r>
            <a:r>
              <a:rPr lang="en-US" sz="2800" dirty="0" smtClean="0"/>
              <a:t> (4:13-15)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778001"/>
            <a:ext cx="10921999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13 </a:t>
            </a:r>
            <a:r>
              <a:rPr lang="en-US" sz="2800" b="1" dirty="0" smtClean="0"/>
              <a:t>”</a:t>
            </a:r>
            <a:r>
              <a:rPr lang="en-US" sz="2800" dirty="0" smtClean="0"/>
              <a:t>Come </a:t>
            </a:r>
            <a:r>
              <a:rPr lang="en-US" sz="2800" dirty="0"/>
              <a:t>now, you who say, “Today or tomorrow we will go into such and such a town and spend a year there and trade and make a profit”— </a:t>
            </a:r>
            <a:r>
              <a:rPr lang="en-US" sz="2800" b="1" dirty="0"/>
              <a:t>14 </a:t>
            </a:r>
            <a:r>
              <a:rPr lang="en-US" sz="2800" dirty="0"/>
              <a:t>yet you do not know what tomorrow will bring. What is your life? For you are a mist that appears for a little time and then vanishes. </a:t>
            </a:r>
            <a:r>
              <a:rPr lang="en-US" sz="2800" b="1" dirty="0"/>
              <a:t>15 </a:t>
            </a:r>
            <a:r>
              <a:rPr lang="en-US" sz="2800" dirty="0"/>
              <a:t>Instead you ought to say, “If the Lord wills, we will live and do this or that.”</a:t>
            </a:r>
          </a:p>
        </p:txBody>
      </p:sp>
    </p:spTree>
    <p:extLst>
      <p:ext uri="{BB962C8B-B14F-4D97-AF65-F5344CB8AC3E}">
        <p14:creationId xmlns:p14="http://schemas.microsoft.com/office/powerpoint/2010/main" val="14790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7"/>
            <a:ext cx="11065933" cy="98213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6933"/>
            <a:ext cx="11683999" cy="5069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sin of human presumption</a:t>
            </a:r>
            <a:r>
              <a:rPr lang="en-US" sz="2800" dirty="0" smtClean="0"/>
              <a:t> (4:13-15)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Font typeface="Wingdings" charset="2"/>
              <a:buChar char="v"/>
            </a:pPr>
            <a:r>
              <a:rPr lang="en-US" u="sng" dirty="0" smtClean="0"/>
              <a:t>Rules for playing God (5):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778001"/>
            <a:ext cx="10921999" cy="2160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13 </a:t>
            </a:r>
            <a:r>
              <a:rPr lang="en-US" sz="2600" b="1" dirty="0" smtClean="0"/>
              <a:t>”</a:t>
            </a:r>
            <a:r>
              <a:rPr lang="en-US" sz="2600" dirty="0" smtClean="0"/>
              <a:t>Come </a:t>
            </a:r>
            <a:r>
              <a:rPr lang="en-US" sz="2600" dirty="0"/>
              <a:t>now, you who say, </a:t>
            </a:r>
            <a:r>
              <a:rPr lang="en-US" sz="2600" baseline="30000" dirty="0" smtClean="0"/>
              <a:t>“(1) </a:t>
            </a:r>
            <a:r>
              <a:rPr lang="en-US" sz="26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Today </a:t>
            </a:r>
            <a:r>
              <a:rPr lang="en-US" sz="2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or tomorrow </a:t>
            </a:r>
            <a:r>
              <a:rPr lang="en-US" sz="2600" dirty="0"/>
              <a:t>we </a:t>
            </a:r>
            <a:r>
              <a:rPr lang="en-US" sz="2600" dirty="0" smtClean="0"/>
              <a:t>will go </a:t>
            </a:r>
            <a:r>
              <a:rPr lang="en-US" sz="2600" dirty="0"/>
              <a:t>into such and such a town and spend a year there and trade and make a profit”— </a:t>
            </a:r>
            <a:r>
              <a:rPr lang="en-US" sz="2600" b="1" dirty="0"/>
              <a:t>14 </a:t>
            </a:r>
            <a:r>
              <a:rPr lang="en-US" sz="2600" dirty="0"/>
              <a:t>yet you do not know what tomorrow will bring. What is your life? For you are a mist that appears for a little time and then vanishes. </a:t>
            </a:r>
            <a:r>
              <a:rPr lang="en-US" sz="2600" b="1" dirty="0"/>
              <a:t>15 </a:t>
            </a:r>
            <a:r>
              <a:rPr lang="en-US" sz="2600" dirty="0"/>
              <a:t>Instead you ought to say, “If the Lord wills, we will live and do this or that.”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3467" y="4605867"/>
            <a:ext cx="10921999" cy="224676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chemeClr val="bg1"/>
                </a:solidFill>
              </a:rPr>
              <a:t> Select your own schedule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7"/>
            <a:ext cx="11065933" cy="98213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6933"/>
            <a:ext cx="11683999" cy="5069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sin of human presumption</a:t>
            </a:r>
            <a:r>
              <a:rPr lang="en-US" sz="2800" dirty="0" smtClean="0"/>
              <a:t> (4:13-15)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Font typeface="Wingdings" charset="2"/>
              <a:buChar char="v"/>
            </a:pPr>
            <a:r>
              <a:rPr lang="en-US" u="sng" dirty="0" smtClean="0"/>
              <a:t>Rules for playing God: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778001"/>
            <a:ext cx="10921999" cy="2160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13 </a:t>
            </a:r>
            <a:r>
              <a:rPr lang="en-US" sz="2600" b="1" dirty="0" smtClean="0"/>
              <a:t>”</a:t>
            </a:r>
            <a:r>
              <a:rPr lang="en-US" sz="2600" dirty="0" smtClean="0"/>
              <a:t>Come </a:t>
            </a:r>
            <a:r>
              <a:rPr lang="en-US" sz="2600" dirty="0"/>
              <a:t>now, you who say, </a:t>
            </a:r>
            <a:r>
              <a:rPr lang="en-US" sz="2800" dirty="0" smtClean="0"/>
              <a:t>“</a:t>
            </a:r>
            <a:r>
              <a:rPr lang="en-US" sz="2600" dirty="0" smtClean="0"/>
              <a:t>Today </a:t>
            </a:r>
            <a:r>
              <a:rPr lang="en-US" sz="2600" dirty="0"/>
              <a:t>or tomorrow </a:t>
            </a:r>
            <a:r>
              <a:rPr lang="en-US" sz="2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we </a:t>
            </a:r>
            <a:r>
              <a:rPr lang="en-US" sz="26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will go </a:t>
            </a:r>
            <a:r>
              <a:rPr lang="en-US" sz="2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into such and such a town</a:t>
            </a:r>
            <a:r>
              <a:rPr lang="en-US" sz="2600" b="1" dirty="0"/>
              <a:t> </a:t>
            </a:r>
            <a:r>
              <a:rPr lang="en-US" sz="2600" dirty="0"/>
              <a:t>and spend a year there and trade and make a profit”— </a:t>
            </a:r>
            <a:r>
              <a:rPr lang="en-US" sz="2600" b="1" dirty="0"/>
              <a:t>14 </a:t>
            </a:r>
            <a:r>
              <a:rPr lang="en-US" sz="2600" dirty="0"/>
              <a:t>yet you do not know what tomorrow will bring. What is your life? For you are a mist that appears for a little time and then vanishes. </a:t>
            </a:r>
            <a:r>
              <a:rPr lang="en-US" sz="2600" b="1" dirty="0"/>
              <a:t>15 </a:t>
            </a:r>
            <a:r>
              <a:rPr lang="en-US" sz="2600" dirty="0"/>
              <a:t>Instead you ought to say, “If the Lord wills, we will live and do this or that.”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933" y="4605866"/>
            <a:ext cx="11040533" cy="1231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Select your own schedule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chemeClr val="bg1"/>
                </a:solidFill>
              </a:rPr>
              <a:t> Select your own path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7"/>
            <a:ext cx="11065933" cy="98213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6933"/>
            <a:ext cx="11683999" cy="5069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sin of human presumption</a:t>
            </a:r>
            <a:r>
              <a:rPr lang="en-US" sz="2800" dirty="0" smtClean="0"/>
              <a:t> (4:13-15)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Font typeface="Wingdings" charset="2"/>
              <a:buChar char="v"/>
            </a:pPr>
            <a:r>
              <a:rPr lang="en-US" u="sng" dirty="0" smtClean="0"/>
              <a:t>Rules for playing God: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866093"/>
            <a:ext cx="10921999" cy="2160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13 </a:t>
            </a:r>
            <a:r>
              <a:rPr lang="en-US" sz="2600" b="1" dirty="0" smtClean="0"/>
              <a:t>”</a:t>
            </a:r>
            <a:r>
              <a:rPr lang="en-US" sz="2600" dirty="0" smtClean="0"/>
              <a:t>Come </a:t>
            </a:r>
            <a:r>
              <a:rPr lang="en-US" sz="2600" dirty="0"/>
              <a:t>now, you who say, </a:t>
            </a:r>
            <a:r>
              <a:rPr lang="en-US" sz="2800" dirty="0" smtClean="0"/>
              <a:t>“</a:t>
            </a:r>
            <a:r>
              <a:rPr lang="en-US" sz="2600" dirty="0" smtClean="0"/>
              <a:t>Today </a:t>
            </a:r>
            <a:r>
              <a:rPr lang="en-US" sz="2600" dirty="0"/>
              <a:t>or tomorrow we </a:t>
            </a:r>
            <a:r>
              <a:rPr lang="en-US" sz="2600" dirty="0" smtClean="0"/>
              <a:t>will go </a:t>
            </a:r>
            <a:r>
              <a:rPr lang="en-US" sz="2600" dirty="0"/>
              <a:t>into such and such a town and </a:t>
            </a:r>
            <a:r>
              <a:rPr lang="en-US" sz="2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spend a year there </a:t>
            </a:r>
            <a:r>
              <a:rPr lang="en-US" sz="2600" dirty="0"/>
              <a:t>and trade and make a profit”— </a:t>
            </a:r>
            <a:r>
              <a:rPr lang="en-US" sz="2600" b="1" dirty="0"/>
              <a:t>14 </a:t>
            </a:r>
            <a:r>
              <a:rPr lang="en-US" sz="2600" dirty="0"/>
              <a:t>yet you do not know what tomorrow will bring. What is your life? For you are a mist that appears for a little time and then vanishes. </a:t>
            </a:r>
            <a:r>
              <a:rPr lang="en-US" sz="2600" b="1" dirty="0"/>
              <a:t>15 </a:t>
            </a:r>
            <a:r>
              <a:rPr lang="en-US" sz="2600" dirty="0"/>
              <a:t>Instead you ought to say, “If the Lord wills, we will live and do this or that.”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933" y="4605866"/>
            <a:ext cx="11040533" cy="236988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Select your own schedule</a:t>
            </a:r>
          </a:p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Select your own path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chemeClr val="bg1"/>
                </a:solidFill>
              </a:rPr>
              <a:t>Place </a:t>
            </a:r>
            <a:r>
              <a:rPr lang="en-US" sz="2800" dirty="0">
                <a:solidFill>
                  <a:schemeClr val="bg1"/>
                </a:solidFill>
              </a:rPr>
              <a:t>your own </a:t>
            </a:r>
            <a:r>
              <a:rPr lang="en-US" sz="2800" dirty="0" smtClean="0">
                <a:solidFill>
                  <a:schemeClr val="bg1"/>
                </a:solidFill>
              </a:rPr>
              <a:t>limits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7"/>
            <a:ext cx="11065933" cy="98213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6933"/>
            <a:ext cx="11683999" cy="5069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sin of human presumption</a:t>
            </a:r>
            <a:r>
              <a:rPr lang="en-US" sz="2800" dirty="0" smtClean="0"/>
              <a:t> (4:13-15)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Font typeface="Wingdings" charset="2"/>
              <a:buChar char="v"/>
            </a:pPr>
            <a:r>
              <a:rPr lang="en-US" u="sng" dirty="0" smtClean="0"/>
              <a:t>Rules for playing God: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866093"/>
            <a:ext cx="10921999" cy="2160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13 </a:t>
            </a:r>
            <a:r>
              <a:rPr lang="en-US" sz="2600" b="1" dirty="0" smtClean="0"/>
              <a:t>”</a:t>
            </a:r>
            <a:r>
              <a:rPr lang="en-US" sz="2600" dirty="0" smtClean="0"/>
              <a:t>Come </a:t>
            </a:r>
            <a:r>
              <a:rPr lang="en-US" sz="2600" dirty="0"/>
              <a:t>now, you who say, </a:t>
            </a:r>
            <a:r>
              <a:rPr lang="en-US" sz="2800" dirty="0" smtClean="0"/>
              <a:t>“</a:t>
            </a:r>
            <a:r>
              <a:rPr lang="en-US" sz="2600" dirty="0" smtClean="0"/>
              <a:t>Today </a:t>
            </a:r>
            <a:r>
              <a:rPr lang="en-US" sz="2600" dirty="0"/>
              <a:t>or tomorrow we </a:t>
            </a:r>
            <a:r>
              <a:rPr lang="en-US" sz="2600" dirty="0" smtClean="0"/>
              <a:t>will go </a:t>
            </a:r>
            <a:r>
              <a:rPr lang="en-US" sz="2600" dirty="0"/>
              <a:t>into such and such a town and spend a year there </a:t>
            </a:r>
            <a:r>
              <a:rPr lang="en-US" sz="2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and trade </a:t>
            </a:r>
            <a:r>
              <a:rPr lang="en-US" sz="2600" dirty="0"/>
              <a:t>and make a profit”— </a:t>
            </a:r>
            <a:r>
              <a:rPr lang="en-US" sz="2600" b="1" dirty="0"/>
              <a:t>14 </a:t>
            </a:r>
            <a:r>
              <a:rPr lang="en-US" sz="2600" dirty="0"/>
              <a:t>yet you do not know what tomorrow will bring. What is your life? For you are a mist that appears for a little time and then vanishes. </a:t>
            </a:r>
            <a:r>
              <a:rPr lang="en-US" sz="2600" b="1" dirty="0"/>
              <a:t>15 </a:t>
            </a:r>
            <a:r>
              <a:rPr lang="en-US" sz="2600" dirty="0"/>
              <a:t>Instead you ought to say, “If the Lord wills, we will live and do this or that.”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933" y="4605866"/>
            <a:ext cx="11040533" cy="307776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Select your own schedule</a:t>
            </a:r>
          </a:p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Select your own path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bg1"/>
                </a:solidFill>
              </a:rPr>
              <a:t> Place </a:t>
            </a:r>
            <a:r>
              <a:rPr lang="en-US" dirty="0">
                <a:solidFill>
                  <a:schemeClr val="bg1"/>
                </a:solidFill>
              </a:rPr>
              <a:t>your own </a:t>
            </a:r>
            <a:r>
              <a:rPr lang="en-US" dirty="0" smtClean="0">
                <a:solidFill>
                  <a:schemeClr val="bg1"/>
                </a:solidFill>
              </a:rPr>
              <a:t>limits 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chemeClr val="bg1"/>
                </a:solidFill>
              </a:rPr>
              <a:t>Arrange </a:t>
            </a:r>
            <a:r>
              <a:rPr lang="en-US" sz="2800" dirty="0">
                <a:solidFill>
                  <a:schemeClr val="bg1"/>
                </a:solidFill>
              </a:rPr>
              <a:t>your own activities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7"/>
            <a:ext cx="11065933" cy="982133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286933"/>
            <a:ext cx="11683999" cy="5069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sin of human presumption</a:t>
            </a:r>
            <a:r>
              <a:rPr lang="en-US" sz="2800" dirty="0" smtClean="0"/>
              <a:t> (4:13-15)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buFont typeface="Wingdings" charset="2"/>
              <a:buChar char="v"/>
            </a:pPr>
            <a:r>
              <a:rPr lang="en-US" u="sng" dirty="0" smtClean="0"/>
              <a:t>Rules for playing God: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866093"/>
            <a:ext cx="10921999" cy="21606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600" b="1" dirty="0"/>
              <a:t>13 </a:t>
            </a:r>
            <a:r>
              <a:rPr lang="en-US" sz="2600" b="1" dirty="0" smtClean="0"/>
              <a:t>”</a:t>
            </a:r>
            <a:r>
              <a:rPr lang="en-US" sz="2600" dirty="0" smtClean="0"/>
              <a:t>Come </a:t>
            </a:r>
            <a:r>
              <a:rPr lang="en-US" sz="2600" dirty="0"/>
              <a:t>now, you who say, </a:t>
            </a:r>
            <a:r>
              <a:rPr lang="en-US" sz="2800" dirty="0" smtClean="0"/>
              <a:t>“</a:t>
            </a:r>
            <a:r>
              <a:rPr lang="en-US" sz="2600" dirty="0" smtClean="0"/>
              <a:t>Today </a:t>
            </a:r>
            <a:r>
              <a:rPr lang="en-US" sz="2600" dirty="0"/>
              <a:t>or tomorrow we </a:t>
            </a:r>
            <a:r>
              <a:rPr lang="en-US" sz="2600" dirty="0" smtClean="0"/>
              <a:t>will go </a:t>
            </a:r>
            <a:r>
              <a:rPr lang="en-US" sz="2600" dirty="0"/>
              <a:t>into such and such a town and spend a year there and trade and </a:t>
            </a:r>
            <a:r>
              <a:rPr lang="en-US" sz="26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make a profit</a:t>
            </a:r>
            <a:r>
              <a:rPr lang="en-US" sz="2600" dirty="0"/>
              <a:t>”— </a:t>
            </a:r>
            <a:r>
              <a:rPr lang="en-US" sz="2600" b="1" dirty="0"/>
              <a:t>14 </a:t>
            </a:r>
            <a:r>
              <a:rPr lang="en-US" sz="2600" dirty="0"/>
              <a:t>yet you do not know what tomorrow will bring. What is your life? For you are a mist that appears for a little time and then vanishes. </a:t>
            </a:r>
            <a:r>
              <a:rPr lang="en-US" sz="2600" b="1" dirty="0"/>
              <a:t>15 </a:t>
            </a:r>
            <a:r>
              <a:rPr lang="en-US" sz="2600" dirty="0"/>
              <a:t>Instead you ought to say, “If the Lord wills, we will live and do this or that.”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933" y="4605866"/>
            <a:ext cx="11040533" cy="29238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Select your own schedule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Select your own path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Place </a:t>
            </a:r>
            <a:r>
              <a:rPr lang="en-US" dirty="0">
                <a:solidFill>
                  <a:schemeClr val="bg1"/>
                </a:solidFill>
              </a:rPr>
              <a:t>your own </a:t>
            </a:r>
            <a:r>
              <a:rPr lang="en-US" dirty="0" smtClean="0">
                <a:solidFill>
                  <a:schemeClr val="bg1"/>
                </a:solidFill>
              </a:rPr>
              <a:t>limits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Arrange </a:t>
            </a:r>
            <a:r>
              <a:rPr lang="en-US" dirty="0">
                <a:solidFill>
                  <a:schemeClr val="bg1"/>
                </a:solidFill>
              </a:rPr>
              <a:t>your own </a:t>
            </a:r>
            <a:r>
              <a:rPr lang="en-US" dirty="0" smtClean="0">
                <a:solidFill>
                  <a:schemeClr val="bg1"/>
                </a:solidFill>
              </a:rPr>
              <a:t>activities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Predict </a:t>
            </a:r>
            <a:r>
              <a:rPr lang="en-US" sz="2800" dirty="0">
                <a:solidFill>
                  <a:schemeClr val="bg1"/>
                </a:solidFill>
              </a:rPr>
              <a:t>your own </a:t>
            </a:r>
            <a:r>
              <a:rPr lang="en-US" sz="2800" dirty="0" smtClean="0">
                <a:solidFill>
                  <a:schemeClr val="bg1"/>
                </a:solidFill>
              </a:rPr>
              <a:t>outcome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7" y="0"/>
            <a:ext cx="11472333" cy="173460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8" y="1599142"/>
            <a:ext cx="11747500" cy="4757207"/>
          </a:xfrm>
        </p:spPr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en-US" sz="1800" b="1" dirty="0"/>
              <a:t>The sin of human presumption</a:t>
            </a:r>
            <a:r>
              <a:rPr lang="en-US" sz="1800" dirty="0"/>
              <a:t> (</a:t>
            </a:r>
            <a:r>
              <a:rPr lang="en-US" sz="1800" dirty="0" smtClean="0"/>
              <a:t>4:13-15</a:t>
            </a:r>
            <a:r>
              <a:rPr lang="en-US" sz="1800" dirty="0"/>
              <a:t>)</a:t>
            </a:r>
            <a:endParaRPr lang="en-US" b="1" dirty="0" smtClean="0"/>
          </a:p>
          <a:p>
            <a:pPr marL="571500" indent="-571500">
              <a:buFont typeface="+mj-lt"/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problem of human boasting</a:t>
            </a:r>
            <a:r>
              <a:rPr lang="en-US" dirty="0"/>
              <a:t> (4:16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“</a:t>
            </a:r>
            <a:r>
              <a:rPr lang="en-US" sz="2800" dirty="0"/>
              <a:t>It matters not how strait the gate. How charged with punishments </a:t>
            </a:r>
            <a:br>
              <a:rPr lang="en-US" sz="2800" dirty="0"/>
            </a:br>
            <a:r>
              <a:rPr lang="en-US" sz="2800" dirty="0" smtClean="0"/>
              <a:t>the </a:t>
            </a:r>
            <a:r>
              <a:rPr lang="en-US" sz="2800" dirty="0"/>
              <a:t>scroll, I am the master of my fate. I am the captain of my </a:t>
            </a:r>
            <a:r>
              <a:rPr lang="en-US" sz="2800" dirty="0" smtClean="0"/>
              <a:t>soul” --- </a:t>
            </a:r>
            <a:r>
              <a:rPr lang="en-US" sz="2800" b="1" dirty="0" err="1" smtClean="0"/>
              <a:t>Invictus</a:t>
            </a:r>
            <a:r>
              <a:rPr lang="en-US" sz="2800" dirty="0" smtClean="0"/>
              <a:t>, </a:t>
            </a:r>
            <a:r>
              <a:rPr lang="en-US" sz="2800" i="1" dirty="0" smtClean="0"/>
              <a:t>Ernest Henley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73787"/>
            <a:ext cx="2743200" cy="365125"/>
          </a:xfrm>
        </p:spPr>
        <p:txBody>
          <a:bodyPr/>
          <a:lstStyle/>
          <a:p>
            <a:fld id="{68C3D786-C215-084B-8A5B-3C4359520F42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233" y="2956171"/>
            <a:ext cx="11074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“16</a:t>
            </a:r>
            <a:r>
              <a:rPr lang="en-US" sz="2800" b="1" dirty="0"/>
              <a:t> </a:t>
            </a:r>
            <a:r>
              <a:rPr lang="en-US" sz="2800" dirty="0"/>
              <a:t>As it is, you boast in your arrogance. </a:t>
            </a:r>
            <a:r>
              <a:rPr lang="en-US" sz="2800" b="1" dirty="0"/>
              <a:t>All such boasting is evil</a:t>
            </a:r>
            <a:r>
              <a:rPr lang="en-US" sz="2800" dirty="0"/>
              <a:t>. </a:t>
            </a:r>
            <a:r>
              <a:rPr lang="en-US" sz="2800" b="1" dirty="0"/>
              <a:t>17 </a:t>
            </a:r>
            <a:r>
              <a:rPr lang="en-US" sz="2800" dirty="0"/>
              <a:t>So whoever knows the right thing to do and fails to do it, for him it is sin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157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338667"/>
            <a:ext cx="10676467" cy="5838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11 </a:t>
            </a:r>
            <a:r>
              <a:rPr lang="en-US" b="1" dirty="0" smtClean="0"/>
              <a:t>”</a:t>
            </a:r>
            <a:r>
              <a:rPr lang="en-US" dirty="0" smtClean="0"/>
              <a:t>Do </a:t>
            </a:r>
            <a:r>
              <a:rPr lang="en-US" dirty="0"/>
              <a:t>not speak evil (slander) against one another, brothers. The one who speaks against a brother or judges his brother, speaks evil against the law and judges the law. But if you judge the law, you are not a doer of the law but a judge. </a:t>
            </a:r>
            <a:r>
              <a:rPr lang="en-US" b="1" dirty="0"/>
              <a:t>12 </a:t>
            </a:r>
            <a:r>
              <a:rPr lang="en-US" dirty="0"/>
              <a:t>There is only one lawgiver and judge, he who is able to save and to destroy. But who are you to judge your neighbor? </a:t>
            </a:r>
            <a:r>
              <a:rPr lang="en-US" b="1" dirty="0"/>
              <a:t>13 </a:t>
            </a:r>
            <a:r>
              <a:rPr lang="en-US" dirty="0"/>
              <a:t>Come now, you who say, “Today or tomorrow we will go into such and such a town and spend a year there and trade and make a profit”— </a:t>
            </a:r>
            <a:r>
              <a:rPr lang="en-US" b="1" dirty="0"/>
              <a:t>14 </a:t>
            </a:r>
            <a:r>
              <a:rPr lang="en-US" dirty="0"/>
              <a:t>yet you do not know what tomorrow will bring. What is your life? For you are a mist that appears for a little time and then vanishes. </a:t>
            </a:r>
            <a:r>
              <a:rPr lang="en-US" b="1" dirty="0"/>
              <a:t>15 </a:t>
            </a:r>
            <a:r>
              <a:rPr lang="en-US" dirty="0"/>
              <a:t>Instead you ought to say, “If the Lord wills, we will live and do this or that.” </a:t>
            </a:r>
            <a:r>
              <a:rPr lang="en-US" b="1" dirty="0"/>
              <a:t>16 </a:t>
            </a:r>
            <a:r>
              <a:rPr lang="en-US" dirty="0"/>
              <a:t>As it is, you boast in your arrogance. All such boasting is evil. </a:t>
            </a:r>
            <a:r>
              <a:rPr lang="en-US" b="1" dirty="0"/>
              <a:t>17 </a:t>
            </a:r>
            <a:r>
              <a:rPr lang="en-US" dirty="0"/>
              <a:t>So whoever knows the right thing to do and fails to do it, for him it is </a:t>
            </a:r>
            <a:r>
              <a:rPr lang="en-US" dirty="0" smtClean="0"/>
              <a:t>sin” (James 4:11-17).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Three specific sins which would keep us from planning according to God’s will</a:t>
            </a:r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 sin of omission</a:t>
            </a:r>
            <a:r>
              <a:rPr lang="en-US" dirty="0"/>
              <a:t> (4:17)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ways to stop playing God in our </a:t>
            </a:r>
            <a:r>
              <a:rPr lang="en-US" dirty="0" smtClean="0"/>
              <a:t>lives: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800" dirty="0" smtClean="0"/>
              <a:t>Know </a:t>
            </a:r>
            <a:r>
              <a:rPr lang="en-US" sz="2800" dirty="0"/>
              <a:t>the right thing to do </a:t>
            </a:r>
            <a:endParaRPr lang="en-US" sz="2800" dirty="0" smtClean="0"/>
          </a:p>
          <a:p>
            <a:pPr marL="971550" lvl="1" indent="-514350">
              <a:buFont typeface="+mj-lt"/>
              <a:buAutoNum type="romanLcPeriod"/>
            </a:pPr>
            <a:r>
              <a:rPr lang="en-US" sz="2800" dirty="0" smtClean="0"/>
              <a:t>Go do it! Requires action. 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effectLst/>
              </a:rPr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10268" y="2455334"/>
            <a:ext cx="827193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17 </a:t>
            </a:r>
            <a:r>
              <a:rPr lang="en-US" sz="2800" dirty="0" smtClean="0"/>
              <a:t>So whoever </a:t>
            </a:r>
            <a:r>
              <a:rPr lang="en-US" sz="2800" b="1" dirty="0" smtClean="0"/>
              <a:t>knows the right thing to do and fails to do it,</a:t>
            </a:r>
            <a:r>
              <a:rPr lang="en-US" sz="2800" dirty="0" smtClean="0"/>
              <a:t> for him it is sin.”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468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372533"/>
            <a:ext cx="10811933" cy="1318155"/>
          </a:xfrm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Application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690688"/>
            <a:ext cx="11074399" cy="4486275"/>
          </a:xfrm>
        </p:spPr>
        <p:txBody>
          <a:bodyPr/>
          <a:lstStyle/>
          <a:p>
            <a:r>
              <a:rPr lang="en-US" b="1" dirty="0"/>
              <a:t>As mere humans we have no idea what the future will bring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Ecc</a:t>
            </a:r>
            <a:r>
              <a:rPr lang="en-US" dirty="0" smtClean="0"/>
              <a:t>. 9:1)</a:t>
            </a:r>
          </a:p>
          <a:p>
            <a:r>
              <a:rPr lang="en-US" b="1" dirty="0"/>
              <a:t>Playing God with our lives is risky because we have no assurance of a long </a:t>
            </a:r>
            <a:r>
              <a:rPr lang="en-US" b="1" dirty="0" smtClean="0"/>
              <a:t>life</a:t>
            </a:r>
            <a:r>
              <a:rPr lang="en-US" dirty="0"/>
              <a:t> </a:t>
            </a:r>
            <a:r>
              <a:rPr lang="en-US" dirty="0" smtClean="0"/>
              <a:t>– like a “vapor”</a:t>
            </a:r>
          </a:p>
          <a:p>
            <a:r>
              <a:rPr lang="en-US" b="1" dirty="0" smtClean="0"/>
              <a:t>We </a:t>
            </a:r>
            <a:r>
              <a:rPr lang="en-US" b="1" dirty="0"/>
              <a:t>have no right to ignore God’s will in any aspect of our </a:t>
            </a:r>
            <a:r>
              <a:rPr lang="en-US" b="1" dirty="0" smtClean="0"/>
              <a:t>lives</a:t>
            </a:r>
            <a:r>
              <a:rPr lang="en-US" dirty="0" smtClean="0"/>
              <a:t> – needs to be more that a cliché’.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4301067"/>
            <a:ext cx="7315199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We are not the captain of our fate? God is in control.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5300" i="1" dirty="0" smtClean="0">
                <a:latin typeface="+mn-lt"/>
                <a:ea typeface="Abadi MT Condensed Extra Bold" charset="0"/>
                <a:cs typeface="Abadi MT Condensed Extra Bold" charset="0"/>
              </a:rPr>
              <a:t>A Study of James</a:t>
            </a:r>
            <a:r>
              <a:rPr lang="en-US" sz="53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sz="53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endParaRPr lang="en-US" sz="53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Playing God and Other Perils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James 4:11-17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Two sections: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639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 smtClean="0"/>
              <a:t>Playing </a:t>
            </a:r>
            <a:r>
              <a:rPr lang="en-US" sz="3200" b="1" dirty="0"/>
              <a:t>God in our dealings with one another</a:t>
            </a:r>
            <a:r>
              <a:rPr lang="en-US" sz="3200" dirty="0"/>
              <a:t> (</a:t>
            </a:r>
            <a:r>
              <a:rPr lang="en-US" sz="3200" dirty="0" smtClean="0"/>
              <a:t>4:11-12).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/>
              <a:t>Playing God in our own life</a:t>
            </a:r>
            <a:r>
              <a:rPr lang="en-US" sz="3200" dirty="0"/>
              <a:t> (4:13-17)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Two sections: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867"/>
            <a:ext cx="10515600" cy="356737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 smtClean="0"/>
              <a:t>Playing </a:t>
            </a:r>
            <a:r>
              <a:rPr lang="en-US" sz="3200" b="1" dirty="0"/>
              <a:t>God in our dealings with one another</a:t>
            </a:r>
            <a:r>
              <a:rPr lang="en-US" sz="3200" dirty="0"/>
              <a:t> (</a:t>
            </a:r>
            <a:r>
              <a:rPr lang="en-US" sz="3200" dirty="0" smtClean="0"/>
              <a:t>4:11-12).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1" y="2667795"/>
            <a:ext cx="994833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11 </a:t>
            </a:r>
            <a:r>
              <a:rPr lang="en-US" sz="2800" b="1" dirty="0" smtClean="0"/>
              <a:t>”</a:t>
            </a:r>
            <a:r>
              <a:rPr lang="en-US" sz="2800" dirty="0" smtClean="0"/>
              <a:t>Do </a:t>
            </a:r>
            <a:r>
              <a:rPr lang="en-US" sz="2800" dirty="0"/>
              <a:t>not speak evil </a:t>
            </a:r>
            <a:r>
              <a:rPr lang="en-US" sz="2800" dirty="0" smtClean="0"/>
              <a:t>against </a:t>
            </a:r>
            <a:r>
              <a:rPr lang="en-US" sz="2800" dirty="0"/>
              <a:t>one another, brothers. The one who speaks against a brother or judges his brother, speaks evil against the law and judges the law. But if you judge the law, you are not a doer of the law but a judge. </a:t>
            </a:r>
            <a:r>
              <a:rPr lang="en-US" sz="2800" b="1" dirty="0"/>
              <a:t>12 </a:t>
            </a:r>
            <a:r>
              <a:rPr lang="en-US" sz="2800" dirty="0"/>
              <a:t>There is only one lawgiver and judge, he who is able to save and to destroy. But who are you to judge your neighbor</a:t>
            </a:r>
            <a:r>
              <a:rPr lang="en-US" sz="2800" dirty="0" smtClean="0"/>
              <a:t>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9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Two sections: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867"/>
            <a:ext cx="10515600" cy="46736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 smtClean="0"/>
              <a:t>Playing </a:t>
            </a:r>
            <a:r>
              <a:rPr lang="en-US" sz="3200" b="1" dirty="0"/>
              <a:t>God in our dealings with one another</a:t>
            </a:r>
            <a:r>
              <a:rPr lang="en-US" sz="3200" dirty="0"/>
              <a:t> (</a:t>
            </a:r>
            <a:r>
              <a:rPr lang="en-US" sz="3200" dirty="0" smtClean="0"/>
              <a:t>4:11).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9731" y="2324525"/>
            <a:ext cx="994833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11 </a:t>
            </a:r>
            <a:r>
              <a:rPr lang="en-US" sz="2800" b="1" dirty="0" smtClean="0"/>
              <a:t>”</a:t>
            </a:r>
            <a:r>
              <a:rPr lang="en-US" sz="2800" dirty="0" smtClean="0"/>
              <a:t>Do not speak evil against one another, brothers. The one who (1) </a:t>
            </a:r>
            <a:r>
              <a:rPr lang="en-US" sz="2800" b="1" dirty="0" smtClean="0"/>
              <a:t>speaks against a brother </a:t>
            </a:r>
            <a:r>
              <a:rPr lang="en-US" sz="2800" dirty="0" smtClean="0"/>
              <a:t>or (2) </a:t>
            </a:r>
            <a:r>
              <a:rPr lang="en-US" sz="2800" b="1" dirty="0" smtClean="0"/>
              <a:t>judges his brother</a:t>
            </a:r>
            <a:r>
              <a:rPr lang="en-US" sz="2800" dirty="0" smtClean="0"/>
              <a:t>, speaks evil against the law and judges the law</a:t>
            </a:r>
            <a:r>
              <a:rPr lang="is-IS" sz="2800" dirty="0" smtClean="0"/>
              <a:t>…”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199" y="3820237"/>
            <a:ext cx="9464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i="1" dirty="0" err="1" smtClean="0"/>
              <a:t>katalaleho</a:t>
            </a:r>
            <a:r>
              <a:rPr lang="en-US" sz="2800" dirty="0" smtClean="0"/>
              <a:t>) [2635 from 2637] – to be a traducer, that is, to slander; speak evil against (evil of).  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607733" y="2769288"/>
            <a:ext cx="2438400" cy="67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36800" y="2755513"/>
            <a:ext cx="1295400" cy="1151018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2802" y="4774344"/>
            <a:ext cx="995526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dirty="0"/>
              <a:t>So put away all malice and all deceit and hypocrisy and envy and all </a:t>
            </a:r>
            <a:r>
              <a:rPr lang="en-US" sz="2800" b="1" dirty="0"/>
              <a:t>slander</a:t>
            </a:r>
            <a:r>
              <a:rPr lang="en-US" sz="2800" dirty="0"/>
              <a:t>.</a:t>
            </a:r>
            <a:r>
              <a:rPr lang="en-US" sz="2800" dirty="0" smtClean="0"/>
              <a:t>” (1 Pet. 2:1)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538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Two sections: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867"/>
            <a:ext cx="10515600" cy="46736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dirty="0" smtClean="0"/>
              <a:t>Playing </a:t>
            </a:r>
            <a:r>
              <a:rPr lang="en-US" sz="3200" b="1" dirty="0"/>
              <a:t>God in our dealings with one another</a:t>
            </a:r>
            <a:r>
              <a:rPr lang="en-US" sz="3200" dirty="0"/>
              <a:t> (</a:t>
            </a:r>
            <a:r>
              <a:rPr lang="en-US" sz="3200" dirty="0" smtClean="0"/>
              <a:t>4:11).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9731" y="2324525"/>
            <a:ext cx="994833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11 </a:t>
            </a:r>
            <a:r>
              <a:rPr lang="en-US" sz="2800" b="1" dirty="0" smtClean="0"/>
              <a:t>”</a:t>
            </a:r>
            <a:r>
              <a:rPr lang="en-US" sz="2800" dirty="0" smtClean="0"/>
              <a:t>Do not speak evil against one another, brothers. The one who (1) </a:t>
            </a:r>
            <a:r>
              <a:rPr lang="en-US" sz="2800" b="1" dirty="0" smtClean="0"/>
              <a:t>speaks against a brother </a:t>
            </a:r>
            <a:r>
              <a:rPr lang="en-US" sz="2800" dirty="0" smtClean="0"/>
              <a:t>or (2) </a:t>
            </a:r>
            <a:r>
              <a:rPr lang="en-US" sz="2800" b="1" dirty="0" smtClean="0"/>
              <a:t>judges his brother</a:t>
            </a:r>
            <a:r>
              <a:rPr lang="en-US" sz="2800" dirty="0" smtClean="0"/>
              <a:t>, speaks evil against the law and judges the law</a:t>
            </a:r>
            <a:r>
              <a:rPr lang="is-IS" sz="2800" dirty="0" smtClean="0"/>
              <a:t>…”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199" y="3820237"/>
            <a:ext cx="9464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i="1" dirty="0" err="1" smtClean="0"/>
              <a:t>katalaleho</a:t>
            </a:r>
            <a:r>
              <a:rPr lang="en-US" sz="2800" dirty="0" smtClean="0"/>
              <a:t>) [G2637] – to be a traducer, that is, to slander; speak evil against (evil of).  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607733" y="2769288"/>
            <a:ext cx="2438400" cy="67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36800" y="2755513"/>
            <a:ext cx="1295400" cy="1151018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198" y="4774344"/>
            <a:ext cx="993986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“Why </a:t>
            </a:r>
            <a:r>
              <a:rPr lang="en-US" sz="2800" dirty="0"/>
              <a:t>do you pass </a:t>
            </a:r>
            <a:r>
              <a:rPr lang="en-US" sz="2800" dirty="0" smtClean="0"/>
              <a:t>judgment on </a:t>
            </a:r>
            <a:r>
              <a:rPr lang="en-US" sz="2800" dirty="0"/>
              <a:t>your brother? Or you, why do you </a:t>
            </a:r>
            <a:r>
              <a:rPr lang="en-US" sz="2800" dirty="0" smtClean="0"/>
              <a:t>despise (show contempt) </a:t>
            </a:r>
            <a:r>
              <a:rPr lang="en-US" sz="2800" dirty="0"/>
              <a:t>your </a:t>
            </a:r>
            <a:r>
              <a:rPr lang="en-US" sz="2800" dirty="0" smtClean="0"/>
              <a:t>brother? </a:t>
            </a:r>
            <a:r>
              <a:rPr lang="en-US" sz="2800" dirty="0"/>
              <a:t>For we will all stand before the judgment of God” (Ro. 14:10).</a:t>
            </a:r>
          </a:p>
        </p:txBody>
      </p:sp>
    </p:spTree>
    <p:extLst>
      <p:ext uri="{BB962C8B-B14F-4D97-AF65-F5344CB8AC3E}">
        <p14:creationId xmlns:p14="http://schemas.microsoft.com/office/powerpoint/2010/main" val="14237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“</a:t>
            </a:r>
            <a:r>
              <a:rPr lang="en-US" b="1" dirty="0" smtClean="0"/>
              <a:t>speaking against</a:t>
            </a:r>
            <a:r>
              <a:rPr lang="en-US" dirty="0" smtClean="0"/>
              <a:t>” (</a:t>
            </a:r>
            <a:r>
              <a:rPr lang="en-US" i="1" dirty="0" err="1"/>
              <a:t>katalaleho</a:t>
            </a:r>
            <a:r>
              <a:rPr lang="en-US" dirty="0" smtClean="0"/>
              <a:t>) occurs: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Aaron </a:t>
            </a:r>
            <a:r>
              <a:rPr lang="en-US" dirty="0"/>
              <a:t>and Miriam </a:t>
            </a:r>
            <a:r>
              <a:rPr lang="en-US" b="1" i="1" dirty="0"/>
              <a:t>spoke against</a:t>
            </a:r>
            <a:r>
              <a:rPr lang="en-US" b="1" dirty="0"/>
              <a:t> </a:t>
            </a:r>
            <a:r>
              <a:rPr lang="en-US" dirty="0"/>
              <a:t>Moses </a:t>
            </a:r>
            <a:r>
              <a:rPr lang="en-US" dirty="0" smtClean="0"/>
              <a:t>for </a:t>
            </a:r>
            <a:r>
              <a:rPr lang="en-US" dirty="0"/>
              <a:t>marrying a Cushite woman</a:t>
            </a:r>
            <a:r>
              <a:rPr lang="en-US" i="1" dirty="0"/>
              <a:t> </a:t>
            </a:r>
            <a:r>
              <a:rPr lang="en-US" dirty="0"/>
              <a:t>(Nu. 12:1, </a:t>
            </a:r>
            <a:r>
              <a:rPr lang="en-US" dirty="0" smtClean="0"/>
              <a:t>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people of Israel </a:t>
            </a:r>
            <a:r>
              <a:rPr lang="en-US" b="1" i="1" dirty="0"/>
              <a:t>spoke against </a:t>
            </a:r>
            <a:r>
              <a:rPr lang="en-US" dirty="0"/>
              <a:t>God by complaining about their conditions in the wilderness (Nu. 21:5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Psalmist says a wicked person will </a:t>
            </a:r>
            <a:r>
              <a:rPr lang="en-US" b="1" i="1" dirty="0"/>
              <a:t>speak against </a:t>
            </a:r>
            <a:r>
              <a:rPr lang="en-US" dirty="0"/>
              <a:t>his brother, slandering him with lies (Ps. 50:20).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Job’s </a:t>
            </a:r>
            <a:r>
              <a:rPr lang="en-US" dirty="0"/>
              <a:t>friends </a:t>
            </a:r>
            <a:r>
              <a:rPr lang="en-US" b="1" i="1" dirty="0"/>
              <a:t>spoke against </a:t>
            </a:r>
            <a:r>
              <a:rPr lang="en-US" dirty="0" smtClean="0"/>
              <a:t>him, </a:t>
            </a:r>
            <a:r>
              <a:rPr lang="en-US" dirty="0"/>
              <a:t>insulting him unfairly with their words (Job 19:1-3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Unbelievers unjustly </a:t>
            </a:r>
            <a:r>
              <a:rPr lang="en-US" b="1" i="1" dirty="0"/>
              <a:t>speak against </a:t>
            </a:r>
            <a:r>
              <a:rPr lang="en-US" dirty="0"/>
              <a:t>Christians, slandering them as evil doers (1 Pet. 2:12; 3:16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James point?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7839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3200" b="1" dirty="0" smtClean="0"/>
              <a:t>There </a:t>
            </a:r>
            <a:r>
              <a:rPr lang="en-US" sz="3200" b="1" dirty="0"/>
              <a:t>is only one lawgiver and judge</a:t>
            </a:r>
            <a:r>
              <a:rPr lang="en-US" sz="3200" dirty="0"/>
              <a:t>, he who is able to save and to destroy. But who are you to judge your neighbor</a:t>
            </a:r>
            <a:r>
              <a:rPr lang="en-US" sz="3200" dirty="0" smtClean="0"/>
              <a:t>?” (4:12)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10/30/16                                        Fink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1969473" y="3930817"/>
            <a:ext cx="864409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There is only one God </a:t>
            </a:r>
            <a:r>
              <a:rPr lang="en-US" sz="4000" smtClean="0"/>
              <a:t>and it is </a:t>
            </a:r>
            <a:r>
              <a:rPr lang="en-US" sz="4000" dirty="0" smtClean="0"/>
              <a:t>not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48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1"/>
            <a:ext cx="10515600" cy="1385888"/>
          </a:xfrm>
        </p:spPr>
        <p:txBody>
          <a:bodyPr/>
          <a:lstStyle/>
          <a:p>
            <a:r>
              <a:rPr lang="en-US" b="1" dirty="0" smtClean="0"/>
              <a:t>Does Jesus condemn judging in Matthew 7?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1" y="1447800"/>
            <a:ext cx="10515600" cy="4630757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Judge</a:t>
            </a:r>
            <a:r>
              <a:rPr lang="en-US" dirty="0"/>
              <a:t> not, that you be not judged.</a:t>
            </a:r>
            <a:r>
              <a:rPr lang="en-US" b="1" baseline="30000" dirty="0"/>
              <a:t>2 </a:t>
            </a:r>
            <a:r>
              <a:rPr lang="en-US" dirty="0"/>
              <a:t>For with the judgment you pronounce you will be judged, and with the measure you use it will be measured to you. </a:t>
            </a:r>
            <a:r>
              <a:rPr lang="en-US" b="1" baseline="30000" dirty="0"/>
              <a:t>3 </a:t>
            </a:r>
            <a:r>
              <a:rPr lang="en-US" dirty="0"/>
              <a:t>Why do you see the speck that is in your brother's eye, but do not notice the log that is in your own eye? </a:t>
            </a:r>
            <a:r>
              <a:rPr lang="en-US" b="1" baseline="30000" dirty="0"/>
              <a:t>4 </a:t>
            </a:r>
            <a:r>
              <a:rPr lang="en-US" dirty="0"/>
              <a:t>Or how can you say to your brother, ‘Let me take the speck out of your eye,’ when there is the log in your own eye?</a:t>
            </a:r>
            <a:r>
              <a:rPr lang="en-US" b="1" baseline="30000" dirty="0"/>
              <a:t>5 </a:t>
            </a:r>
            <a:r>
              <a:rPr lang="en-US" dirty="0"/>
              <a:t>You hypocrite, first take the log out of your own eye, and then you will see clearly to take the speck out of your brother's eye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10/30/16                                        Fink 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Playing God and Other Perils   -  James 4:11-17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D786-C215-084B-8A5B-3C4359520F42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1" y="4786293"/>
            <a:ext cx="10172700" cy="95410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Krino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[2919] – to distinguish, to decide (mentally or judicially); by implication to try, condemn, punish.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63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1094</Words>
  <Application>Microsoft Macintosh PowerPoint</Application>
  <PresentationFormat>Widescreen</PresentationFormat>
  <Paragraphs>181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Abadi MT Condensed Extra Bold</vt:lpstr>
      <vt:lpstr>Calibri</vt:lpstr>
      <vt:lpstr>Calibri Light</vt:lpstr>
      <vt:lpstr>Wingdings</vt:lpstr>
      <vt:lpstr>Arial</vt:lpstr>
      <vt:lpstr>Office Theme</vt:lpstr>
      <vt:lpstr>Growing Slowly Wise A Study of James </vt:lpstr>
      <vt:lpstr>PowerPoint Presentation</vt:lpstr>
      <vt:lpstr>Two sections:</vt:lpstr>
      <vt:lpstr>Two sections:</vt:lpstr>
      <vt:lpstr>Two sections:</vt:lpstr>
      <vt:lpstr>Two sections:</vt:lpstr>
      <vt:lpstr>Where “speaking against” (katalaleho) occurs:</vt:lpstr>
      <vt:lpstr>James point? </vt:lpstr>
      <vt:lpstr>Does Jesus condemn judging in Matthew 7?</vt:lpstr>
      <vt:lpstr>Does this require krino?</vt:lpstr>
      <vt:lpstr>That said…</vt:lpstr>
      <vt:lpstr>Playing God in our own life (4:13-17)</vt:lpstr>
      <vt:lpstr>Three specific sins which would keep us from planning according to God’s will:</vt:lpstr>
      <vt:lpstr>Three specific sins which would keep us from planning according to God’s will:</vt:lpstr>
      <vt:lpstr>Three specific sins which would keep us from planning according to God’s will:</vt:lpstr>
      <vt:lpstr>Three specific sins which would keep us from planning according to God’s will:</vt:lpstr>
      <vt:lpstr>Three specific sins which would keep us from planning according to God’s will:</vt:lpstr>
      <vt:lpstr>Three specific sins which would keep us from planning according to God’s will:</vt:lpstr>
      <vt:lpstr>Three specific sins which would keep us from planning according to God’s will:</vt:lpstr>
      <vt:lpstr>Three specific sins which would keep us from planning according to God’s will:</vt:lpstr>
      <vt:lpstr>Application</vt:lpstr>
      <vt:lpstr>Growing Slowly Wise A Study of James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38</cp:revision>
  <cp:lastPrinted>2016-11-05T19:50:15Z</cp:lastPrinted>
  <dcterms:created xsi:type="dcterms:W3CDTF">2016-10-11T22:45:14Z</dcterms:created>
  <dcterms:modified xsi:type="dcterms:W3CDTF">2016-11-06T13:01:18Z</dcterms:modified>
</cp:coreProperties>
</file>