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4"/>
  </p:handoutMasterIdLst>
  <p:sldIdLst>
    <p:sldId id="256" r:id="rId2"/>
    <p:sldId id="280" r:id="rId3"/>
    <p:sldId id="281" r:id="rId4"/>
    <p:sldId id="257" r:id="rId5"/>
    <p:sldId id="258" r:id="rId6"/>
    <p:sldId id="260" r:id="rId7"/>
    <p:sldId id="259" r:id="rId8"/>
    <p:sldId id="261" r:id="rId9"/>
    <p:sldId id="262" r:id="rId10"/>
    <p:sldId id="263" r:id="rId11"/>
    <p:sldId id="264" r:id="rId12"/>
    <p:sldId id="265" r:id="rId13"/>
    <p:sldId id="276" r:id="rId14"/>
    <p:sldId id="277" r:id="rId15"/>
    <p:sldId id="268" r:id="rId16"/>
    <p:sldId id="269" r:id="rId17"/>
    <p:sldId id="278" r:id="rId18"/>
    <p:sldId id="270" r:id="rId19"/>
    <p:sldId id="271" r:id="rId20"/>
    <p:sldId id="279" r:id="rId21"/>
    <p:sldId id="27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387"/>
  </p:normalViewPr>
  <p:slideViewPr>
    <p:cSldViewPr snapToGrid="0" snapToObjects="1">
      <p:cViewPr varScale="1">
        <p:scale>
          <a:sx n="76" d="100"/>
          <a:sy n="76" d="100"/>
        </p:scale>
        <p:origin x="4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B25734-1C98-A74C-B7A9-9B8526C1FA14}" type="datetimeFigureOut">
              <a:rPr lang="en-US" smtClean="0"/>
              <a:t>11/13/16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341874-A03F-A948-8CE6-8B8DED3C2585}" type="slidenum">
              <a:rPr lang="en-US" smtClean="0"/>
              <a:t>‹#›</a:t>
            </a:fld>
            <a:endParaRPr lang="en-US"/>
          </a:p>
        </p:txBody>
      </p:sp>
    </p:spTree>
    <p:extLst>
      <p:ext uri="{BB962C8B-B14F-4D97-AF65-F5344CB8AC3E}">
        <p14:creationId xmlns:p14="http://schemas.microsoft.com/office/powerpoint/2010/main" val="2799109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A48D7-2049-FE43-90FC-F80A9E87B268}" type="datetimeFigureOut">
              <a:rPr lang="en-US" smtClean="0"/>
              <a:t>11/13/16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184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A48D7-2049-FE43-90FC-F80A9E87B268}" type="datetimeFigureOut">
              <a:rPr lang="en-US" smtClean="0"/>
              <a:t>11/13/16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00242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A48D7-2049-FE43-90FC-F80A9E87B268}" type="datetimeFigureOut">
              <a:rPr lang="en-US" smtClean="0"/>
              <a:t>11/13/16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80769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A48D7-2049-FE43-90FC-F80A9E87B268}" type="datetimeFigureOut">
              <a:rPr lang="en-US" smtClean="0"/>
              <a:t>11/13/16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77603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A48D7-2049-FE43-90FC-F80A9E87B268}" type="datetimeFigureOut">
              <a:rPr lang="en-US" smtClean="0"/>
              <a:t>11/13/16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87740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A48D7-2049-FE43-90FC-F80A9E87B268}" type="datetimeFigureOut">
              <a:rPr lang="en-US" smtClean="0"/>
              <a:t>11/13/16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88059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A48D7-2049-FE43-90FC-F80A9E87B268}" type="datetimeFigureOut">
              <a:rPr lang="en-US" smtClean="0"/>
              <a:t>11/13/16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46203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A48D7-2049-FE43-90FC-F80A9E87B268}" type="datetimeFigureOut">
              <a:rPr lang="en-US" smtClean="0"/>
              <a:t>11/13/16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8389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A48D7-2049-FE43-90FC-F80A9E87B268}" type="datetimeFigureOut">
              <a:rPr lang="en-US" smtClean="0"/>
              <a:t>11/13/16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32169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A48D7-2049-FE43-90FC-F80A9E87B268}" type="datetimeFigureOut">
              <a:rPr lang="en-US" smtClean="0"/>
              <a:t>11/13/16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8700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A48D7-2049-FE43-90FC-F80A9E87B268}" type="datetimeFigureOut">
              <a:rPr lang="en-US" smtClean="0"/>
              <a:t>11/13/16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5D3F1-AF4E-8440-8659-1EB91405E49D}" type="slidenum">
              <a:rPr lang="en-US" smtClean="0"/>
              <a:t>‹#›</a:t>
            </a:fld>
            <a:endParaRPr lang="en-US"/>
          </a:p>
        </p:txBody>
      </p:sp>
    </p:spTree>
    <p:extLst>
      <p:ext uri="{BB962C8B-B14F-4D97-AF65-F5344CB8AC3E}">
        <p14:creationId xmlns:p14="http://schemas.microsoft.com/office/powerpoint/2010/main" val="1961633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48D7-2049-FE43-90FC-F80A9E87B268}" type="datetimeFigureOut">
              <a:rPr lang="en-US" smtClean="0"/>
              <a:t>11/13/16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D3F1-AF4E-8440-8659-1EB91405E49D}" type="slidenum">
              <a:rPr lang="en-US" smtClean="0"/>
              <a:t>‹#›</a:t>
            </a:fld>
            <a:endParaRPr lang="en-US"/>
          </a:p>
        </p:txBody>
      </p:sp>
    </p:spTree>
    <p:extLst>
      <p:ext uri="{BB962C8B-B14F-4D97-AF65-F5344CB8AC3E}">
        <p14:creationId xmlns:p14="http://schemas.microsoft.com/office/powerpoint/2010/main" val="182780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stretch>
            <a:fillRect/>
          </a:stretch>
        </p:blipFill>
        <p:spPr>
          <a:xfrm>
            <a:off x="1" y="0"/>
            <a:ext cx="12192000" cy="6858000"/>
          </a:xfrm>
          <a:prstGeom prst="rect">
            <a:avLst/>
          </a:prstGeom>
        </p:spPr>
      </p:pic>
      <p:sp>
        <p:nvSpPr>
          <p:cNvPr id="5" name="TextBox 4"/>
          <p:cNvSpPr txBox="1"/>
          <p:nvPr/>
        </p:nvSpPr>
        <p:spPr>
          <a:xfrm>
            <a:off x="1117601" y="4886326"/>
            <a:ext cx="10193866" cy="707886"/>
          </a:xfrm>
          <a:prstGeom prst="rect">
            <a:avLst/>
          </a:prstGeom>
          <a:solidFill>
            <a:srgbClr val="002060"/>
          </a:solidFill>
          <a:ln>
            <a:solidFill>
              <a:srgbClr val="002060"/>
            </a:solidFill>
          </a:ln>
        </p:spPr>
        <p:txBody>
          <a:bodyPr wrap="square" rtlCol="0">
            <a:spAutoFit/>
          </a:bodyPr>
          <a:lstStyle/>
          <a:p>
            <a:pPr algn="ctr"/>
            <a:r>
              <a:rPr lang="en-US" sz="4000" dirty="0" smtClean="0">
                <a:solidFill>
                  <a:schemeClr val="bg1"/>
                </a:solidFill>
              </a:rPr>
              <a:t>Why Professing to be a Christian is not Enough</a:t>
            </a:r>
            <a:endParaRPr lang="en-US" sz="4000" dirty="0">
              <a:solidFill>
                <a:schemeClr val="bg1"/>
              </a:solidFill>
            </a:endParaRPr>
          </a:p>
        </p:txBody>
      </p:sp>
    </p:spTree>
    <p:extLst>
      <p:ext uri="{BB962C8B-B14F-4D97-AF65-F5344CB8AC3E}">
        <p14:creationId xmlns:p14="http://schemas.microsoft.com/office/powerpoint/2010/main" val="208562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440267"/>
            <a:ext cx="11294533" cy="1250422"/>
          </a:xfrm>
          <a:ln>
            <a:solidFill>
              <a:srgbClr val="002060"/>
            </a:solidFill>
          </a:ln>
        </p:spPr>
        <p:txBody>
          <a:bodyPr>
            <a:normAutofit/>
          </a:bodyPr>
          <a:lstStyle/>
          <a:p>
            <a:r>
              <a:rPr lang="en-US" sz="3200" dirty="0">
                <a:latin typeface="Abadi MT Condensed Extra Bold" charset="0"/>
                <a:ea typeface="Abadi MT Condensed Extra Bold" charset="0"/>
                <a:cs typeface="Abadi MT Condensed Extra Bold" charset="0"/>
              </a:rPr>
              <a:t>Would you be willing to confess to others that you believe that Jesus is the Christ the Son of the living God? </a:t>
            </a:r>
            <a:r>
              <a:rPr lang="en-US" sz="3200" dirty="0"/>
              <a:t>     </a:t>
            </a:r>
          </a:p>
        </p:txBody>
      </p:sp>
      <p:sp>
        <p:nvSpPr>
          <p:cNvPr id="3" name="Content Placeholder 2"/>
          <p:cNvSpPr>
            <a:spLocks noGrp="1"/>
          </p:cNvSpPr>
          <p:nvPr>
            <p:ph idx="1"/>
          </p:nvPr>
        </p:nvSpPr>
        <p:spPr>
          <a:xfrm>
            <a:off x="524933" y="1828801"/>
            <a:ext cx="11294533" cy="4690532"/>
          </a:xfrm>
          <a:solidFill>
            <a:srgbClr val="002060"/>
          </a:solidFill>
        </p:spPr>
        <p:txBody>
          <a:bodyPr>
            <a:normAutofit lnSpcReduction="10000"/>
          </a:bodyPr>
          <a:lstStyle/>
          <a:p>
            <a:pPr lvl="0"/>
            <a:r>
              <a:rPr lang="en-US" dirty="0" smtClean="0">
                <a:solidFill>
                  <a:schemeClr val="bg1"/>
                </a:solidFill>
              </a:rPr>
              <a:t>“So </a:t>
            </a:r>
            <a:r>
              <a:rPr lang="en-US" dirty="0">
                <a:solidFill>
                  <a:schemeClr val="bg1"/>
                </a:solidFill>
              </a:rPr>
              <a:t>everyone who acknowledges me before men, I also will acknowledge before my Father who is in heaven</a:t>
            </a:r>
            <a:r>
              <a:rPr lang="en-US" b="1" dirty="0">
                <a:solidFill>
                  <a:schemeClr val="bg1"/>
                </a:solidFill>
              </a:rPr>
              <a:t>” </a:t>
            </a:r>
            <a:r>
              <a:rPr lang="en-US" dirty="0">
                <a:solidFill>
                  <a:schemeClr val="bg1"/>
                </a:solidFill>
              </a:rPr>
              <a:t>(Mt. 10:32)</a:t>
            </a:r>
          </a:p>
          <a:p>
            <a:pPr lvl="0"/>
            <a:r>
              <a:rPr lang="en-US" dirty="0">
                <a:solidFill>
                  <a:schemeClr val="bg1"/>
                </a:solidFill>
              </a:rPr>
              <a:t>In Luke’s account, Jesus said, “And I tell you, everyone who acknowledges me before men, the Son of Man also will acknowledge before the angels of God,” (</a:t>
            </a:r>
            <a:r>
              <a:rPr lang="en-US" dirty="0" err="1">
                <a:solidFill>
                  <a:schemeClr val="bg1"/>
                </a:solidFill>
              </a:rPr>
              <a:t>Lk</a:t>
            </a:r>
            <a:r>
              <a:rPr lang="en-US" dirty="0">
                <a:solidFill>
                  <a:schemeClr val="bg1"/>
                </a:solidFill>
              </a:rPr>
              <a:t>. 12:8)</a:t>
            </a:r>
          </a:p>
          <a:p>
            <a:pPr lvl="0"/>
            <a:r>
              <a:rPr lang="en-US" b="1" dirty="0">
                <a:solidFill>
                  <a:schemeClr val="bg1"/>
                </a:solidFill>
              </a:rPr>
              <a:t>“</a:t>
            </a:r>
            <a:r>
              <a:rPr lang="en-US" dirty="0">
                <a:solidFill>
                  <a:schemeClr val="bg1"/>
                </a:solidFill>
              </a:rPr>
              <a:t>Because, if you confess with your mouth that Jesus is Lord and believe in your heart that God raised him from the dead, you will be saved. 10 For with the heart one believes and is justified, and with the mouth one confesses and is saved” (Ro. 12:9-10; ESV)</a:t>
            </a:r>
          </a:p>
          <a:p>
            <a:pPr lvl="0"/>
            <a:r>
              <a:rPr lang="en-US" b="1" dirty="0">
                <a:solidFill>
                  <a:schemeClr val="bg1"/>
                </a:solidFill>
              </a:rPr>
              <a:t> “</a:t>
            </a:r>
            <a:r>
              <a:rPr lang="en-US" dirty="0">
                <a:solidFill>
                  <a:schemeClr val="bg1"/>
                </a:solidFill>
              </a:rPr>
              <a:t>And every tongue confess that Jesus Christ is Lord, to the glory of God the Father” (Phil. 2:1, </a:t>
            </a:r>
            <a:r>
              <a:rPr lang="en-US" dirty="0" smtClean="0">
                <a:solidFill>
                  <a:schemeClr val="bg1"/>
                </a:solidFill>
              </a:rPr>
              <a:t>ESV)  </a:t>
            </a:r>
            <a:endParaRPr lang="en-US" dirty="0">
              <a:solidFill>
                <a:schemeClr val="bg1"/>
              </a:solidFill>
            </a:endParaRPr>
          </a:p>
        </p:txBody>
      </p:sp>
    </p:spTree>
    <p:extLst>
      <p:ext uri="{BB962C8B-B14F-4D97-AF65-F5344CB8AC3E}">
        <p14:creationId xmlns:p14="http://schemas.microsoft.com/office/powerpoint/2010/main" val="37866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rgbClr val="002060"/>
            </a:solidFill>
          </a:ln>
        </p:spPr>
        <p:txBody>
          <a:bodyPr>
            <a:normAutofit/>
          </a:bodyPr>
          <a:lstStyle/>
          <a:p>
            <a:pPr lvl="0"/>
            <a:r>
              <a:rPr lang="en-US" b="1" dirty="0"/>
              <a:t> </a:t>
            </a:r>
            <a:r>
              <a:rPr lang="en-US" dirty="0" smtClean="0">
                <a:latin typeface="Abadi MT Condensed Extra Bold" charset="0"/>
                <a:ea typeface="Abadi MT Condensed Extra Bold" charset="0"/>
                <a:cs typeface="Abadi MT Condensed Extra Bold" charset="0"/>
              </a:rPr>
              <a:t>Is confession enough?</a:t>
            </a:r>
            <a:endParaRPr lang="en-US" dirty="0">
              <a:latin typeface="Abadi MT Condensed Extra Bold" charset="0"/>
              <a:ea typeface="Abadi MT Condensed Extra Bold" charset="0"/>
              <a:cs typeface="Abadi MT Condensed Extra Bold" charset="0"/>
            </a:endParaRPr>
          </a:p>
        </p:txBody>
      </p:sp>
      <p:sp>
        <p:nvSpPr>
          <p:cNvPr id="5" name="Content Placeholder 4"/>
          <p:cNvSpPr>
            <a:spLocks noGrp="1"/>
          </p:cNvSpPr>
          <p:nvPr>
            <p:ph idx="1"/>
          </p:nvPr>
        </p:nvSpPr>
        <p:spPr>
          <a:solidFill>
            <a:srgbClr val="002060"/>
          </a:solidFill>
        </p:spPr>
        <p:txBody>
          <a:bodyPr>
            <a:normAutofit/>
          </a:bodyPr>
          <a:lstStyle/>
          <a:p>
            <a:pPr lvl="0"/>
            <a:r>
              <a:rPr lang="en-US" sz="3200" dirty="0">
                <a:solidFill>
                  <a:schemeClr val="bg1"/>
                </a:solidFill>
              </a:rPr>
              <a:t>Why do you call me ‘Lord, Lord,’ and not do what I tell you?” (</a:t>
            </a:r>
            <a:r>
              <a:rPr lang="en-US" sz="3200" dirty="0" err="1">
                <a:solidFill>
                  <a:schemeClr val="bg1"/>
                </a:solidFill>
              </a:rPr>
              <a:t>Lk</a:t>
            </a:r>
            <a:r>
              <a:rPr lang="en-US" sz="3200" dirty="0">
                <a:solidFill>
                  <a:schemeClr val="bg1"/>
                </a:solidFill>
              </a:rPr>
              <a:t>. 6:46) </a:t>
            </a:r>
            <a:endParaRPr lang="en-US" sz="3200" dirty="0" smtClean="0">
              <a:solidFill>
                <a:schemeClr val="bg1"/>
              </a:solidFill>
            </a:endParaRPr>
          </a:p>
          <a:p>
            <a:pPr lvl="0"/>
            <a:endParaRPr lang="en-US" sz="3200" dirty="0">
              <a:solidFill>
                <a:schemeClr val="bg1"/>
              </a:solidFill>
            </a:endParaRPr>
          </a:p>
          <a:p>
            <a:pPr lvl="0"/>
            <a:r>
              <a:rPr lang="en-US" sz="3200" dirty="0">
                <a:solidFill>
                  <a:schemeClr val="bg1"/>
                </a:solidFill>
              </a:rPr>
              <a:t>“Not everyone who says unto me, ‘Lord, Lord,’ will enter the kingdom of heaven…” (Mt. 7:21).  </a:t>
            </a:r>
          </a:p>
          <a:p>
            <a:pPr marL="0" indent="0">
              <a:buNone/>
            </a:pPr>
            <a:endParaRPr lang="en-US" sz="3200" dirty="0">
              <a:solidFill>
                <a:schemeClr val="bg1"/>
              </a:solidFill>
            </a:endParaRPr>
          </a:p>
        </p:txBody>
      </p:sp>
    </p:spTree>
    <p:extLst>
      <p:ext uri="{BB962C8B-B14F-4D97-AF65-F5344CB8AC3E}">
        <p14:creationId xmlns:p14="http://schemas.microsoft.com/office/powerpoint/2010/main" val="95029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lstStyle/>
          <a:p>
            <a:r>
              <a:rPr lang="en-US" b="1" dirty="0" smtClean="0">
                <a:latin typeface="Abadi MT Condensed Extra Bold" charset="0"/>
                <a:ea typeface="Abadi MT Condensed Extra Bold" charset="0"/>
                <a:cs typeface="Abadi MT Condensed Extra Bold" charset="0"/>
              </a:rPr>
              <a:t>What is the Application?</a:t>
            </a:r>
            <a:endParaRPr lang="en-US" b="1" dirty="0">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lstStyle/>
          <a:p>
            <a:pPr>
              <a:buFont typeface="Wingdings" charset="2"/>
              <a:buChar char="v"/>
            </a:pPr>
            <a:r>
              <a:rPr lang="en-US" sz="3600" b="1" dirty="0" smtClean="0">
                <a:solidFill>
                  <a:schemeClr val="bg1"/>
                </a:solidFill>
              </a:rPr>
              <a:t>Profession </a:t>
            </a:r>
            <a:r>
              <a:rPr lang="en-US" sz="3600" b="1" dirty="0">
                <a:solidFill>
                  <a:schemeClr val="bg1"/>
                </a:solidFill>
              </a:rPr>
              <a:t>without practice is </a:t>
            </a:r>
            <a:r>
              <a:rPr lang="en-US" sz="3600" b="1" dirty="0" smtClean="0">
                <a:solidFill>
                  <a:schemeClr val="bg1"/>
                </a:solidFill>
              </a:rPr>
              <a:t>insufficient</a:t>
            </a:r>
          </a:p>
          <a:p>
            <a:endParaRPr lang="en-US" sz="3200" b="1" dirty="0">
              <a:solidFill>
                <a:schemeClr val="bg1"/>
              </a:solidFill>
            </a:endParaRPr>
          </a:p>
          <a:p>
            <a:pPr lvl="1">
              <a:buFont typeface="Wingdings" charset="2"/>
              <a:buChar char="Ø"/>
            </a:pPr>
            <a:r>
              <a:rPr lang="en-US" sz="3200" dirty="0">
                <a:solidFill>
                  <a:schemeClr val="bg1"/>
                </a:solidFill>
              </a:rPr>
              <a:t>Jesus said, “</a:t>
            </a:r>
            <a:r>
              <a:rPr lang="en-US" sz="3200" i="1" dirty="0">
                <a:solidFill>
                  <a:schemeClr val="bg1"/>
                </a:solidFill>
              </a:rPr>
              <a:t>If you love me, keep my commandments</a:t>
            </a:r>
            <a:r>
              <a:rPr lang="en-US" sz="3200" dirty="0">
                <a:solidFill>
                  <a:schemeClr val="bg1"/>
                </a:solidFill>
              </a:rPr>
              <a:t>” (</a:t>
            </a:r>
            <a:r>
              <a:rPr lang="en-US" sz="3200" dirty="0" err="1">
                <a:solidFill>
                  <a:schemeClr val="bg1"/>
                </a:solidFill>
              </a:rPr>
              <a:t>Jhn</a:t>
            </a:r>
            <a:r>
              <a:rPr lang="en-US" sz="3200" dirty="0">
                <a:solidFill>
                  <a:schemeClr val="bg1"/>
                </a:solidFill>
              </a:rPr>
              <a:t>. </a:t>
            </a:r>
            <a:r>
              <a:rPr lang="en-US" sz="3200" dirty="0" smtClean="0">
                <a:solidFill>
                  <a:schemeClr val="bg1"/>
                </a:solidFill>
              </a:rPr>
              <a:t>14:15)</a:t>
            </a:r>
          </a:p>
          <a:p>
            <a:pPr lvl="1">
              <a:buFont typeface="Wingdings" charset="2"/>
              <a:buChar char="Ø"/>
            </a:pPr>
            <a:endParaRPr lang="en-US" sz="3200" dirty="0" smtClean="0">
              <a:solidFill>
                <a:schemeClr val="bg1"/>
              </a:solidFill>
            </a:endParaRPr>
          </a:p>
          <a:p>
            <a:pPr lvl="1">
              <a:buFont typeface="Wingdings" charset="2"/>
              <a:buChar char="Ø"/>
            </a:pPr>
            <a:r>
              <a:rPr lang="en-US" sz="3200" dirty="0" smtClean="0">
                <a:solidFill>
                  <a:schemeClr val="bg1"/>
                </a:solidFill>
              </a:rPr>
              <a:t>John </a:t>
            </a:r>
            <a:r>
              <a:rPr lang="en-US" sz="3200" dirty="0">
                <a:solidFill>
                  <a:schemeClr val="bg1"/>
                </a:solidFill>
              </a:rPr>
              <a:t>later tells us, “</a:t>
            </a:r>
            <a:r>
              <a:rPr lang="en-US" sz="3200" i="1" dirty="0">
                <a:solidFill>
                  <a:schemeClr val="bg1"/>
                </a:solidFill>
              </a:rPr>
              <a:t>For this is the love of God, that we keep His commandments</a:t>
            </a:r>
            <a:r>
              <a:rPr lang="en-US" sz="3200" dirty="0">
                <a:solidFill>
                  <a:schemeClr val="bg1"/>
                </a:solidFill>
              </a:rPr>
              <a:t>” (1 </a:t>
            </a:r>
            <a:r>
              <a:rPr lang="en-US" sz="3200" dirty="0" err="1">
                <a:solidFill>
                  <a:schemeClr val="bg1"/>
                </a:solidFill>
              </a:rPr>
              <a:t>Jhn</a:t>
            </a:r>
            <a:r>
              <a:rPr lang="en-US" sz="3200" dirty="0">
                <a:solidFill>
                  <a:schemeClr val="bg1"/>
                </a:solidFill>
              </a:rPr>
              <a:t>. 5:3).  </a:t>
            </a:r>
          </a:p>
          <a:p>
            <a:pPr lvl="1">
              <a:buFont typeface="Wingdings" charset="2"/>
              <a:buChar char="Ø"/>
            </a:pPr>
            <a:endParaRPr lang="en-US" sz="3200" dirty="0">
              <a:solidFill>
                <a:schemeClr val="bg1"/>
              </a:solidFill>
            </a:endParaRPr>
          </a:p>
        </p:txBody>
      </p:sp>
    </p:spTree>
    <p:extLst>
      <p:ext uri="{BB962C8B-B14F-4D97-AF65-F5344CB8AC3E}">
        <p14:creationId xmlns:p14="http://schemas.microsoft.com/office/powerpoint/2010/main" val="15022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normAutofit fontScale="90000"/>
          </a:body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Was there confession “wholly admirable?” </a:t>
            </a:r>
            <a:br>
              <a:rPr lang="en-US" b="1" dirty="0" smtClean="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	</a:t>
            </a:r>
            <a:r>
              <a:rPr lang="en-US" b="1" dirty="0" smtClean="0">
                <a:latin typeface="Abadi MT Condensed Extra Bold" charset="0"/>
                <a:ea typeface="Abadi MT Condensed Extra Bold" charset="0"/>
                <a:cs typeface="Abadi MT Condensed Extra Bold" charset="0"/>
              </a:rPr>
              <a:t>						</a:t>
            </a:r>
            <a:r>
              <a:rPr lang="en-US" sz="3600" dirty="0" smtClean="0">
                <a:latin typeface="+mn-lt"/>
                <a:ea typeface="Abadi MT Condensed Extra Bold" charset="0"/>
                <a:cs typeface="Abadi MT Condensed Extra Bold" charset="0"/>
              </a:rPr>
              <a:t>--- John Stott</a:t>
            </a:r>
            <a:br>
              <a:rPr lang="en-US" sz="3600" dirty="0" smtClean="0">
                <a:latin typeface="+mn-lt"/>
                <a:ea typeface="Abadi MT Condensed Extra Bold" charset="0"/>
                <a:cs typeface="Abadi MT Condensed Extra Bold" charset="0"/>
              </a:rPr>
            </a:b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normAutofit fontScale="92500" lnSpcReduction="20000"/>
          </a:bodyPr>
          <a:lstStyle/>
          <a:p>
            <a:r>
              <a:rPr lang="en-US" sz="3600" dirty="0" smtClean="0">
                <a:solidFill>
                  <a:schemeClr val="bg1"/>
                </a:solidFill>
              </a:rPr>
              <a:t>They were </a:t>
            </a:r>
            <a:r>
              <a:rPr lang="en-US" sz="3600" b="1" dirty="0" smtClean="0">
                <a:solidFill>
                  <a:schemeClr val="bg1"/>
                </a:solidFill>
              </a:rPr>
              <a:t>polite</a:t>
            </a:r>
            <a:r>
              <a:rPr lang="en-US" sz="3600" dirty="0" smtClean="0">
                <a:solidFill>
                  <a:schemeClr val="bg1"/>
                </a:solidFill>
              </a:rPr>
              <a:t> or courteous in their confession – in calling Jesus, “Lord, Lord”</a:t>
            </a:r>
          </a:p>
          <a:p>
            <a:r>
              <a:rPr lang="en-US" sz="3600" dirty="0" smtClean="0">
                <a:solidFill>
                  <a:schemeClr val="bg1"/>
                </a:solidFill>
              </a:rPr>
              <a:t>The profession was </a:t>
            </a:r>
            <a:r>
              <a:rPr lang="en-US" sz="3600" b="1" dirty="0" smtClean="0">
                <a:solidFill>
                  <a:schemeClr val="bg1"/>
                </a:solidFill>
              </a:rPr>
              <a:t>orthodox</a:t>
            </a:r>
            <a:r>
              <a:rPr lang="en-US" sz="3600" dirty="0" smtClean="0">
                <a:solidFill>
                  <a:schemeClr val="bg1"/>
                </a:solidFill>
              </a:rPr>
              <a:t>  or respectful in that they acknowledged His divinity verbally </a:t>
            </a:r>
          </a:p>
          <a:p>
            <a:r>
              <a:rPr lang="en-US" sz="3600" dirty="0" smtClean="0">
                <a:solidFill>
                  <a:schemeClr val="bg1"/>
                </a:solidFill>
              </a:rPr>
              <a:t>Their confession was apparently </a:t>
            </a:r>
            <a:r>
              <a:rPr lang="en-US" sz="3600" b="1" dirty="0" smtClean="0">
                <a:solidFill>
                  <a:schemeClr val="bg1"/>
                </a:solidFill>
              </a:rPr>
              <a:t>fervent </a:t>
            </a:r>
            <a:r>
              <a:rPr lang="en-US" sz="3600" dirty="0" smtClean="0">
                <a:solidFill>
                  <a:schemeClr val="bg1"/>
                </a:solidFill>
              </a:rPr>
              <a:t>or enthusiastic – not cold or informal</a:t>
            </a:r>
          </a:p>
          <a:p>
            <a:r>
              <a:rPr lang="en-US" sz="3600" dirty="0" smtClean="0">
                <a:solidFill>
                  <a:schemeClr val="bg1"/>
                </a:solidFill>
              </a:rPr>
              <a:t>They </a:t>
            </a:r>
            <a:r>
              <a:rPr lang="en-US" sz="3600" b="1" dirty="0" smtClean="0">
                <a:solidFill>
                  <a:schemeClr val="bg1"/>
                </a:solidFill>
              </a:rPr>
              <a:t>confessed publically </a:t>
            </a:r>
            <a:r>
              <a:rPr lang="en-US" sz="3600" dirty="0" smtClean="0">
                <a:solidFill>
                  <a:schemeClr val="bg1"/>
                </a:solidFill>
              </a:rPr>
              <a:t>– not afraid to go public – even prophesying in His name, casting out demons and doing mighty works in His name.</a:t>
            </a:r>
            <a:br>
              <a:rPr lang="en-US" sz="3600" dirty="0" smtClean="0">
                <a:solidFill>
                  <a:schemeClr val="bg1"/>
                </a:solidFill>
              </a:rPr>
            </a:br>
            <a:endParaRPr lang="en-US" sz="3600" dirty="0" smtClean="0">
              <a:solidFill>
                <a:schemeClr val="bg1"/>
              </a:solidFill>
            </a:endParaRPr>
          </a:p>
          <a:p>
            <a:pPr lvl="1">
              <a:buFont typeface="Wingdings" charset="2"/>
              <a:buChar char="Ø"/>
            </a:pPr>
            <a:endParaRPr lang="en-US" sz="3200" dirty="0">
              <a:solidFill>
                <a:schemeClr val="bg1"/>
              </a:solidFill>
            </a:endParaRPr>
          </a:p>
        </p:txBody>
      </p:sp>
    </p:spTree>
    <p:extLst>
      <p:ext uri="{BB962C8B-B14F-4D97-AF65-F5344CB8AC3E}">
        <p14:creationId xmlns:p14="http://schemas.microsoft.com/office/powerpoint/2010/main" val="15018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normAutofit fontScale="90000"/>
          </a:body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Was there confession “wholly admirable?” </a:t>
            </a:r>
            <a:br>
              <a:rPr lang="en-US" b="1" dirty="0" smtClean="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	</a:t>
            </a:r>
            <a:r>
              <a:rPr lang="en-US" b="1" dirty="0" smtClean="0">
                <a:latin typeface="Abadi MT Condensed Extra Bold" charset="0"/>
                <a:ea typeface="Abadi MT Condensed Extra Bold" charset="0"/>
                <a:cs typeface="Abadi MT Condensed Extra Bold" charset="0"/>
              </a:rPr>
              <a:t>						</a:t>
            </a:r>
            <a:r>
              <a:rPr lang="en-US" sz="3600" dirty="0" smtClean="0">
                <a:latin typeface="+mn-lt"/>
                <a:ea typeface="Abadi MT Condensed Extra Bold" charset="0"/>
                <a:cs typeface="Abadi MT Condensed Extra Bold" charset="0"/>
              </a:rPr>
              <a:t>--- John Stott</a:t>
            </a:r>
            <a:br>
              <a:rPr lang="en-US" sz="3600" dirty="0" smtClean="0">
                <a:latin typeface="+mn-lt"/>
                <a:ea typeface="Abadi MT Condensed Extra Bold" charset="0"/>
                <a:cs typeface="Abadi MT Condensed Extra Bold" charset="0"/>
              </a:rPr>
            </a:b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normAutofit fontScale="92500" lnSpcReduction="20000"/>
          </a:bodyPr>
          <a:lstStyle/>
          <a:p>
            <a:r>
              <a:rPr lang="en-US" sz="3600" dirty="0" smtClean="0">
                <a:solidFill>
                  <a:schemeClr val="bg1"/>
                </a:solidFill>
              </a:rPr>
              <a:t>They were </a:t>
            </a:r>
            <a:r>
              <a:rPr lang="en-US" sz="3600" b="1" dirty="0" smtClean="0">
                <a:solidFill>
                  <a:schemeClr val="bg1"/>
                </a:solidFill>
              </a:rPr>
              <a:t>polite</a:t>
            </a:r>
            <a:r>
              <a:rPr lang="en-US" sz="3600" dirty="0" smtClean="0">
                <a:solidFill>
                  <a:schemeClr val="bg1"/>
                </a:solidFill>
              </a:rPr>
              <a:t> or courteous in their confession – in calling Jesus, “Lord, Lord”</a:t>
            </a:r>
          </a:p>
          <a:p>
            <a:r>
              <a:rPr lang="en-US" sz="3600" dirty="0" smtClean="0">
                <a:solidFill>
                  <a:schemeClr val="bg1"/>
                </a:solidFill>
              </a:rPr>
              <a:t>The profession was </a:t>
            </a:r>
            <a:r>
              <a:rPr lang="en-US" sz="3600" b="1" dirty="0" smtClean="0">
                <a:solidFill>
                  <a:schemeClr val="bg1"/>
                </a:solidFill>
              </a:rPr>
              <a:t>orthodox</a:t>
            </a:r>
            <a:r>
              <a:rPr lang="en-US" sz="3600" dirty="0" smtClean="0">
                <a:solidFill>
                  <a:schemeClr val="bg1"/>
                </a:solidFill>
              </a:rPr>
              <a:t> in that they acknowledged His divinity verbally </a:t>
            </a:r>
          </a:p>
          <a:p>
            <a:r>
              <a:rPr lang="en-US" sz="3600" dirty="0" smtClean="0">
                <a:solidFill>
                  <a:schemeClr val="bg1"/>
                </a:solidFill>
              </a:rPr>
              <a:t>Their confession was </a:t>
            </a:r>
            <a:r>
              <a:rPr lang="en-US" sz="3600" b="1" dirty="0" smtClean="0">
                <a:solidFill>
                  <a:schemeClr val="bg1"/>
                </a:solidFill>
              </a:rPr>
              <a:t>fervent </a:t>
            </a:r>
            <a:r>
              <a:rPr lang="en-US" sz="3600" dirty="0" smtClean="0">
                <a:solidFill>
                  <a:schemeClr val="bg1"/>
                </a:solidFill>
              </a:rPr>
              <a:t>or enthusiastic – not cold or informal</a:t>
            </a:r>
          </a:p>
          <a:p>
            <a:r>
              <a:rPr lang="en-US" sz="3600" dirty="0" smtClean="0">
                <a:solidFill>
                  <a:schemeClr val="bg1"/>
                </a:solidFill>
              </a:rPr>
              <a:t>They </a:t>
            </a:r>
            <a:r>
              <a:rPr lang="en-US" sz="3600" b="1" dirty="0" smtClean="0">
                <a:solidFill>
                  <a:schemeClr val="bg1"/>
                </a:solidFill>
              </a:rPr>
              <a:t>confessed publically </a:t>
            </a:r>
            <a:r>
              <a:rPr lang="en-US" sz="3600" dirty="0" smtClean="0">
                <a:solidFill>
                  <a:schemeClr val="bg1"/>
                </a:solidFill>
              </a:rPr>
              <a:t>– not afraid to go public – even prophesying in His name, casting out demons and doing mighty works in His name.</a:t>
            </a:r>
            <a:br>
              <a:rPr lang="en-US" sz="3600" dirty="0" smtClean="0">
                <a:solidFill>
                  <a:schemeClr val="bg1"/>
                </a:solidFill>
              </a:rPr>
            </a:br>
            <a:endParaRPr lang="en-US" sz="3600" dirty="0" smtClean="0">
              <a:solidFill>
                <a:schemeClr val="bg1"/>
              </a:solidFill>
            </a:endParaRPr>
          </a:p>
          <a:p>
            <a:pPr lvl="1">
              <a:buFont typeface="Wingdings" charset="2"/>
              <a:buChar char="Ø"/>
            </a:pPr>
            <a:endParaRPr lang="en-US" sz="3200" dirty="0">
              <a:solidFill>
                <a:schemeClr val="bg1"/>
              </a:solidFill>
            </a:endParaRPr>
          </a:p>
        </p:txBody>
      </p:sp>
      <p:sp>
        <p:nvSpPr>
          <p:cNvPr id="4" name="TextBox 3"/>
          <p:cNvSpPr txBox="1"/>
          <p:nvPr/>
        </p:nvSpPr>
        <p:spPr>
          <a:xfrm>
            <a:off x="1761066" y="2675467"/>
            <a:ext cx="8128000" cy="1938992"/>
          </a:xfrm>
          <a:prstGeom prst="rect">
            <a:avLst/>
          </a:prstGeom>
          <a:solidFill>
            <a:schemeClr val="bg1"/>
          </a:solidFill>
          <a:ln w="76200">
            <a:solidFill>
              <a:srgbClr val="FFFF00"/>
            </a:solidFill>
          </a:ln>
        </p:spPr>
        <p:txBody>
          <a:bodyPr wrap="square" rtlCol="0">
            <a:spAutoFit/>
          </a:bodyPr>
          <a:lstStyle/>
          <a:p>
            <a:r>
              <a:rPr lang="en-US" sz="4000" dirty="0" smtClean="0"/>
              <a:t>What’s wrong with this confession if it is polite, respectful, enthusiastic and public (without shame)? </a:t>
            </a:r>
            <a:endParaRPr lang="en-US" sz="4000" dirty="0"/>
          </a:p>
        </p:txBody>
      </p:sp>
    </p:spTree>
    <p:extLst>
      <p:ext uri="{BB962C8B-B14F-4D97-AF65-F5344CB8AC3E}">
        <p14:creationId xmlns:p14="http://schemas.microsoft.com/office/powerpoint/2010/main" val="108343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normAutofit fontScale="90000"/>
          </a:body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Was there confession “wholly admirable?” </a:t>
            </a:r>
            <a:br>
              <a:rPr lang="en-US" b="1" dirty="0" smtClean="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	</a:t>
            </a:r>
            <a:r>
              <a:rPr lang="en-US" b="1" dirty="0" smtClean="0">
                <a:latin typeface="Abadi MT Condensed Extra Bold" charset="0"/>
                <a:ea typeface="Abadi MT Condensed Extra Bold" charset="0"/>
                <a:cs typeface="Abadi MT Condensed Extra Bold" charset="0"/>
              </a:rPr>
              <a:t>						</a:t>
            </a:r>
            <a:r>
              <a:rPr lang="en-US" sz="3600" dirty="0" smtClean="0">
                <a:latin typeface="+mn-lt"/>
                <a:ea typeface="Abadi MT Condensed Extra Bold" charset="0"/>
                <a:cs typeface="Abadi MT Condensed Extra Bold" charset="0"/>
              </a:rPr>
              <a:t>--- John Stott</a:t>
            </a:r>
            <a:br>
              <a:rPr lang="en-US" sz="3600" dirty="0" smtClean="0">
                <a:latin typeface="+mn-lt"/>
                <a:ea typeface="Abadi MT Condensed Extra Bold" charset="0"/>
                <a:cs typeface="Abadi MT Condensed Extra Bold" charset="0"/>
              </a:rPr>
            </a:b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normAutofit fontScale="92500" lnSpcReduction="20000"/>
          </a:bodyPr>
          <a:lstStyle/>
          <a:p>
            <a:r>
              <a:rPr lang="en-US" sz="3600" dirty="0" smtClean="0">
                <a:solidFill>
                  <a:schemeClr val="bg1"/>
                </a:solidFill>
              </a:rPr>
              <a:t>They were </a:t>
            </a:r>
            <a:r>
              <a:rPr lang="en-US" sz="3600" b="1" dirty="0" smtClean="0">
                <a:solidFill>
                  <a:schemeClr val="bg1"/>
                </a:solidFill>
              </a:rPr>
              <a:t>polite</a:t>
            </a:r>
            <a:r>
              <a:rPr lang="en-US" sz="3600" dirty="0" smtClean="0">
                <a:solidFill>
                  <a:schemeClr val="bg1"/>
                </a:solidFill>
              </a:rPr>
              <a:t> or courteous in their confession – in calling Jesus, “Lord, Lord”</a:t>
            </a:r>
          </a:p>
          <a:p>
            <a:r>
              <a:rPr lang="en-US" sz="3600" dirty="0" smtClean="0">
                <a:solidFill>
                  <a:schemeClr val="bg1"/>
                </a:solidFill>
              </a:rPr>
              <a:t>The profession was </a:t>
            </a:r>
            <a:r>
              <a:rPr lang="en-US" sz="3600" b="1" dirty="0" smtClean="0">
                <a:solidFill>
                  <a:schemeClr val="bg1"/>
                </a:solidFill>
              </a:rPr>
              <a:t>orthodox</a:t>
            </a:r>
            <a:r>
              <a:rPr lang="en-US" sz="3600" dirty="0" smtClean="0">
                <a:solidFill>
                  <a:schemeClr val="bg1"/>
                </a:solidFill>
              </a:rPr>
              <a:t> in that they acknowledged His divinity verbally </a:t>
            </a:r>
          </a:p>
          <a:p>
            <a:r>
              <a:rPr lang="en-US" sz="3600" dirty="0" smtClean="0">
                <a:solidFill>
                  <a:schemeClr val="bg1"/>
                </a:solidFill>
              </a:rPr>
              <a:t>Their confession was </a:t>
            </a:r>
            <a:r>
              <a:rPr lang="en-US" sz="3600" b="1" dirty="0" smtClean="0">
                <a:solidFill>
                  <a:schemeClr val="bg1"/>
                </a:solidFill>
              </a:rPr>
              <a:t>fervent </a:t>
            </a:r>
            <a:r>
              <a:rPr lang="en-US" sz="3600" dirty="0" smtClean="0">
                <a:solidFill>
                  <a:schemeClr val="bg1"/>
                </a:solidFill>
              </a:rPr>
              <a:t>or enthusiastic – not cold or informal</a:t>
            </a:r>
          </a:p>
          <a:p>
            <a:r>
              <a:rPr lang="en-US" sz="3600" dirty="0" smtClean="0">
                <a:solidFill>
                  <a:schemeClr val="bg1"/>
                </a:solidFill>
              </a:rPr>
              <a:t>They </a:t>
            </a:r>
            <a:r>
              <a:rPr lang="en-US" sz="3600" b="1" dirty="0" smtClean="0">
                <a:solidFill>
                  <a:schemeClr val="bg1"/>
                </a:solidFill>
              </a:rPr>
              <a:t>confessed publically </a:t>
            </a:r>
            <a:r>
              <a:rPr lang="en-US" sz="3600" dirty="0" smtClean="0">
                <a:solidFill>
                  <a:schemeClr val="bg1"/>
                </a:solidFill>
              </a:rPr>
              <a:t>– not afraid to go public – even prophesying in His name, casting out demons and doing mighty works in His name.</a:t>
            </a:r>
            <a:br>
              <a:rPr lang="en-US" sz="3600" dirty="0" smtClean="0">
                <a:solidFill>
                  <a:schemeClr val="bg1"/>
                </a:solidFill>
              </a:rPr>
            </a:br>
            <a:endParaRPr lang="en-US" sz="3600" dirty="0" smtClean="0">
              <a:solidFill>
                <a:schemeClr val="bg1"/>
              </a:solidFill>
            </a:endParaRPr>
          </a:p>
          <a:p>
            <a:pPr lvl="1">
              <a:buFont typeface="Wingdings" charset="2"/>
              <a:buChar char="Ø"/>
            </a:pPr>
            <a:endParaRPr lang="en-US" sz="3200" dirty="0">
              <a:solidFill>
                <a:schemeClr val="bg1"/>
              </a:solidFill>
            </a:endParaRPr>
          </a:p>
        </p:txBody>
      </p:sp>
      <p:sp>
        <p:nvSpPr>
          <p:cNvPr id="4" name="TextBox 3"/>
          <p:cNvSpPr txBox="1"/>
          <p:nvPr/>
        </p:nvSpPr>
        <p:spPr>
          <a:xfrm>
            <a:off x="1422400" y="2794000"/>
            <a:ext cx="9347199" cy="2554545"/>
          </a:xfrm>
          <a:prstGeom prst="rect">
            <a:avLst/>
          </a:prstGeom>
          <a:solidFill>
            <a:schemeClr val="bg1"/>
          </a:solidFill>
          <a:ln w="76200">
            <a:solidFill>
              <a:srgbClr val="FFFF00"/>
            </a:solidFill>
          </a:ln>
        </p:spPr>
        <p:txBody>
          <a:bodyPr wrap="square" rtlCol="0">
            <a:spAutoFit/>
          </a:bodyPr>
          <a:lstStyle/>
          <a:p>
            <a:r>
              <a:rPr lang="en-US" sz="4000" dirty="0" smtClean="0"/>
              <a:t>What’s wrong with this confession? </a:t>
            </a:r>
            <a:r>
              <a:rPr lang="en-US" sz="4000" dirty="0"/>
              <a:t>Jesus says, there is everything wrong with it if our </a:t>
            </a:r>
            <a:r>
              <a:rPr lang="en-US" sz="4000" dirty="0" smtClean="0"/>
              <a:t>actions do not jive with the confession (Mt. 15:8; Isa. 29:13)  </a:t>
            </a:r>
            <a:endParaRPr lang="en-US" sz="4000" dirty="0"/>
          </a:p>
        </p:txBody>
      </p:sp>
    </p:spTree>
    <p:extLst>
      <p:ext uri="{BB962C8B-B14F-4D97-AF65-F5344CB8AC3E}">
        <p14:creationId xmlns:p14="http://schemas.microsoft.com/office/powerpoint/2010/main" val="177904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normAutofit fontScale="90000"/>
          </a:bodyPr>
          <a:lstStyle/>
          <a:p>
            <a:r>
              <a:rPr lang="en-US" b="1" smtClean="0">
                <a:latin typeface="Abadi MT Condensed Extra Bold" charset="0"/>
                <a:ea typeface="Abadi MT Condensed Extra Bold" charset="0"/>
                <a:cs typeface="Abadi MT Condensed Extra Bold" charset="0"/>
              </a:rPr>
              <a:t/>
            </a:r>
            <a:br>
              <a:rPr lang="en-US" b="1" smtClean="0">
                <a:latin typeface="Abadi MT Condensed Extra Bold" charset="0"/>
                <a:ea typeface="Abadi MT Condensed Extra Bold" charset="0"/>
                <a:cs typeface="Abadi MT Condensed Extra Bold" charset="0"/>
              </a:rPr>
            </a:br>
            <a:r>
              <a:rPr lang="en-US" b="1" smtClean="0">
                <a:latin typeface="Abadi MT Condensed Extra Bold" charset="0"/>
                <a:ea typeface="Abadi MT Condensed Extra Bold" charset="0"/>
                <a:cs typeface="Abadi MT Condensed Extra Bold" charset="0"/>
              </a:rPr>
              <a:t>Was there confession “wholly admirable?” </a:t>
            </a:r>
            <a:br>
              <a:rPr lang="en-US" b="1" smtClean="0">
                <a:latin typeface="Abadi MT Condensed Extra Bold" charset="0"/>
                <a:ea typeface="Abadi MT Condensed Extra Bold" charset="0"/>
                <a:cs typeface="Abadi MT Condensed Extra Bold" charset="0"/>
              </a:rPr>
            </a:br>
            <a:r>
              <a:rPr lang="en-US" b="1" smtClean="0">
                <a:latin typeface="Abadi MT Condensed Extra Bold" charset="0"/>
                <a:ea typeface="Abadi MT Condensed Extra Bold" charset="0"/>
                <a:cs typeface="Abadi MT Condensed Extra Bold" charset="0"/>
              </a:rPr>
              <a:t>							</a:t>
            </a:r>
            <a:r>
              <a:rPr lang="en-US" sz="3600" smtClean="0">
                <a:latin typeface="+mn-lt"/>
                <a:ea typeface="Abadi MT Condensed Extra Bold" charset="0"/>
                <a:cs typeface="Abadi MT Condensed Extra Bold" charset="0"/>
              </a:rPr>
              <a:t>--- John Stott</a:t>
            </a:r>
            <a:br>
              <a:rPr lang="en-US" sz="3600" smtClean="0">
                <a:latin typeface="+mn-lt"/>
                <a:ea typeface="Abadi MT Condensed Extra Bold" charset="0"/>
                <a:cs typeface="Abadi MT Condensed Extra Bold" charset="0"/>
              </a:rPr>
            </a:b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normAutofit fontScale="92500" lnSpcReduction="20000"/>
          </a:bodyPr>
          <a:lstStyle/>
          <a:p>
            <a:r>
              <a:rPr lang="en-US" sz="3600" dirty="0" smtClean="0">
                <a:solidFill>
                  <a:schemeClr val="bg1"/>
                </a:solidFill>
              </a:rPr>
              <a:t>They were </a:t>
            </a:r>
            <a:r>
              <a:rPr lang="en-US" sz="3600" b="1" dirty="0" smtClean="0">
                <a:solidFill>
                  <a:schemeClr val="bg1"/>
                </a:solidFill>
              </a:rPr>
              <a:t>polite</a:t>
            </a:r>
            <a:r>
              <a:rPr lang="en-US" sz="3600" dirty="0" smtClean="0">
                <a:solidFill>
                  <a:schemeClr val="bg1"/>
                </a:solidFill>
              </a:rPr>
              <a:t> or courteous in their confession – in calling Jesus, “Lord, Lord”</a:t>
            </a:r>
          </a:p>
          <a:p>
            <a:r>
              <a:rPr lang="en-US" sz="3600" dirty="0" smtClean="0">
                <a:solidFill>
                  <a:schemeClr val="bg1"/>
                </a:solidFill>
              </a:rPr>
              <a:t>The profession was </a:t>
            </a:r>
            <a:r>
              <a:rPr lang="en-US" sz="3600" b="1" dirty="0" smtClean="0">
                <a:solidFill>
                  <a:schemeClr val="bg1"/>
                </a:solidFill>
              </a:rPr>
              <a:t>orthodox</a:t>
            </a:r>
            <a:r>
              <a:rPr lang="en-US" sz="3600" dirty="0" smtClean="0">
                <a:solidFill>
                  <a:schemeClr val="bg1"/>
                </a:solidFill>
              </a:rPr>
              <a:t> in that they acknowledged His divinity verbally </a:t>
            </a:r>
          </a:p>
          <a:p>
            <a:r>
              <a:rPr lang="en-US" sz="3600" dirty="0" smtClean="0">
                <a:solidFill>
                  <a:schemeClr val="bg1"/>
                </a:solidFill>
              </a:rPr>
              <a:t>Their confession was </a:t>
            </a:r>
            <a:r>
              <a:rPr lang="en-US" sz="3600" b="1" dirty="0" smtClean="0">
                <a:solidFill>
                  <a:schemeClr val="bg1"/>
                </a:solidFill>
              </a:rPr>
              <a:t>fervent </a:t>
            </a:r>
            <a:r>
              <a:rPr lang="en-US" sz="3600" dirty="0" smtClean="0">
                <a:solidFill>
                  <a:schemeClr val="bg1"/>
                </a:solidFill>
              </a:rPr>
              <a:t>or enthusiastic – not cold or informal</a:t>
            </a:r>
          </a:p>
          <a:p>
            <a:r>
              <a:rPr lang="en-US" sz="3600" dirty="0" smtClean="0">
                <a:solidFill>
                  <a:schemeClr val="bg1"/>
                </a:solidFill>
              </a:rPr>
              <a:t>They </a:t>
            </a:r>
            <a:r>
              <a:rPr lang="en-US" sz="3600" b="1" dirty="0" smtClean="0">
                <a:solidFill>
                  <a:schemeClr val="bg1"/>
                </a:solidFill>
              </a:rPr>
              <a:t>confessed publically </a:t>
            </a:r>
            <a:r>
              <a:rPr lang="en-US" sz="3600" dirty="0" smtClean="0">
                <a:solidFill>
                  <a:schemeClr val="bg1"/>
                </a:solidFill>
              </a:rPr>
              <a:t>– not afraid to go public – even prophesying in His name, casting out demons and doing mighty works in His name.</a:t>
            </a:r>
            <a:br>
              <a:rPr lang="en-US" sz="3600" dirty="0" smtClean="0">
                <a:solidFill>
                  <a:schemeClr val="bg1"/>
                </a:solidFill>
              </a:rPr>
            </a:br>
            <a:endParaRPr lang="en-US" sz="3600" dirty="0" smtClean="0">
              <a:solidFill>
                <a:schemeClr val="bg1"/>
              </a:solidFill>
            </a:endParaRPr>
          </a:p>
          <a:p>
            <a:pPr lvl="1">
              <a:buFont typeface="Wingdings" charset="2"/>
              <a:buChar char="Ø"/>
            </a:pPr>
            <a:endParaRPr lang="en-US" sz="3200" dirty="0">
              <a:solidFill>
                <a:schemeClr val="bg1"/>
              </a:solidFill>
            </a:endParaRPr>
          </a:p>
        </p:txBody>
      </p:sp>
      <p:sp>
        <p:nvSpPr>
          <p:cNvPr id="4" name="TextBox 3"/>
          <p:cNvSpPr txBox="1"/>
          <p:nvPr/>
        </p:nvSpPr>
        <p:spPr>
          <a:xfrm>
            <a:off x="1422400" y="2028825"/>
            <a:ext cx="9347199" cy="3662541"/>
          </a:xfrm>
          <a:prstGeom prst="rect">
            <a:avLst/>
          </a:prstGeom>
          <a:solidFill>
            <a:schemeClr val="bg1"/>
          </a:solidFill>
          <a:ln w="76200">
            <a:solidFill>
              <a:srgbClr val="FFFF00"/>
            </a:solidFill>
          </a:ln>
        </p:spPr>
        <p:txBody>
          <a:bodyPr wrap="square" rtlCol="0">
            <a:spAutoFit/>
          </a:bodyPr>
          <a:lstStyle/>
          <a:p>
            <a:r>
              <a:rPr lang="en-US" sz="3200" b="1" dirty="0" smtClean="0"/>
              <a:t>Nothing new with confessing and not doing</a:t>
            </a:r>
            <a:r>
              <a:rPr lang="en-US" sz="4000" dirty="0" smtClean="0"/>
              <a:t>:  </a:t>
            </a:r>
          </a:p>
          <a:p>
            <a:r>
              <a:rPr lang="en-US" sz="3200" dirty="0" smtClean="0"/>
              <a:t>“</a:t>
            </a:r>
            <a:r>
              <a:rPr lang="en-US" sz="3200" i="1" dirty="0" smtClean="0"/>
              <a:t>My </a:t>
            </a:r>
            <a:r>
              <a:rPr lang="en-US" sz="3200" i="1" dirty="0"/>
              <a:t>people come to you, as they usually do, and sit before you to </a:t>
            </a:r>
            <a:r>
              <a:rPr lang="en-US" sz="3200" i="1" dirty="0" smtClean="0"/>
              <a:t>listen </a:t>
            </a:r>
            <a:r>
              <a:rPr lang="en-US" sz="3200" i="1" dirty="0"/>
              <a:t>to your words, but they do not put them into practice. With their mouths they express devotion, but </a:t>
            </a:r>
            <a:r>
              <a:rPr lang="en-US" sz="3200" i="1" dirty="0" smtClean="0"/>
              <a:t>their </a:t>
            </a:r>
            <a:r>
              <a:rPr lang="en-US" sz="3200" i="1" dirty="0"/>
              <a:t>hearts are greedy for unjust </a:t>
            </a:r>
            <a:r>
              <a:rPr lang="en-US" sz="3200" i="1" dirty="0" smtClean="0"/>
              <a:t>gain</a:t>
            </a:r>
            <a:r>
              <a:rPr lang="en-US" sz="3200" dirty="0" smtClean="0"/>
              <a:t>" </a:t>
            </a:r>
            <a:r>
              <a:rPr lang="en-US" sz="3200" dirty="0"/>
              <a:t>(Ezek. </a:t>
            </a:r>
            <a:r>
              <a:rPr lang="en-US" sz="3200" dirty="0" smtClean="0"/>
              <a:t>33:31).  </a:t>
            </a:r>
            <a:r>
              <a:rPr lang="en-US" sz="3200" dirty="0"/>
              <a:t/>
            </a:r>
            <a:br>
              <a:rPr lang="en-US" sz="3200" dirty="0"/>
            </a:br>
            <a:endParaRPr lang="en-US" sz="3200" dirty="0"/>
          </a:p>
        </p:txBody>
      </p:sp>
    </p:spTree>
    <p:extLst>
      <p:ext uri="{BB962C8B-B14F-4D97-AF65-F5344CB8AC3E}">
        <p14:creationId xmlns:p14="http://schemas.microsoft.com/office/powerpoint/2010/main" val="989028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883" y="0"/>
            <a:ext cx="4978601" cy="7001158"/>
          </a:xfrm>
          <a:prstGeom prst="rect">
            <a:avLst/>
          </a:prstGeom>
        </p:spPr>
      </p:pic>
      <p:sp>
        <p:nvSpPr>
          <p:cNvPr id="10" name="Freeform 9"/>
          <p:cNvSpPr/>
          <p:nvPr/>
        </p:nvSpPr>
        <p:spPr>
          <a:xfrm>
            <a:off x="2150534" y="4329793"/>
            <a:ext cx="315384" cy="541867"/>
          </a:xfrm>
          <a:custGeom>
            <a:avLst/>
            <a:gdLst>
              <a:gd name="connsiteX0" fmla="*/ 67733 w 67733"/>
              <a:gd name="connsiteY0" fmla="*/ 541867 h 541867"/>
              <a:gd name="connsiteX1" fmla="*/ 0 w 67733"/>
              <a:gd name="connsiteY1" fmla="*/ 0 h 541867"/>
            </a:gdLst>
            <a:ahLst/>
            <a:cxnLst>
              <a:cxn ang="0">
                <a:pos x="connsiteX0" y="connsiteY0"/>
              </a:cxn>
              <a:cxn ang="0">
                <a:pos x="connsiteX1" y="connsiteY1"/>
              </a:cxn>
            </a:cxnLst>
            <a:rect l="l" t="t" r="r" b="b"/>
            <a:pathLst>
              <a:path w="67733" h="541867">
                <a:moveTo>
                  <a:pt x="67733" y="541867"/>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41484" y="0"/>
            <a:ext cx="6858000" cy="6858000"/>
          </a:xfrm>
          <a:prstGeom prst="rect">
            <a:avLst/>
          </a:prstGeom>
        </p:spPr>
      </p:pic>
      <p:sp>
        <p:nvSpPr>
          <p:cNvPr id="2" name="TextBox 1"/>
          <p:cNvSpPr txBox="1"/>
          <p:nvPr/>
        </p:nvSpPr>
        <p:spPr>
          <a:xfrm>
            <a:off x="1032934" y="2760133"/>
            <a:ext cx="10193867" cy="769441"/>
          </a:xfrm>
          <a:prstGeom prst="rect">
            <a:avLst/>
          </a:prstGeom>
          <a:solidFill>
            <a:schemeClr val="bg1"/>
          </a:solidFill>
        </p:spPr>
        <p:txBody>
          <a:bodyPr wrap="square" rtlCol="0">
            <a:spAutoFit/>
          </a:bodyPr>
          <a:lstStyle/>
          <a:p>
            <a:r>
              <a:rPr lang="en-US" sz="4400" b="1"/>
              <a:t>Profession without practice is insufficient</a:t>
            </a:r>
            <a:endParaRPr lang="en-US" sz="4400" b="1" dirty="0"/>
          </a:p>
        </p:txBody>
      </p:sp>
    </p:spTree>
    <p:extLst>
      <p:ext uri="{BB962C8B-B14F-4D97-AF65-F5344CB8AC3E}">
        <p14:creationId xmlns:p14="http://schemas.microsoft.com/office/powerpoint/2010/main" val="15298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2060"/>
            </a:solidFill>
          </a:ln>
        </p:spPr>
        <p:txBody>
          <a:bodyPr>
            <a:normAutofit/>
          </a:body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The point made</a:t>
            </a:r>
            <a:r>
              <a:rPr lang="is-IS" b="1" dirty="0" smtClean="0">
                <a:latin typeface="Abadi MT Condensed Extra Bold" charset="0"/>
                <a:ea typeface="Abadi MT Condensed Extra Bold" charset="0"/>
                <a:cs typeface="Abadi MT Condensed Extra Bold" charset="0"/>
              </a:rPr>
              <a:t>…</a:t>
            </a: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xfrm>
            <a:off x="804335" y="1984790"/>
            <a:ext cx="10515600" cy="4351338"/>
          </a:xfrm>
          <a:solidFill>
            <a:srgbClr val="002060"/>
          </a:solidFill>
        </p:spPr>
        <p:txBody>
          <a:bodyPr>
            <a:normAutofit/>
          </a:bodyPr>
          <a:lstStyle/>
          <a:p>
            <a:pPr lvl="1">
              <a:buFont typeface="Wingdings" charset="2"/>
              <a:buChar char="v"/>
            </a:pPr>
            <a:r>
              <a:rPr lang="en-US" sz="3200" b="1" dirty="0" smtClean="0">
                <a:solidFill>
                  <a:schemeClr val="bg1"/>
                </a:solidFill>
              </a:rPr>
              <a:t>Profession without practice is insufficient</a:t>
            </a:r>
          </a:p>
          <a:p>
            <a:pPr marL="457200" lvl="1" indent="0">
              <a:buNone/>
            </a:pPr>
            <a:endParaRPr lang="en-US" sz="3200" dirty="0">
              <a:solidFill>
                <a:schemeClr val="bg1"/>
              </a:solidFill>
            </a:endParaRPr>
          </a:p>
        </p:txBody>
      </p:sp>
      <p:sp>
        <p:nvSpPr>
          <p:cNvPr id="5" name="TextBox 4"/>
          <p:cNvSpPr txBox="1"/>
          <p:nvPr/>
        </p:nvSpPr>
        <p:spPr>
          <a:xfrm>
            <a:off x="1608668" y="2590799"/>
            <a:ext cx="9042399" cy="1569660"/>
          </a:xfrm>
          <a:prstGeom prst="rect">
            <a:avLst/>
          </a:prstGeom>
          <a:solidFill>
            <a:schemeClr val="bg1"/>
          </a:solidFill>
          <a:ln w="76200">
            <a:solidFill>
              <a:srgbClr val="FFFF00"/>
            </a:solidFill>
          </a:ln>
        </p:spPr>
        <p:txBody>
          <a:bodyPr wrap="square" rtlCol="0">
            <a:spAutoFit/>
          </a:bodyPr>
          <a:lstStyle/>
          <a:p>
            <a:r>
              <a:rPr lang="en-US" sz="3200" dirty="0"/>
              <a:t>Jesus said, “</a:t>
            </a:r>
            <a:r>
              <a:rPr lang="en-US" sz="3200" i="1" dirty="0"/>
              <a:t>If you love me, keep my commandments</a:t>
            </a:r>
            <a:r>
              <a:rPr lang="en-US" sz="3200" dirty="0"/>
              <a:t>” (</a:t>
            </a:r>
            <a:r>
              <a:rPr lang="en-US" sz="3200" dirty="0" err="1"/>
              <a:t>Jhn</a:t>
            </a:r>
            <a:r>
              <a:rPr lang="en-US" sz="3200" dirty="0"/>
              <a:t>. 14:15) </a:t>
            </a:r>
            <a:br>
              <a:rPr lang="en-US" sz="3200" dirty="0"/>
            </a:br>
            <a:endParaRPr lang="en-US" sz="3200" dirty="0"/>
          </a:p>
        </p:txBody>
      </p:sp>
      <p:sp>
        <p:nvSpPr>
          <p:cNvPr id="7" name="TextBox 6"/>
          <p:cNvSpPr txBox="1"/>
          <p:nvPr/>
        </p:nvSpPr>
        <p:spPr>
          <a:xfrm>
            <a:off x="1608668" y="4630102"/>
            <a:ext cx="9042399" cy="1077218"/>
          </a:xfrm>
          <a:prstGeom prst="rect">
            <a:avLst/>
          </a:prstGeom>
          <a:solidFill>
            <a:schemeClr val="bg1"/>
          </a:solidFill>
          <a:ln w="76200">
            <a:solidFill>
              <a:srgbClr val="FFFF00"/>
            </a:solidFill>
          </a:ln>
        </p:spPr>
        <p:txBody>
          <a:bodyPr wrap="square" rtlCol="0">
            <a:spAutoFit/>
          </a:bodyPr>
          <a:lstStyle/>
          <a:p>
            <a:r>
              <a:rPr lang="en-US" sz="3200" dirty="0" smtClean="0"/>
              <a:t>John later tells us, “</a:t>
            </a:r>
            <a:r>
              <a:rPr lang="en-US" sz="3200" i="1" dirty="0" smtClean="0"/>
              <a:t>For this is the love of God, that we keep His commandments</a:t>
            </a:r>
            <a:r>
              <a:rPr lang="en-US" sz="3200" dirty="0" smtClean="0"/>
              <a:t>” (1 </a:t>
            </a:r>
            <a:r>
              <a:rPr lang="en-US" sz="3200" dirty="0" err="1" smtClean="0"/>
              <a:t>Jhn</a:t>
            </a:r>
            <a:r>
              <a:rPr lang="en-US" sz="3200" dirty="0" smtClean="0"/>
              <a:t>. 5:3)</a:t>
            </a:r>
            <a:endParaRPr lang="en-US" sz="3200" dirty="0"/>
          </a:p>
        </p:txBody>
      </p:sp>
    </p:spTree>
    <p:extLst>
      <p:ext uri="{BB962C8B-B14F-4D97-AF65-F5344CB8AC3E}">
        <p14:creationId xmlns:p14="http://schemas.microsoft.com/office/powerpoint/2010/main" val="20848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948268"/>
            <a:ext cx="11362266" cy="5373313"/>
          </a:xfrm>
          <a:solidFill>
            <a:srgbClr val="002060"/>
          </a:solidFill>
        </p:spPr>
        <p:txBody>
          <a:bodyPr>
            <a:normAutofit/>
          </a:bodyPr>
          <a:lstStyle/>
          <a:p>
            <a:pPr marL="514350" indent="-514350">
              <a:buFont typeface="+mj-lt"/>
              <a:buAutoNum type="arabicPeriod"/>
            </a:pPr>
            <a:r>
              <a:rPr lang="en-US" sz="2000" b="1" dirty="0" smtClean="0">
                <a:solidFill>
                  <a:schemeClr val="bg1"/>
                </a:solidFill>
              </a:rPr>
              <a:t>Profession without practice is insufficient</a:t>
            </a:r>
            <a:endParaRPr lang="en-US" sz="2000" b="1" dirty="0">
              <a:solidFill>
                <a:schemeClr val="bg1"/>
              </a:solidFill>
            </a:endParaRPr>
          </a:p>
          <a:p>
            <a:pPr marL="514350" indent="-514350">
              <a:buFont typeface="+mj-lt"/>
              <a:buAutoNum type="arabicPeriod"/>
            </a:pPr>
            <a:r>
              <a:rPr lang="en-US" sz="3200" b="1" dirty="0" smtClean="0">
                <a:solidFill>
                  <a:schemeClr val="bg1"/>
                </a:solidFill>
              </a:rPr>
              <a:t>One </a:t>
            </a:r>
            <a:r>
              <a:rPr lang="en-US" sz="3200" b="1" dirty="0">
                <a:solidFill>
                  <a:schemeClr val="bg1"/>
                </a:solidFill>
              </a:rPr>
              <a:t>who professes and DOES </a:t>
            </a:r>
            <a:r>
              <a:rPr lang="en-US" sz="3200" dirty="0">
                <a:solidFill>
                  <a:schemeClr val="bg1"/>
                </a:solidFill>
              </a:rPr>
              <a:t>is like a wise man who builds his house on the rock</a:t>
            </a:r>
            <a:r>
              <a:rPr lang="en-US" sz="3200" dirty="0" smtClean="0">
                <a:solidFill>
                  <a:schemeClr val="bg1"/>
                </a:solidFill>
                <a:effectLst/>
              </a:rPr>
              <a:t> </a:t>
            </a:r>
            <a:endParaRPr lang="en-US" sz="3200" dirty="0" smtClean="0">
              <a:solidFill>
                <a:schemeClr val="bg1"/>
              </a:solidFill>
              <a:effectLst/>
            </a:endParaRPr>
          </a:p>
          <a:p>
            <a:pPr marL="514350" indent="-514350">
              <a:buFont typeface="+mj-lt"/>
              <a:buAutoNum type="arabicPeriod"/>
            </a:pPr>
            <a:endParaRPr lang="en-US" sz="3200" dirty="0">
              <a:solidFill>
                <a:schemeClr val="bg1"/>
              </a:solidFill>
            </a:endParaRPr>
          </a:p>
          <a:p>
            <a:pPr marL="0" indent="0">
              <a:buNone/>
            </a:pPr>
            <a:endParaRPr lang="en-US" sz="3200" dirty="0" smtClean="0">
              <a:solidFill>
                <a:schemeClr val="bg1"/>
              </a:solidFill>
              <a:effectLst/>
            </a:endParaRPr>
          </a:p>
        </p:txBody>
      </p:sp>
      <p:sp>
        <p:nvSpPr>
          <p:cNvPr id="7" name="Title 1"/>
          <p:cNvSpPr txBox="1">
            <a:spLocks/>
          </p:cNvSpPr>
          <p:nvPr/>
        </p:nvSpPr>
        <p:spPr>
          <a:xfrm>
            <a:off x="287867" y="118534"/>
            <a:ext cx="11065933" cy="829734"/>
          </a:xfrm>
          <a:prstGeom prst="rect">
            <a:avLst/>
          </a:prstGeom>
          <a:ln>
            <a:solidFill>
              <a:srgbClr val="002060"/>
            </a:solidFill>
          </a:ln>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The point made</a:t>
            </a:r>
            <a:r>
              <a:rPr lang="is-IS" b="1" dirty="0" smtClean="0">
                <a:latin typeface="Abadi MT Condensed Extra Bold" charset="0"/>
                <a:ea typeface="Abadi MT Condensed Extra Bold" charset="0"/>
                <a:cs typeface="Abadi MT Condensed Extra Bold" charset="0"/>
              </a:rPr>
              <a:t>…</a:t>
            </a:r>
            <a:endParaRPr lang="en-US" sz="3600" dirty="0">
              <a:latin typeface="+mn-lt"/>
              <a:ea typeface="Abadi MT Condensed Extra Bold" charset="0"/>
              <a:cs typeface="Abadi MT Condensed Extra Bold" charset="0"/>
            </a:endParaRPr>
          </a:p>
        </p:txBody>
      </p:sp>
      <p:sp>
        <p:nvSpPr>
          <p:cNvPr id="11" name="TextBox 10"/>
          <p:cNvSpPr txBox="1"/>
          <p:nvPr/>
        </p:nvSpPr>
        <p:spPr>
          <a:xfrm>
            <a:off x="872066" y="2660893"/>
            <a:ext cx="9897534" cy="2062103"/>
          </a:xfrm>
          <a:prstGeom prst="rect">
            <a:avLst/>
          </a:prstGeom>
          <a:solidFill>
            <a:schemeClr val="bg1"/>
          </a:solidFill>
        </p:spPr>
        <p:txBody>
          <a:bodyPr wrap="square" rtlCol="0">
            <a:spAutoFit/>
          </a:bodyPr>
          <a:lstStyle/>
          <a:p>
            <a:r>
              <a:rPr lang="en-US" sz="3200" b="1" dirty="0" smtClean="0"/>
              <a:t>47</a:t>
            </a:r>
            <a:r>
              <a:rPr lang="en-US" sz="3200" b="1" dirty="0"/>
              <a:t> </a:t>
            </a:r>
            <a:r>
              <a:rPr lang="en-US" sz="3200" dirty="0"/>
              <a:t>Everyone who comes to me and hears my words and does them, I will show you what he is like: </a:t>
            </a:r>
            <a:r>
              <a:rPr lang="en-US" sz="3200" b="1" dirty="0"/>
              <a:t>48 </a:t>
            </a:r>
            <a:r>
              <a:rPr lang="en-US" sz="3200" dirty="0"/>
              <a:t>he is like a man building a house, who dug deep and laid the foundation on the </a:t>
            </a:r>
            <a:r>
              <a:rPr lang="en-US" sz="3200" dirty="0" smtClean="0"/>
              <a:t>rock” (</a:t>
            </a:r>
            <a:r>
              <a:rPr lang="en-US" sz="3200" dirty="0" err="1" smtClean="0"/>
              <a:t>Lk</a:t>
            </a:r>
            <a:r>
              <a:rPr lang="en-US" sz="3200" dirty="0" smtClean="0"/>
              <a:t>. 16:47-48)</a:t>
            </a:r>
            <a:endParaRPr lang="en-US" sz="3200" dirty="0"/>
          </a:p>
        </p:txBody>
      </p:sp>
    </p:spTree>
    <p:extLst>
      <p:ext uri="{BB962C8B-B14F-4D97-AF65-F5344CB8AC3E}">
        <p14:creationId xmlns:p14="http://schemas.microsoft.com/office/powerpoint/2010/main" val="18286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270933"/>
            <a:ext cx="11396133" cy="6316134"/>
          </a:xfrm>
        </p:spPr>
        <p:txBody>
          <a:bodyPr>
            <a:noAutofit/>
          </a:bodyPr>
          <a:lstStyle/>
          <a:p>
            <a:pPr marL="0" indent="0">
              <a:buNone/>
            </a:pPr>
            <a:r>
              <a:rPr lang="en-US" sz="3000" dirty="0"/>
              <a:t>“For no good tree bears bad fruit, nor again does a bad tree bear good fruit, </a:t>
            </a:r>
            <a:r>
              <a:rPr lang="en-US" sz="3000" b="1" dirty="0"/>
              <a:t>44 </a:t>
            </a:r>
            <a:r>
              <a:rPr lang="en-US" sz="3000" dirty="0"/>
              <a:t>for each tree is known by its own fruit. For figs are not gathered from </a:t>
            </a:r>
            <a:r>
              <a:rPr lang="en-US" sz="3000" dirty="0" err="1"/>
              <a:t>thornbushes</a:t>
            </a:r>
            <a:r>
              <a:rPr lang="en-US" sz="3000" dirty="0"/>
              <a:t>, nor are grapes picked from a bramble bush. </a:t>
            </a:r>
            <a:r>
              <a:rPr lang="en-US" sz="3000" b="1" dirty="0"/>
              <a:t>45 </a:t>
            </a:r>
            <a:r>
              <a:rPr lang="en-US" sz="3000" dirty="0"/>
              <a:t>The good person out of the good treasure of his heart produces good, and the evil person out of his evil treasure produces evil, for out of the abundance of the heart his mouth </a:t>
            </a:r>
            <a:r>
              <a:rPr lang="en-US" sz="3000" dirty="0" smtClean="0"/>
              <a:t>speaks. </a:t>
            </a:r>
            <a:r>
              <a:rPr lang="en-US" sz="3000" b="1" dirty="0" smtClean="0"/>
              <a:t>46</a:t>
            </a:r>
            <a:r>
              <a:rPr lang="en-US" sz="3000" b="1" dirty="0"/>
              <a:t> </a:t>
            </a:r>
            <a:r>
              <a:rPr lang="en-US" sz="3000" dirty="0"/>
              <a:t>“</a:t>
            </a:r>
            <a:r>
              <a:rPr lang="en-US" sz="3000" b="1" i="1" dirty="0"/>
              <a:t>Why do you call me ‘Lord, Lord,’ and not do what I tell you</a:t>
            </a:r>
            <a:r>
              <a:rPr lang="en-US" sz="3000" dirty="0"/>
              <a:t>? </a:t>
            </a:r>
            <a:r>
              <a:rPr lang="en-US" sz="3000" b="1" dirty="0"/>
              <a:t>47 </a:t>
            </a:r>
            <a:r>
              <a:rPr lang="en-US" sz="3000" dirty="0"/>
              <a:t>Everyone who comes to me and hears my words and does them, I will show you what he is like: </a:t>
            </a:r>
            <a:r>
              <a:rPr lang="en-US" sz="3000" b="1" dirty="0"/>
              <a:t>48 </a:t>
            </a:r>
            <a:r>
              <a:rPr lang="en-US" sz="3000" dirty="0"/>
              <a:t>he is like a man building a house, who dug deep and laid the foundation on the rock. And when a flood arose, the stream broke against that house and could not shake it, because it had been well built. </a:t>
            </a:r>
            <a:r>
              <a:rPr lang="en-US" sz="3000" b="1" dirty="0"/>
              <a:t>49 </a:t>
            </a:r>
            <a:r>
              <a:rPr lang="en-US" sz="3000" dirty="0"/>
              <a:t>But the one who hears and does not do them is like a man who built a house on the ground without a foundation. When the stream broke against it, immediately it fell, and the ruin of that house was </a:t>
            </a:r>
            <a:r>
              <a:rPr lang="en-US" sz="3000" dirty="0" smtClean="0"/>
              <a:t>great” (</a:t>
            </a:r>
            <a:r>
              <a:rPr lang="en-US" sz="3000" dirty="0" err="1" smtClean="0"/>
              <a:t>Lk</a:t>
            </a:r>
            <a:r>
              <a:rPr lang="en-US" sz="3000" dirty="0" smtClean="0"/>
              <a:t>. 6:43-49)</a:t>
            </a:r>
            <a:endParaRPr lang="en-US" sz="3000" dirty="0"/>
          </a:p>
        </p:txBody>
      </p:sp>
    </p:spTree>
    <p:extLst>
      <p:ext uri="{BB962C8B-B14F-4D97-AF65-F5344CB8AC3E}">
        <p14:creationId xmlns:p14="http://schemas.microsoft.com/office/powerpoint/2010/main" val="847453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92"/>
            <a:ext cx="10896600" cy="1325563"/>
          </a:xfrm>
          <a:ln>
            <a:solidFill>
              <a:srgbClr val="002060"/>
            </a:solidFill>
          </a:ln>
        </p:spPr>
        <p:txBody>
          <a:bodyPr>
            <a:normAutofit/>
          </a:bodyPr>
          <a:lstStyle/>
          <a:p>
            <a:r>
              <a:rPr lang="en-US" b="1" dirty="0" smtClean="0">
                <a:latin typeface="Abadi MT Condensed Extra Bold" charset="0"/>
                <a:ea typeface="Abadi MT Condensed Extra Bold" charset="0"/>
                <a:cs typeface="Abadi MT Condensed Extra Bold" charset="0"/>
              </a:rPr>
              <a:t/>
            </a:r>
            <a:br>
              <a:rPr lang="en-US" b="1" dirty="0" smtClean="0">
                <a:latin typeface="Abadi MT Condensed Extra Bold" charset="0"/>
                <a:ea typeface="Abadi MT Condensed Extra Bold" charset="0"/>
                <a:cs typeface="Abadi MT Condensed Extra Bold" charset="0"/>
              </a:rPr>
            </a:br>
            <a:r>
              <a:rPr lang="en-US" b="1" dirty="0" smtClean="0">
                <a:latin typeface="Abadi MT Condensed Extra Bold" charset="0"/>
                <a:ea typeface="Abadi MT Condensed Extra Bold" charset="0"/>
                <a:cs typeface="Abadi MT Condensed Extra Bold" charset="0"/>
              </a:rPr>
              <a:t>The point made</a:t>
            </a:r>
            <a:r>
              <a:rPr lang="is-IS" b="1" dirty="0" smtClean="0">
                <a:latin typeface="Abadi MT Condensed Extra Bold" charset="0"/>
                <a:ea typeface="Abadi MT Condensed Extra Bold" charset="0"/>
                <a:cs typeface="Abadi MT Condensed Extra Bold" charset="0"/>
              </a:rPr>
              <a:t>…</a:t>
            </a:r>
            <a:endParaRPr lang="en-US" sz="3600" dirty="0">
              <a:latin typeface="+mn-lt"/>
              <a:ea typeface="Abadi MT Condensed Extra Bold" charset="0"/>
              <a:cs typeface="Abadi MT Condensed Extra Bold" charset="0"/>
            </a:endParaRPr>
          </a:p>
        </p:txBody>
      </p:sp>
      <p:sp>
        <p:nvSpPr>
          <p:cNvPr id="3" name="Content Placeholder 2"/>
          <p:cNvSpPr>
            <a:spLocks noGrp="1"/>
          </p:cNvSpPr>
          <p:nvPr>
            <p:ph idx="1"/>
          </p:nvPr>
        </p:nvSpPr>
        <p:spPr>
          <a:xfrm>
            <a:off x="457200" y="1470555"/>
            <a:ext cx="10896600" cy="5116512"/>
          </a:xfrm>
          <a:solidFill>
            <a:srgbClr val="002060"/>
          </a:solidFill>
        </p:spPr>
        <p:txBody>
          <a:bodyPr>
            <a:normAutofit/>
          </a:bodyPr>
          <a:lstStyle/>
          <a:p>
            <a:pPr marL="514350" indent="-514350">
              <a:buFont typeface="+mj-lt"/>
              <a:buAutoNum type="arabicPeriod"/>
            </a:pPr>
            <a:r>
              <a:rPr lang="en-US" sz="2000" b="1" dirty="0" smtClean="0">
                <a:solidFill>
                  <a:schemeClr val="bg1"/>
                </a:solidFill>
              </a:rPr>
              <a:t>Profession without practice is insufficient</a:t>
            </a:r>
            <a:endParaRPr lang="en-US" sz="2000" b="1" dirty="0">
              <a:solidFill>
                <a:schemeClr val="bg1"/>
              </a:solidFill>
            </a:endParaRPr>
          </a:p>
          <a:p>
            <a:pPr marL="514350" indent="-514350">
              <a:buFont typeface="+mj-lt"/>
              <a:buAutoNum type="arabicPeriod"/>
            </a:pPr>
            <a:r>
              <a:rPr lang="en-US" sz="2000" b="1" dirty="0" smtClean="0">
                <a:solidFill>
                  <a:schemeClr val="bg1"/>
                </a:solidFill>
              </a:rPr>
              <a:t>One </a:t>
            </a:r>
            <a:r>
              <a:rPr lang="en-US" sz="2000" b="1" dirty="0">
                <a:solidFill>
                  <a:schemeClr val="bg1"/>
                </a:solidFill>
              </a:rPr>
              <a:t>who professes and DOES </a:t>
            </a:r>
            <a:r>
              <a:rPr lang="en-US" sz="2000" dirty="0">
                <a:solidFill>
                  <a:schemeClr val="bg1"/>
                </a:solidFill>
              </a:rPr>
              <a:t>is like a wise man who builds his house on the rock</a:t>
            </a:r>
            <a:r>
              <a:rPr lang="en-US" sz="2000" dirty="0" smtClean="0">
                <a:solidFill>
                  <a:schemeClr val="bg1"/>
                </a:solidFill>
                <a:effectLst/>
              </a:rPr>
              <a:t> </a:t>
            </a:r>
          </a:p>
          <a:p>
            <a:pPr marL="514350" indent="-514350">
              <a:buFont typeface="+mj-lt"/>
              <a:buAutoNum type="arabicPeriod"/>
            </a:pPr>
            <a:r>
              <a:rPr lang="en-US" sz="3200" b="1" dirty="0" smtClean="0">
                <a:solidFill>
                  <a:schemeClr val="bg1"/>
                </a:solidFill>
              </a:rPr>
              <a:t>One </a:t>
            </a:r>
            <a:r>
              <a:rPr lang="en-US" sz="3200" b="1" dirty="0">
                <a:solidFill>
                  <a:schemeClr val="bg1"/>
                </a:solidFill>
              </a:rPr>
              <a:t>who professes and </a:t>
            </a:r>
            <a:r>
              <a:rPr lang="en-US" sz="3200" b="1" dirty="0" smtClean="0">
                <a:solidFill>
                  <a:schemeClr val="bg1"/>
                </a:solidFill>
              </a:rPr>
              <a:t>DOES NOT</a:t>
            </a:r>
            <a:r>
              <a:rPr lang="en-US" sz="3200" dirty="0" smtClean="0">
                <a:solidFill>
                  <a:schemeClr val="bg1"/>
                </a:solidFill>
              </a:rPr>
              <a:t> </a:t>
            </a:r>
            <a:r>
              <a:rPr lang="en-US" sz="3200" dirty="0">
                <a:solidFill>
                  <a:schemeClr val="bg1"/>
                </a:solidFill>
              </a:rPr>
              <a:t>is like a foolish man who builds on sand</a:t>
            </a:r>
            <a:r>
              <a:rPr lang="en-US" sz="3200" dirty="0" smtClean="0">
                <a:solidFill>
                  <a:schemeClr val="bg1"/>
                </a:solidFill>
                <a:effectLst/>
              </a:rPr>
              <a:t> </a:t>
            </a:r>
            <a:endParaRPr lang="en-US" sz="3200" dirty="0">
              <a:solidFill>
                <a:schemeClr val="bg1"/>
              </a:solidFill>
            </a:endParaRPr>
          </a:p>
        </p:txBody>
      </p:sp>
      <p:sp>
        <p:nvSpPr>
          <p:cNvPr id="4" name="TextBox 3"/>
          <p:cNvSpPr txBox="1"/>
          <p:nvPr/>
        </p:nvSpPr>
        <p:spPr>
          <a:xfrm>
            <a:off x="1020234" y="3268134"/>
            <a:ext cx="9770532" cy="2862322"/>
          </a:xfrm>
          <a:prstGeom prst="rect">
            <a:avLst/>
          </a:prstGeom>
          <a:solidFill>
            <a:schemeClr val="bg1"/>
          </a:solidFill>
        </p:spPr>
        <p:txBody>
          <a:bodyPr wrap="square" rtlCol="0">
            <a:spAutoFit/>
          </a:bodyPr>
          <a:lstStyle/>
          <a:p>
            <a:r>
              <a:rPr lang="en-US" sz="3000" dirty="0" smtClean="0"/>
              <a:t>“And </a:t>
            </a:r>
            <a:r>
              <a:rPr lang="en-US" sz="3000" dirty="0"/>
              <a:t>when a flood arose, the stream broke against that house and could not shake it, because it had been well built. </a:t>
            </a:r>
            <a:r>
              <a:rPr lang="en-US" sz="3000" b="1" dirty="0"/>
              <a:t>49 </a:t>
            </a:r>
            <a:r>
              <a:rPr lang="en-US" sz="3000" dirty="0"/>
              <a:t>But the one who hears and does not do them is like a man who built a house on the ground without a foundation. When the stream broke against it, immediately it fell, and the ruin of that house was </a:t>
            </a:r>
            <a:r>
              <a:rPr lang="en-US" sz="3000" dirty="0" smtClean="0"/>
              <a:t>great” (</a:t>
            </a:r>
            <a:r>
              <a:rPr lang="en-US" sz="3000" dirty="0" err="1" smtClean="0"/>
              <a:t>Lk</a:t>
            </a:r>
            <a:r>
              <a:rPr lang="en-US" sz="3000" dirty="0" smtClean="0"/>
              <a:t>. 6:48-49)</a:t>
            </a:r>
            <a:endParaRPr lang="en-US" sz="3000" dirty="0"/>
          </a:p>
        </p:txBody>
      </p:sp>
    </p:spTree>
    <p:extLst>
      <p:ext uri="{BB962C8B-B14F-4D97-AF65-F5344CB8AC3E}">
        <p14:creationId xmlns:p14="http://schemas.microsoft.com/office/powerpoint/2010/main" val="20904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76200">
            <a:solidFill>
              <a:schemeClr val="bg1"/>
            </a:solidFill>
          </a:ln>
        </p:spPr>
        <p:txBody>
          <a:bodyPr>
            <a:normAutofit/>
          </a:bodyPr>
          <a:lstStyle/>
          <a:p>
            <a:pPr lvl="0"/>
            <a:r>
              <a:rPr lang="en-US" sz="4000" b="1" dirty="0">
                <a:solidFill>
                  <a:srgbClr val="002060"/>
                </a:solidFill>
                <a:latin typeface="Abadi MT Condensed Extra Bold" charset="0"/>
                <a:ea typeface="Abadi MT Condensed Extra Bold" charset="0"/>
                <a:cs typeface="Abadi MT Condensed Extra Bold" charset="0"/>
              </a:rPr>
              <a:t>God has made it plain that people really have only two </a:t>
            </a:r>
            <a:r>
              <a:rPr lang="en-US" sz="4000" b="1" dirty="0" smtClean="0">
                <a:solidFill>
                  <a:srgbClr val="002060"/>
                </a:solidFill>
                <a:latin typeface="Abadi MT Condensed Extra Bold" charset="0"/>
                <a:ea typeface="Abadi MT Condensed Extra Bold" charset="0"/>
                <a:cs typeface="Abadi MT Condensed Extra Bold" charset="0"/>
              </a:rPr>
              <a:t>options</a:t>
            </a:r>
            <a:r>
              <a:rPr lang="en-US" sz="4000" b="1" dirty="0">
                <a:solidFill>
                  <a:srgbClr val="002060"/>
                </a:solidFill>
                <a:latin typeface="Abadi MT Condensed Extra Bold" charset="0"/>
                <a:ea typeface="Abadi MT Condensed Extra Bold" charset="0"/>
                <a:cs typeface="Abadi MT Condensed Extra Bold" charset="0"/>
              </a:rPr>
              <a:t>:</a:t>
            </a:r>
            <a:endParaRPr lang="en-US" sz="4000" dirty="0">
              <a:solidFill>
                <a:srgbClr val="002060"/>
              </a:solidFill>
              <a:latin typeface="Abadi MT Condensed Extra Bold" charset="0"/>
              <a:ea typeface="Abadi MT Condensed Extra Bold" charset="0"/>
              <a:cs typeface="Abadi MT Condensed Extra Bold" charset="0"/>
            </a:endParaRPr>
          </a:p>
        </p:txBody>
      </p:sp>
      <p:sp>
        <p:nvSpPr>
          <p:cNvPr id="4" name="Content Placeholder 3"/>
          <p:cNvSpPr>
            <a:spLocks noGrp="1"/>
          </p:cNvSpPr>
          <p:nvPr>
            <p:ph idx="1"/>
          </p:nvPr>
        </p:nvSpPr>
        <p:spPr>
          <a:solidFill>
            <a:srgbClr val="002060"/>
          </a:solidFill>
          <a:ln w="76200">
            <a:solidFill>
              <a:srgbClr val="002060"/>
            </a:solidFill>
          </a:ln>
        </p:spPr>
        <p:txBody>
          <a:bodyPr>
            <a:normAutofit/>
          </a:bodyPr>
          <a:lstStyle/>
          <a:p>
            <a:pPr marL="514350" indent="-514350">
              <a:buAutoNum type="arabicPeriod"/>
            </a:pPr>
            <a:r>
              <a:rPr lang="en-US" sz="3200" b="1" dirty="0" smtClean="0">
                <a:solidFill>
                  <a:schemeClr val="bg1"/>
                </a:solidFill>
              </a:rPr>
              <a:t>Will </a:t>
            </a:r>
            <a:r>
              <a:rPr lang="en-US" sz="3200" b="1" dirty="0">
                <a:solidFill>
                  <a:schemeClr val="bg1"/>
                </a:solidFill>
              </a:rPr>
              <a:t>we walk on the narrow way or the broad way? (Mt. </a:t>
            </a:r>
            <a:r>
              <a:rPr lang="en-US" sz="3200" b="1" dirty="0" smtClean="0">
                <a:solidFill>
                  <a:schemeClr val="bg1"/>
                </a:solidFill>
              </a:rPr>
              <a:t>7:13-14)</a:t>
            </a:r>
          </a:p>
          <a:p>
            <a:pPr marL="514350" indent="-514350">
              <a:buAutoNum type="arabicPeriod"/>
            </a:pPr>
            <a:r>
              <a:rPr lang="en-US" sz="3200" b="1" dirty="0" smtClean="0">
                <a:solidFill>
                  <a:schemeClr val="bg1"/>
                </a:solidFill>
              </a:rPr>
              <a:t>Will </a:t>
            </a:r>
            <a:r>
              <a:rPr lang="en-US" sz="3200" b="1" dirty="0">
                <a:solidFill>
                  <a:schemeClr val="bg1"/>
                </a:solidFill>
              </a:rPr>
              <a:t>we produce good fruit or bad fruit? (Mt. </a:t>
            </a:r>
            <a:r>
              <a:rPr lang="en-US" sz="3200" b="1" dirty="0" smtClean="0">
                <a:solidFill>
                  <a:schemeClr val="bg1"/>
                </a:solidFill>
              </a:rPr>
              <a:t>7:15-20)</a:t>
            </a:r>
          </a:p>
          <a:p>
            <a:pPr marL="514350" indent="-514350">
              <a:buAutoNum type="arabicPeriod"/>
            </a:pPr>
            <a:r>
              <a:rPr lang="en-US" sz="3200" b="1" dirty="0" smtClean="0">
                <a:solidFill>
                  <a:schemeClr val="bg1"/>
                </a:solidFill>
              </a:rPr>
              <a:t>Will </a:t>
            </a:r>
            <a:r>
              <a:rPr lang="en-US" sz="3200" b="1" dirty="0">
                <a:solidFill>
                  <a:schemeClr val="bg1"/>
                </a:solidFill>
              </a:rPr>
              <a:t>be confess and obey or confess and sit on the sidelines? (Mt. </a:t>
            </a:r>
            <a:r>
              <a:rPr lang="en-US" sz="3200" b="1" dirty="0" smtClean="0">
                <a:solidFill>
                  <a:schemeClr val="bg1"/>
                </a:solidFill>
              </a:rPr>
              <a:t>7:21-23)</a:t>
            </a:r>
          </a:p>
          <a:p>
            <a:pPr marL="514350" indent="-514350">
              <a:buAutoNum type="arabicPeriod"/>
            </a:pPr>
            <a:r>
              <a:rPr lang="en-US" sz="3200" b="1" dirty="0" smtClean="0">
                <a:solidFill>
                  <a:schemeClr val="bg1"/>
                </a:solidFill>
              </a:rPr>
              <a:t>Will </a:t>
            </a:r>
            <a:r>
              <a:rPr lang="en-US" sz="3200" b="1" dirty="0">
                <a:solidFill>
                  <a:schemeClr val="bg1"/>
                </a:solidFill>
              </a:rPr>
              <a:t>we build on a rock or on the sand? (Mt. 7:24-27)</a:t>
            </a:r>
            <a:br>
              <a:rPr lang="en-US" sz="3200" b="1" dirty="0">
                <a:solidFill>
                  <a:schemeClr val="bg1"/>
                </a:solidFill>
              </a:rPr>
            </a:br>
            <a:endParaRPr lang="en-US" sz="3200" b="1" dirty="0">
              <a:solidFill>
                <a:schemeClr val="bg1"/>
              </a:solidFill>
            </a:endParaRPr>
          </a:p>
        </p:txBody>
      </p:sp>
      <p:sp>
        <p:nvSpPr>
          <p:cNvPr id="3" name="TextBox 2"/>
          <p:cNvSpPr txBox="1"/>
          <p:nvPr/>
        </p:nvSpPr>
        <p:spPr>
          <a:xfrm>
            <a:off x="1109133" y="2749827"/>
            <a:ext cx="9863667" cy="1754326"/>
          </a:xfrm>
          <a:prstGeom prst="rect">
            <a:avLst/>
          </a:prstGeom>
          <a:solidFill>
            <a:schemeClr val="bg1"/>
          </a:solidFill>
        </p:spPr>
        <p:txBody>
          <a:bodyPr wrap="square" rtlCol="0">
            <a:spAutoFit/>
          </a:bodyPr>
          <a:lstStyle/>
          <a:p>
            <a:pPr lvl="0"/>
            <a:r>
              <a:rPr lang="en-US" sz="3200" dirty="0" smtClean="0"/>
              <a:t>“</a:t>
            </a:r>
            <a:r>
              <a:rPr lang="en-US" sz="3600" b="1" dirty="0" smtClean="0"/>
              <a:t>Not </a:t>
            </a:r>
            <a:r>
              <a:rPr lang="en-US" sz="3600" b="1" dirty="0"/>
              <a:t>everyone who says unto me, ‘Lord, Lord,’ will enter the kingdom of heaven</a:t>
            </a:r>
            <a:r>
              <a:rPr lang="en-US" sz="3600" dirty="0"/>
              <a:t>…” (Mt. 7:21).  </a:t>
            </a:r>
          </a:p>
          <a:p>
            <a:endParaRPr lang="en-US" sz="3600" dirty="0"/>
          </a:p>
        </p:txBody>
      </p:sp>
    </p:spTree>
    <p:extLst>
      <p:ext uri="{BB962C8B-B14F-4D97-AF65-F5344CB8AC3E}">
        <p14:creationId xmlns:p14="http://schemas.microsoft.com/office/powerpoint/2010/main" val="155670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stretch>
            <a:fillRect/>
          </a:stretch>
        </p:blipFill>
        <p:spPr>
          <a:xfrm>
            <a:off x="1" y="0"/>
            <a:ext cx="12192000" cy="6858000"/>
          </a:xfrm>
          <a:prstGeom prst="rect">
            <a:avLst/>
          </a:prstGeom>
        </p:spPr>
      </p:pic>
      <p:sp>
        <p:nvSpPr>
          <p:cNvPr id="5" name="TextBox 4"/>
          <p:cNvSpPr txBox="1"/>
          <p:nvPr/>
        </p:nvSpPr>
        <p:spPr>
          <a:xfrm>
            <a:off x="1117601" y="4886326"/>
            <a:ext cx="10193866" cy="707886"/>
          </a:xfrm>
          <a:prstGeom prst="rect">
            <a:avLst/>
          </a:prstGeom>
          <a:solidFill>
            <a:srgbClr val="002060"/>
          </a:solidFill>
          <a:ln>
            <a:solidFill>
              <a:srgbClr val="002060"/>
            </a:solidFill>
          </a:ln>
        </p:spPr>
        <p:txBody>
          <a:bodyPr wrap="square" rtlCol="0">
            <a:spAutoFit/>
          </a:bodyPr>
          <a:lstStyle/>
          <a:p>
            <a:pPr algn="ctr"/>
            <a:r>
              <a:rPr lang="en-US" sz="4000" dirty="0" smtClean="0">
                <a:solidFill>
                  <a:schemeClr val="bg1"/>
                </a:solidFill>
              </a:rPr>
              <a:t>Why Professing to be a Christian is not Enough</a:t>
            </a:r>
            <a:endParaRPr lang="en-US" sz="4000" dirty="0">
              <a:solidFill>
                <a:schemeClr val="bg1"/>
              </a:solidFill>
            </a:endParaRPr>
          </a:p>
        </p:txBody>
      </p:sp>
    </p:spTree>
    <p:extLst>
      <p:ext uri="{BB962C8B-B14F-4D97-AF65-F5344CB8AC3E}">
        <p14:creationId xmlns:p14="http://schemas.microsoft.com/office/powerpoint/2010/main" val="46664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6" y="186267"/>
            <a:ext cx="11954934" cy="6553200"/>
          </a:xfrm>
        </p:spPr>
        <p:txBody>
          <a:bodyPr>
            <a:noAutofit/>
          </a:bodyPr>
          <a:lstStyle/>
          <a:p>
            <a:pPr marL="0" indent="0">
              <a:buNone/>
            </a:pPr>
            <a:r>
              <a:rPr lang="en-US" sz="2400" dirty="0" smtClean="0"/>
              <a:t>“Enter </a:t>
            </a:r>
            <a:r>
              <a:rPr lang="en-US" sz="2400" dirty="0"/>
              <a:t>by the </a:t>
            </a:r>
            <a:r>
              <a:rPr lang="en-US" sz="2400" b="1" dirty="0">
                <a:latin typeface="Abadi MT Condensed Extra Bold" charset="0"/>
                <a:ea typeface="Abadi MT Condensed Extra Bold" charset="0"/>
                <a:cs typeface="Abadi MT Condensed Extra Bold" charset="0"/>
              </a:rPr>
              <a:t>narrow gate</a:t>
            </a:r>
            <a:r>
              <a:rPr lang="en-US" sz="2400" dirty="0"/>
              <a:t>. For the gate is </a:t>
            </a:r>
            <a:r>
              <a:rPr lang="en-US" sz="2400" b="1" dirty="0">
                <a:solidFill>
                  <a:srgbClr val="C00000"/>
                </a:solidFill>
                <a:latin typeface="Abadi MT Condensed Extra Bold" charset="0"/>
                <a:ea typeface="Abadi MT Condensed Extra Bold" charset="0"/>
                <a:cs typeface="Abadi MT Condensed Extra Bold" charset="0"/>
              </a:rPr>
              <a:t>wide</a:t>
            </a:r>
            <a:r>
              <a:rPr lang="en-US" sz="2400" dirty="0">
                <a:solidFill>
                  <a:srgbClr val="C00000"/>
                </a:solidFill>
                <a:latin typeface="Abadi MT Condensed Extra Bold" charset="0"/>
                <a:ea typeface="Abadi MT Condensed Extra Bold" charset="0"/>
                <a:cs typeface="Abadi MT Condensed Extra Bold" charset="0"/>
              </a:rPr>
              <a:t> </a:t>
            </a:r>
            <a:r>
              <a:rPr lang="en-US" sz="2400" dirty="0"/>
              <a:t>and the way is easy that leads to destruction, and those who enter by it are many. </a:t>
            </a:r>
            <a:r>
              <a:rPr lang="en-US" sz="2400" b="1" dirty="0"/>
              <a:t>14 </a:t>
            </a:r>
            <a:r>
              <a:rPr lang="en-US" sz="2400" dirty="0"/>
              <a:t>For the gate is narrow and the way is hard that leads to life, and those who find it are </a:t>
            </a:r>
            <a:r>
              <a:rPr lang="en-US" sz="2400" dirty="0" smtClean="0"/>
              <a:t>few. </a:t>
            </a:r>
            <a:r>
              <a:rPr lang="en-US" sz="2400" b="1" dirty="0" smtClean="0"/>
              <a:t>15</a:t>
            </a:r>
            <a:r>
              <a:rPr lang="en-US" sz="2400" b="1" dirty="0"/>
              <a:t> </a:t>
            </a:r>
            <a:r>
              <a:rPr lang="en-US" sz="2400" dirty="0"/>
              <a:t>“Beware of false prophets, who come to you in sheep's clothing but inwardly are ravenous wolves. </a:t>
            </a:r>
            <a:r>
              <a:rPr lang="en-US" sz="2400" b="1" dirty="0"/>
              <a:t>16 </a:t>
            </a:r>
            <a:r>
              <a:rPr lang="en-US" sz="2400" dirty="0"/>
              <a:t>You will recognize them by their fruits. Are grapes gathered from </a:t>
            </a:r>
            <a:r>
              <a:rPr lang="en-US" sz="2400" dirty="0" err="1">
                <a:solidFill>
                  <a:srgbClr val="C00000"/>
                </a:solidFill>
              </a:rPr>
              <a:t>thornbushes</a:t>
            </a:r>
            <a:r>
              <a:rPr lang="en-US" sz="2400" dirty="0"/>
              <a:t>, or figs from thistles? </a:t>
            </a:r>
            <a:r>
              <a:rPr lang="en-US" sz="2400" b="1" dirty="0"/>
              <a:t>17 </a:t>
            </a:r>
            <a:r>
              <a:rPr lang="en-US" sz="2400" dirty="0"/>
              <a:t>So, every healthy tree bears </a:t>
            </a:r>
            <a:r>
              <a:rPr lang="en-US" sz="2400" b="1" dirty="0">
                <a:latin typeface="Abadi MT Condensed Extra Bold" charset="0"/>
                <a:ea typeface="Abadi MT Condensed Extra Bold" charset="0"/>
                <a:cs typeface="Abadi MT Condensed Extra Bold" charset="0"/>
              </a:rPr>
              <a:t>good fruit</a:t>
            </a:r>
            <a:r>
              <a:rPr lang="en-US" sz="2400" dirty="0"/>
              <a:t>, but the diseased tree bears </a:t>
            </a:r>
            <a:r>
              <a:rPr lang="en-US" sz="2400" b="1" dirty="0">
                <a:solidFill>
                  <a:srgbClr val="C00000"/>
                </a:solidFill>
              </a:rPr>
              <a:t>bad fruit</a:t>
            </a:r>
            <a:r>
              <a:rPr lang="en-US" sz="2400" dirty="0"/>
              <a:t>. </a:t>
            </a:r>
            <a:r>
              <a:rPr lang="en-US" sz="2400" b="1" dirty="0"/>
              <a:t>18 </a:t>
            </a:r>
            <a:r>
              <a:rPr lang="en-US" sz="2400" dirty="0"/>
              <a:t>A healthy tree cannot bear bad fruit, nor can a diseased tree bear good fruit. </a:t>
            </a:r>
            <a:r>
              <a:rPr lang="en-US" sz="2400" b="1" dirty="0"/>
              <a:t>19 </a:t>
            </a:r>
            <a:r>
              <a:rPr lang="en-US" sz="2400" dirty="0"/>
              <a:t>Every tree that does not bear good fruit is cut down and thrown into the fire. </a:t>
            </a:r>
            <a:r>
              <a:rPr lang="en-US" sz="2400" b="1" dirty="0"/>
              <a:t>20 </a:t>
            </a:r>
            <a:r>
              <a:rPr lang="en-US" sz="2400" dirty="0"/>
              <a:t>Thus you will recognize them by their </a:t>
            </a:r>
            <a:r>
              <a:rPr lang="en-US" sz="2400" dirty="0" smtClean="0"/>
              <a:t>fruits. I </a:t>
            </a:r>
            <a:r>
              <a:rPr lang="en-US" sz="2400" dirty="0"/>
              <a:t>Never Knew </a:t>
            </a:r>
            <a:r>
              <a:rPr lang="en-US" sz="2400" dirty="0" smtClean="0"/>
              <a:t>You </a:t>
            </a:r>
            <a:r>
              <a:rPr lang="en-US" sz="2400" b="1" dirty="0" smtClean="0"/>
              <a:t>21</a:t>
            </a:r>
            <a:r>
              <a:rPr lang="en-US" sz="2400" b="1" dirty="0"/>
              <a:t> </a:t>
            </a:r>
            <a:r>
              <a:rPr lang="en-US" sz="2400" dirty="0"/>
              <a:t>“</a:t>
            </a:r>
            <a:r>
              <a:rPr lang="en-US" sz="2400" b="1" i="1" dirty="0"/>
              <a:t>Not everyone who says to me, ‘Lord, Lord,’ will enter the kingdom of heaven</a:t>
            </a:r>
            <a:r>
              <a:rPr lang="en-US" sz="2400" dirty="0"/>
              <a:t>, but the </a:t>
            </a:r>
            <a:r>
              <a:rPr lang="en-US" sz="2400" b="1" dirty="0">
                <a:latin typeface="Abadi MT Condensed Extra Bold" charset="0"/>
                <a:ea typeface="Abadi MT Condensed Extra Bold" charset="0"/>
                <a:cs typeface="Abadi MT Condensed Extra Bold" charset="0"/>
              </a:rPr>
              <a:t>one who does</a:t>
            </a:r>
            <a:r>
              <a:rPr lang="en-US" sz="2400" dirty="0"/>
              <a:t> the will of my Father who is in heaven. </a:t>
            </a:r>
            <a:r>
              <a:rPr lang="en-US" sz="2400" b="1" dirty="0"/>
              <a:t>22 </a:t>
            </a:r>
            <a:r>
              <a:rPr lang="en-US" sz="2400" dirty="0"/>
              <a:t>On that day many will say to me, ‘Lord, Lord, did we not prophesy in your name, and cast out demons in your name, and do many mighty works in your name?’ </a:t>
            </a:r>
            <a:r>
              <a:rPr lang="en-US" sz="2400" b="1" dirty="0"/>
              <a:t>23 </a:t>
            </a:r>
            <a:r>
              <a:rPr lang="en-US" sz="2400" dirty="0"/>
              <a:t>And then will I declare to them, ‘I never knew you; depart from me, you </a:t>
            </a:r>
            <a:r>
              <a:rPr lang="en-US" sz="2400" b="1" dirty="0">
                <a:solidFill>
                  <a:srgbClr val="C00000"/>
                </a:solidFill>
                <a:latin typeface="Abadi MT Condensed Extra Bold" charset="0"/>
                <a:ea typeface="Abadi MT Condensed Extra Bold" charset="0"/>
                <a:cs typeface="Abadi MT Condensed Extra Bold" charset="0"/>
              </a:rPr>
              <a:t>workers of lawlessness</a:t>
            </a:r>
            <a:r>
              <a:rPr lang="en-US" sz="2400" dirty="0" smtClean="0"/>
              <a:t>.’</a:t>
            </a:r>
            <a:r>
              <a:rPr lang="en-US" sz="2400" dirty="0"/>
              <a:t> </a:t>
            </a:r>
            <a:r>
              <a:rPr lang="en-US" sz="2400" b="1" dirty="0" smtClean="0"/>
              <a:t>24</a:t>
            </a:r>
            <a:r>
              <a:rPr lang="en-US" sz="2400" b="1" dirty="0"/>
              <a:t> </a:t>
            </a:r>
            <a:r>
              <a:rPr lang="en-US" sz="2400" dirty="0"/>
              <a:t>“Everyone then who hears these words of mine and does them will be like a </a:t>
            </a:r>
            <a:r>
              <a:rPr lang="en-US" sz="2400" b="1" dirty="0">
                <a:latin typeface="Abadi MT Condensed Extra Bold" charset="0"/>
                <a:ea typeface="Abadi MT Condensed Extra Bold" charset="0"/>
                <a:cs typeface="Abadi MT Condensed Extra Bold" charset="0"/>
              </a:rPr>
              <a:t>wise man </a:t>
            </a:r>
            <a:r>
              <a:rPr lang="en-US" sz="2400" dirty="0"/>
              <a:t>who built his house on the rock. </a:t>
            </a:r>
            <a:r>
              <a:rPr lang="en-US" sz="2400" b="1" dirty="0"/>
              <a:t>25 </a:t>
            </a:r>
            <a:r>
              <a:rPr lang="en-US" sz="2400" dirty="0"/>
              <a:t>And the rain fell, and the floods came, and the winds blew and beat on that house, but it did not fall, because it had been founded on the rock. </a:t>
            </a:r>
            <a:r>
              <a:rPr lang="en-US" sz="2400" b="1" dirty="0"/>
              <a:t>26 </a:t>
            </a:r>
            <a:r>
              <a:rPr lang="en-US" sz="2400" dirty="0"/>
              <a:t>And everyone who hears these words of mine and does not do them will be like a </a:t>
            </a:r>
            <a:r>
              <a:rPr lang="en-US" sz="2400" b="1" dirty="0">
                <a:solidFill>
                  <a:srgbClr val="C00000"/>
                </a:solidFill>
                <a:latin typeface="Abadi MT Condensed Extra Bold" charset="0"/>
                <a:ea typeface="Abadi MT Condensed Extra Bold" charset="0"/>
                <a:cs typeface="Abadi MT Condensed Extra Bold" charset="0"/>
              </a:rPr>
              <a:t>foolish man </a:t>
            </a:r>
            <a:r>
              <a:rPr lang="en-US" sz="2400" dirty="0"/>
              <a:t>who built his house on the sand. </a:t>
            </a:r>
            <a:r>
              <a:rPr lang="en-US" sz="2400" b="1" dirty="0"/>
              <a:t>27 </a:t>
            </a:r>
            <a:r>
              <a:rPr lang="en-US" sz="2400" dirty="0"/>
              <a:t>And the rain fell, and the floods came, and the winds blew and beat against that house, and it fell, and great was the fall of it</a:t>
            </a:r>
            <a:r>
              <a:rPr lang="en-US" sz="2400" dirty="0" smtClean="0"/>
              <a:t>.” (Mt. 7:21-27)</a:t>
            </a:r>
            <a:endParaRPr lang="en-US" sz="2400" dirty="0"/>
          </a:p>
        </p:txBody>
      </p:sp>
    </p:spTree>
    <p:extLst>
      <p:ext uri="{BB962C8B-B14F-4D97-AF65-F5344CB8AC3E}">
        <p14:creationId xmlns:p14="http://schemas.microsoft.com/office/powerpoint/2010/main" val="1668844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86267"/>
            <a:ext cx="10947401" cy="1325563"/>
          </a:xfrm>
          <a:solidFill>
            <a:srgbClr val="002060"/>
          </a:solidFill>
          <a:ln w="57150">
            <a:solidFill>
              <a:srgbClr val="FFFF00"/>
            </a:solidFill>
          </a:ln>
        </p:spPr>
        <p:txBody>
          <a:bodyPr/>
          <a:lstStyle/>
          <a:p>
            <a:r>
              <a:rPr lang="en-US" dirty="0" smtClean="0">
                <a:solidFill>
                  <a:schemeClr val="bg1"/>
                </a:solidFill>
                <a:latin typeface="Abadi MT Condensed Extra Bold" charset="0"/>
                <a:ea typeface="Abadi MT Condensed Extra Bold" charset="0"/>
                <a:cs typeface="Abadi MT Condensed Extra Bold" charset="0"/>
              </a:rPr>
              <a:t>Two Ways </a:t>
            </a:r>
            <a:r>
              <a:rPr lang="en-US" dirty="0" smtClean="0">
                <a:solidFill>
                  <a:schemeClr val="bg1"/>
                </a:solidFill>
              </a:rPr>
              <a:t>(Mt. 7:13-27; </a:t>
            </a:r>
            <a:r>
              <a:rPr lang="en-US" dirty="0" err="1" smtClean="0">
                <a:solidFill>
                  <a:schemeClr val="bg1"/>
                </a:solidFill>
              </a:rPr>
              <a:t>Lk</a:t>
            </a:r>
            <a:r>
              <a:rPr lang="en-US" dirty="0" smtClean="0">
                <a:solidFill>
                  <a:schemeClr val="bg1"/>
                </a:solidFill>
              </a:rPr>
              <a:t>. 6:43-49)</a:t>
            </a:r>
            <a:endParaRPr lang="en-US" dirty="0">
              <a:solidFill>
                <a:schemeClr val="bg1"/>
              </a:solidFill>
            </a:endParaRPr>
          </a:p>
        </p:txBody>
      </p:sp>
      <p:sp>
        <p:nvSpPr>
          <p:cNvPr id="13" name="Content Placeholder 12"/>
          <p:cNvSpPr>
            <a:spLocks noGrp="1"/>
          </p:cNvSpPr>
          <p:nvPr>
            <p:ph sz="half" idx="1"/>
          </p:nvPr>
        </p:nvSpPr>
        <p:spPr>
          <a:xfrm>
            <a:off x="838199" y="1690688"/>
            <a:ext cx="5935133" cy="4486275"/>
          </a:xfrm>
          <a:ln w="76200">
            <a:solidFill>
              <a:srgbClr val="002060"/>
            </a:solidFill>
          </a:ln>
        </p:spPr>
        <p:txBody>
          <a:bodyPr>
            <a:normAutofit/>
          </a:bodyPr>
          <a:lstStyle/>
          <a:p>
            <a:r>
              <a:rPr lang="en-US" sz="3200" dirty="0" smtClean="0"/>
              <a:t>Broad way (</a:t>
            </a:r>
            <a:r>
              <a:rPr lang="en-US" sz="3200" dirty="0"/>
              <a:t>M</a:t>
            </a:r>
            <a:r>
              <a:rPr lang="en-US" sz="3200" dirty="0" smtClean="0"/>
              <a:t>t. 7:13-14)</a:t>
            </a:r>
          </a:p>
          <a:p>
            <a:r>
              <a:rPr lang="en-US" sz="3200" dirty="0" smtClean="0"/>
              <a:t>Good Fruit (Mt. </a:t>
            </a:r>
            <a:r>
              <a:rPr lang="en-US" sz="3200" dirty="0" smtClean="0"/>
              <a:t>7:15; </a:t>
            </a:r>
            <a:r>
              <a:rPr lang="en-US" sz="3200" dirty="0" err="1" smtClean="0"/>
              <a:t>Lk</a:t>
            </a:r>
            <a:r>
              <a:rPr lang="en-US" sz="3200" dirty="0" smtClean="0"/>
              <a:t>. </a:t>
            </a:r>
            <a:r>
              <a:rPr lang="en-US" sz="3200" dirty="0" smtClean="0"/>
              <a:t>6:43)</a:t>
            </a:r>
            <a:endParaRPr lang="en-US" sz="3200" dirty="0" smtClean="0"/>
          </a:p>
          <a:p>
            <a:r>
              <a:rPr lang="en-US" sz="3200" dirty="0" smtClean="0"/>
              <a:t>Good Disciple – says and does (Mt. 7:21-23)</a:t>
            </a:r>
          </a:p>
          <a:p>
            <a:r>
              <a:rPr lang="en-US" sz="3200" dirty="0" smtClean="0"/>
              <a:t>Wise builder - rock (Mt. 7:24-27; </a:t>
            </a:r>
            <a:r>
              <a:rPr lang="en-US" sz="3200" dirty="0" err="1" smtClean="0"/>
              <a:t>Lk</a:t>
            </a:r>
            <a:r>
              <a:rPr lang="en-US" sz="3200" dirty="0" smtClean="0"/>
              <a:t>. 6:46-49) </a:t>
            </a:r>
            <a:endParaRPr lang="en-US" sz="3200" dirty="0"/>
          </a:p>
        </p:txBody>
      </p:sp>
      <p:sp>
        <p:nvSpPr>
          <p:cNvPr id="14" name="Content Placeholder 13"/>
          <p:cNvSpPr>
            <a:spLocks noGrp="1"/>
          </p:cNvSpPr>
          <p:nvPr>
            <p:ph sz="half" idx="2"/>
          </p:nvPr>
        </p:nvSpPr>
        <p:spPr>
          <a:xfrm>
            <a:off x="7078132" y="1690688"/>
            <a:ext cx="4707468" cy="4486275"/>
          </a:xfrm>
          <a:ln w="76200">
            <a:solidFill>
              <a:srgbClr val="002060"/>
            </a:solidFill>
          </a:ln>
        </p:spPr>
        <p:txBody>
          <a:bodyPr>
            <a:normAutofit/>
          </a:bodyPr>
          <a:lstStyle/>
          <a:p>
            <a:r>
              <a:rPr lang="en-US" sz="3200" dirty="0" smtClean="0"/>
              <a:t>Narrow way</a:t>
            </a:r>
          </a:p>
          <a:p>
            <a:r>
              <a:rPr lang="en-US" sz="3200" dirty="0" smtClean="0"/>
              <a:t>Bad </a:t>
            </a:r>
            <a:r>
              <a:rPr lang="en-US" sz="3200" dirty="0" smtClean="0"/>
              <a:t>Fruit</a:t>
            </a:r>
          </a:p>
          <a:p>
            <a:r>
              <a:rPr lang="en-US" sz="3200" dirty="0" smtClean="0"/>
              <a:t>Bad Disciple – says and does not</a:t>
            </a:r>
          </a:p>
          <a:p>
            <a:r>
              <a:rPr lang="en-US" sz="3200" dirty="0" smtClean="0"/>
              <a:t>Foolish builder - sand</a:t>
            </a:r>
            <a:endParaRPr lang="en-US" sz="3200" dirty="0"/>
          </a:p>
        </p:txBody>
      </p:sp>
    </p:spTree>
    <p:extLst>
      <p:ext uri="{BB962C8B-B14F-4D97-AF65-F5344CB8AC3E}">
        <p14:creationId xmlns:p14="http://schemas.microsoft.com/office/powerpoint/2010/main" val="19576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sz="4800" dirty="0" smtClean="0">
                <a:latin typeface="Abadi MT Condensed Extra Bold" charset="0"/>
                <a:ea typeface="Abadi MT Condensed Extra Bold" charset="0"/>
                <a:cs typeface="Abadi MT Condensed Extra Bold" charset="0"/>
              </a:rPr>
              <a:t>Confession - </a:t>
            </a:r>
            <a:r>
              <a:rPr lang="en-US" sz="4800" dirty="0" smtClean="0">
                <a:latin typeface="+mn-lt"/>
                <a:ea typeface="Abadi MT Condensed Extra Bold" charset="0"/>
                <a:cs typeface="Abadi MT Condensed Extra Bold" charset="0"/>
              </a:rPr>
              <a:t>Meaning</a:t>
            </a:r>
            <a:r>
              <a:rPr lang="en-US" dirty="0" smtClean="0">
                <a:latin typeface="Abadi MT Condensed Extra Bold" charset="0"/>
                <a:ea typeface="Abadi MT Condensed Extra Bold" charset="0"/>
                <a:cs typeface="Abadi MT Condensed Extra Bold" charset="0"/>
              </a:rPr>
              <a:t> </a:t>
            </a:r>
            <a:endParaRPr lang="en-US" dirty="0">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lstStyle/>
          <a:p>
            <a:pPr lvl="0"/>
            <a:r>
              <a:rPr lang="en-US" sz="3200" dirty="0">
                <a:solidFill>
                  <a:schemeClr val="bg1"/>
                </a:solidFill>
              </a:rPr>
              <a:t>Confession comes from the Greek word </a:t>
            </a:r>
            <a:r>
              <a:rPr lang="en-US" sz="3200" i="1" dirty="0" err="1">
                <a:solidFill>
                  <a:schemeClr val="bg1"/>
                </a:solidFill>
              </a:rPr>
              <a:t>homologeo</a:t>
            </a:r>
            <a:r>
              <a:rPr lang="en-US" sz="3200" i="1" dirty="0">
                <a:solidFill>
                  <a:schemeClr val="bg1"/>
                </a:solidFill>
              </a:rPr>
              <a:t> </a:t>
            </a:r>
            <a:r>
              <a:rPr lang="en-US" sz="3200" dirty="0">
                <a:solidFill>
                  <a:schemeClr val="bg1"/>
                </a:solidFill>
              </a:rPr>
              <a:t>[3670] which means to assent, that is, covenant, acknowledge, to profess (Occurs 24x in NT KJV).  </a:t>
            </a:r>
            <a:endParaRPr lang="en-US" sz="3200" dirty="0" smtClean="0">
              <a:solidFill>
                <a:schemeClr val="bg1"/>
              </a:solidFill>
            </a:endParaRPr>
          </a:p>
          <a:p>
            <a:pPr lvl="0"/>
            <a:endParaRPr lang="en-US" sz="3200" dirty="0">
              <a:solidFill>
                <a:schemeClr val="bg1"/>
              </a:solidFill>
            </a:endParaRPr>
          </a:p>
          <a:p>
            <a:r>
              <a:rPr lang="en-US" sz="3200" dirty="0">
                <a:solidFill>
                  <a:schemeClr val="bg1"/>
                </a:solidFill>
              </a:rPr>
              <a:t>“To confess means to declare, acknowledge, profess, admit.</a:t>
            </a:r>
            <a:r>
              <a:rPr lang="en-US" sz="3200" b="1" i="1" dirty="0">
                <a:solidFill>
                  <a:schemeClr val="bg1"/>
                </a:solidFill>
              </a:rPr>
              <a:t>  </a:t>
            </a:r>
            <a:r>
              <a:rPr lang="en-US" sz="3200" dirty="0">
                <a:solidFill>
                  <a:schemeClr val="bg1"/>
                </a:solidFill>
              </a:rPr>
              <a:t>One confesses when he openly declares that he is convinced a thing is true. Confession is the opposite of denial and of silence.” </a:t>
            </a:r>
            <a:r>
              <a:rPr lang="en-US" sz="3200" dirty="0" smtClean="0">
                <a:solidFill>
                  <a:schemeClr val="bg1"/>
                </a:solidFill>
              </a:rPr>
              <a:t>--- </a:t>
            </a:r>
            <a:r>
              <a:rPr lang="en-US" dirty="0" smtClean="0">
                <a:solidFill>
                  <a:schemeClr val="bg1"/>
                </a:solidFill>
              </a:rPr>
              <a:t>Grimm-</a:t>
            </a:r>
            <a:r>
              <a:rPr lang="en-US" dirty="0" err="1" smtClean="0">
                <a:solidFill>
                  <a:schemeClr val="bg1"/>
                </a:solidFill>
              </a:rPr>
              <a:t>Wilke</a:t>
            </a:r>
            <a:r>
              <a:rPr lang="en-US" dirty="0" smtClean="0">
                <a:solidFill>
                  <a:schemeClr val="bg1"/>
                </a:solidFill>
              </a:rPr>
              <a:t>-Thayer</a:t>
            </a:r>
            <a:r>
              <a:rPr lang="en-US" dirty="0">
                <a:solidFill>
                  <a:schemeClr val="bg1"/>
                </a:solidFill>
              </a:rPr>
              <a:t>, </a:t>
            </a:r>
            <a:r>
              <a:rPr lang="en-US" i="1" dirty="0">
                <a:solidFill>
                  <a:schemeClr val="bg1"/>
                </a:solidFill>
              </a:rPr>
              <a:t>Random House College </a:t>
            </a:r>
            <a:r>
              <a:rPr lang="en-US" i="1" dirty="0" smtClean="0">
                <a:solidFill>
                  <a:schemeClr val="bg1"/>
                </a:solidFill>
              </a:rPr>
              <a:t>Dictionary</a:t>
            </a:r>
            <a:r>
              <a:rPr lang="en-US" dirty="0" smtClean="0">
                <a:solidFill>
                  <a:schemeClr val="bg1"/>
                </a:solidFill>
              </a:rPr>
              <a:t>. </a:t>
            </a:r>
            <a:endParaRPr lang="en-US" dirty="0">
              <a:solidFill>
                <a:schemeClr val="bg1"/>
              </a:solidFill>
            </a:endParaRPr>
          </a:p>
          <a:p>
            <a:pPr lvl="0"/>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596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dirty="0" smtClean="0">
                <a:latin typeface="Abadi MT Condensed Extra Bold" charset="0"/>
                <a:ea typeface="Abadi MT Condensed Extra Bold" charset="0"/>
                <a:cs typeface="Abadi MT Condensed Extra Bold" charset="0"/>
              </a:rPr>
              <a:t>Three Elements in Proper Confession </a:t>
            </a:r>
            <a:endParaRPr lang="en-US" dirty="0">
              <a:latin typeface="Abadi MT Condensed Extra Bold" charset="0"/>
              <a:ea typeface="Abadi MT Condensed Extra Bold" charset="0"/>
              <a:cs typeface="Abadi MT Condensed Extra Bold" charset="0"/>
            </a:endParaRPr>
          </a:p>
        </p:txBody>
      </p:sp>
      <p:sp>
        <p:nvSpPr>
          <p:cNvPr id="3" name="Content Placeholder 2"/>
          <p:cNvSpPr>
            <a:spLocks noGrp="1"/>
          </p:cNvSpPr>
          <p:nvPr>
            <p:ph idx="1"/>
          </p:nvPr>
        </p:nvSpPr>
        <p:spPr>
          <a:solidFill>
            <a:srgbClr val="002060"/>
          </a:solidFill>
        </p:spPr>
        <p:txBody>
          <a:bodyPr>
            <a:normAutofit/>
          </a:bodyPr>
          <a:lstStyle/>
          <a:p>
            <a:pPr marL="514350" lvl="0" indent="-514350">
              <a:buFont typeface="+mj-lt"/>
              <a:buAutoNum type="arabicPeriod"/>
            </a:pPr>
            <a:r>
              <a:rPr lang="en-US" sz="3200" b="1" i="1" dirty="0">
                <a:solidFill>
                  <a:schemeClr val="bg1"/>
                </a:solidFill>
              </a:rPr>
              <a:t>Belief</a:t>
            </a:r>
            <a:r>
              <a:rPr lang="en-US" sz="3200" dirty="0">
                <a:solidFill>
                  <a:schemeClr val="bg1"/>
                </a:solidFill>
              </a:rPr>
              <a:t> in the heart that a certain thing is true.</a:t>
            </a:r>
          </a:p>
          <a:p>
            <a:pPr marL="514350" lvl="0" indent="-514350">
              <a:buFont typeface="+mj-lt"/>
              <a:buAutoNum type="arabicPeriod"/>
            </a:pPr>
            <a:r>
              <a:rPr lang="en-US" sz="3200" dirty="0">
                <a:solidFill>
                  <a:schemeClr val="bg1"/>
                </a:solidFill>
              </a:rPr>
              <a:t>A </a:t>
            </a:r>
            <a:r>
              <a:rPr lang="en-US" sz="3200" b="1" i="1" dirty="0">
                <a:solidFill>
                  <a:schemeClr val="bg1"/>
                </a:solidFill>
              </a:rPr>
              <a:t>decision</a:t>
            </a:r>
            <a:r>
              <a:rPr lang="en-US" sz="3200" dirty="0">
                <a:solidFill>
                  <a:schemeClr val="bg1"/>
                </a:solidFill>
              </a:rPr>
              <a:t> that one is </a:t>
            </a:r>
            <a:r>
              <a:rPr lang="en-US" sz="3200" b="1" i="1" dirty="0">
                <a:solidFill>
                  <a:schemeClr val="bg1"/>
                </a:solidFill>
              </a:rPr>
              <a:t>willing</a:t>
            </a:r>
            <a:r>
              <a:rPr lang="en-US" sz="3200" dirty="0">
                <a:solidFill>
                  <a:schemeClr val="bg1"/>
                </a:solidFill>
              </a:rPr>
              <a:t> to stand up for what he believes, to make an open commitment about it, and let others know (implies conviction</a:t>
            </a:r>
            <a:r>
              <a:rPr lang="en-US" sz="3200" dirty="0" smtClean="0">
                <a:solidFill>
                  <a:schemeClr val="bg1"/>
                </a:solidFill>
              </a:rPr>
              <a:t>)</a:t>
            </a:r>
          </a:p>
          <a:p>
            <a:pPr marL="514350" indent="-514350">
              <a:buFont typeface="+mj-lt"/>
              <a:buAutoNum type="arabicPeriod"/>
            </a:pPr>
            <a:r>
              <a:rPr lang="en-US" sz="3200" dirty="0">
                <a:solidFill>
                  <a:schemeClr val="bg1"/>
                </a:solidFill>
              </a:rPr>
              <a:t>A </a:t>
            </a:r>
            <a:r>
              <a:rPr lang="en-US" sz="3200" b="1" i="1" dirty="0">
                <a:solidFill>
                  <a:schemeClr val="bg1"/>
                </a:solidFill>
              </a:rPr>
              <a:t>statement</a:t>
            </a:r>
            <a:r>
              <a:rPr lang="en-US" sz="3200" dirty="0">
                <a:solidFill>
                  <a:schemeClr val="bg1"/>
                </a:solidFill>
              </a:rPr>
              <a:t> acknowledging, professing, declaring the conviction.  </a:t>
            </a:r>
          </a:p>
          <a:p>
            <a:pPr lvl="0"/>
            <a:endParaRPr lang="en-US" sz="3200" dirty="0">
              <a:solidFill>
                <a:schemeClr val="bg1"/>
              </a:solidFill>
            </a:endParaRPr>
          </a:p>
        </p:txBody>
      </p:sp>
    </p:spTree>
    <p:extLst>
      <p:ext uri="{BB962C8B-B14F-4D97-AF65-F5344CB8AC3E}">
        <p14:creationId xmlns:p14="http://schemas.microsoft.com/office/powerpoint/2010/main" val="14830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b="1" dirty="0" smtClean="0">
                <a:latin typeface="Abadi MT Condensed Extra Bold" charset="0"/>
                <a:ea typeface="Abadi MT Condensed Extra Bold" charset="0"/>
                <a:cs typeface="Abadi MT Condensed Extra Bold" charset="0"/>
              </a:rPr>
              <a:t>Confession</a:t>
            </a:r>
            <a:r>
              <a:rPr lang="en-US" b="1" dirty="0" smtClean="0"/>
              <a:t> </a:t>
            </a:r>
            <a:endParaRPr lang="en-US" b="1" dirty="0"/>
          </a:p>
        </p:txBody>
      </p:sp>
      <p:sp>
        <p:nvSpPr>
          <p:cNvPr id="3" name="Content Placeholder 2"/>
          <p:cNvSpPr>
            <a:spLocks noGrp="1"/>
          </p:cNvSpPr>
          <p:nvPr>
            <p:ph idx="1"/>
          </p:nvPr>
        </p:nvSpPr>
        <p:spPr>
          <a:xfrm>
            <a:off x="973667" y="1876425"/>
            <a:ext cx="10515600" cy="4351338"/>
          </a:xfrm>
          <a:solidFill>
            <a:srgbClr val="002060"/>
          </a:solidFill>
        </p:spPr>
        <p:txBody>
          <a:bodyPr/>
          <a:lstStyle/>
          <a:p>
            <a:r>
              <a:rPr lang="en-US" sz="3200" dirty="0">
                <a:solidFill>
                  <a:schemeClr val="bg1"/>
                </a:solidFill>
              </a:rPr>
              <a:t>Peter did it it Matthew 16:16-17, "Simon Peter answered and said, </a:t>
            </a:r>
            <a:r>
              <a:rPr lang="en-US" sz="3200" b="1" dirty="0">
                <a:solidFill>
                  <a:schemeClr val="bg1"/>
                </a:solidFill>
              </a:rPr>
              <a:t>You are the Christ, the Son of the living </a:t>
            </a:r>
            <a:r>
              <a:rPr lang="en-US" sz="3200" b="1" dirty="0" smtClean="0">
                <a:solidFill>
                  <a:schemeClr val="bg1"/>
                </a:solidFill>
              </a:rPr>
              <a:t>God</a:t>
            </a:r>
            <a:r>
              <a:rPr lang="en-US" sz="3200" dirty="0">
                <a:solidFill>
                  <a:schemeClr val="bg1"/>
                </a:solidFill>
              </a:rPr>
              <a:t>. Jesus answered and said to him, Blessed are you, Simon </a:t>
            </a:r>
            <a:r>
              <a:rPr lang="en-US" sz="3200" dirty="0" err="1">
                <a:solidFill>
                  <a:schemeClr val="bg1"/>
                </a:solidFill>
              </a:rPr>
              <a:t>Barjona</a:t>
            </a:r>
            <a:r>
              <a:rPr lang="en-US" sz="3200" dirty="0">
                <a:solidFill>
                  <a:schemeClr val="bg1"/>
                </a:solidFill>
              </a:rPr>
              <a:t>, for flesh and blood has not revealed this </a:t>
            </a:r>
            <a:r>
              <a:rPr lang="en-US" sz="3200" dirty="0" smtClean="0">
                <a:solidFill>
                  <a:schemeClr val="bg1"/>
                </a:solidFill>
              </a:rPr>
              <a:t>to </a:t>
            </a:r>
            <a:r>
              <a:rPr lang="en-US" sz="3200" dirty="0">
                <a:solidFill>
                  <a:schemeClr val="bg1"/>
                </a:solidFill>
              </a:rPr>
              <a:t>you, but My Father who is in heaven." </a:t>
            </a:r>
          </a:p>
        </p:txBody>
      </p:sp>
      <p:sp>
        <p:nvSpPr>
          <p:cNvPr id="4" name="TextBox 3"/>
          <p:cNvSpPr txBox="1"/>
          <p:nvPr/>
        </p:nvSpPr>
        <p:spPr>
          <a:xfrm>
            <a:off x="1540933" y="4351867"/>
            <a:ext cx="8737600" cy="1077218"/>
          </a:xfrm>
          <a:prstGeom prst="rect">
            <a:avLst/>
          </a:prstGeom>
          <a:solidFill>
            <a:schemeClr val="bg1"/>
          </a:solidFill>
        </p:spPr>
        <p:txBody>
          <a:bodyPr wrap="square" rtlCol="0">
            <a:spAutoFit/>
          </a:bodyPr>
          <a:lstStyle/>
          <a:p>
            <a:r>
              <a:rPr lang="en-US" sz="3200" b="1" i="1" dirty="0" smtClean="0"/>
              <a:t>Belief, willing decision, </a:t>
            </a:r>
            <a:r>
              <a:rPr lang="en-US" sz="3200" b="1" i="1" dirty="0"/>
              <a:t>statement</a:t>
            </a:r>
            <a:r>
              <a:rPr lang="en-US" sz="3200" dirty="0"/>
              <a:t> acknowledging, professing, declaring the conviction</a:t>
            </a:r>
            <a:r>
              <a:rPr lang="en-US" sz="3200" b="1" i="1" dirty="0" smtClean="0"/>
              <a:t> </a:t>
            </a:r>
            <a:endParaRPr lang="en-US" sz="3200" dirty="0"/>
          </a:p>
        </p:txBody>
      </p:sp>
    </p:spTree>
    <p:extLst>
      <p:ext uri="{BB962C8B-B14F-4D97-AF65-F5344CB8AC3E}">
        <p14:creationId xmlns:p14="http://schemas.microsoft.com/office/powerpoint/2010/main" val="15721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b="1" dirty="0" smtClean="0">
                <a:latin typeface="Abadi MT Condensed Extra Bold" charset="0"/>
                <a:ea typeface="Abadi MT Condensed Extra Bold" charset="0"/>
                <a:cs typeface="Abadi MT Condensed Extra Bold" charset="0"/>
              </a:rPr>
              <a:t>Confession</a:t>
            </a:r>
            <a:r>
              <a:rPr lang="en-US" b="1" dirty="0" smtClean="0"/>
              <a:t> </a:t>
            </a:r>
            <a:endParaRPr lang="en-US" b="1" dirty="0"/>
          </a:p>
        </p:txBody>
      </p:sp>
      <p:sp>
        <p:nvSpPr>
          <p:cNvPr id="3" name="Content Placeholder 2"/>
          <p:cNvSpPr>
            <a:spLocks noGrp="1"/>
          </p:cNvSpPr>
          <p:nvPr>
            <p:ph idx="1"/>
          </p:nvPr>
        </p:nvSpPr>
        <p:spPr>
          <a:solidFill>
            <a:srgbClr val="002060"/>
          </a:solidFill>
        </p:spPr>
        <p:txBody>
          <a:bodyPr>
            <a:normAutofit/>
          </a:bodyPr>
          <a:lstStyle/>
          <a:p>
            <a:r>
              <a:rPr lang="en-US" sz="3200" b="1" dirty="0">
                <a:solidFill>
                  <a:schemeClr val="bg1"/>
                </a:solidFill>
              </a:rPr>
              <a:t>The Eunuch did it </a:t>
            </a:r>
            <a:r>
              <a:rPr lang="en-US" sz="3200" b="1" dirty="0" smtClean="0">
                <a:solidFill>
                  <a:schemeClr val="bg1"/>
                </a:solidFill>
              </a:rPr>
              <a:t>in </a:t>
            </a:r>
            <a:r>
              <a:rPr lang="en-US" sz="3200" b="1" dirty="0">
                <a:solidFill>
                  <a:schemeClr val="bg1"/>
                </a:solidFill>
              </a:rPr>
              <a:t>Acts 8:36-37, The Eunuch asks, "See here is water</a:t>
            </a:r>
            <a:r>
              <a:rPr lang="en-US" sz="3200" dirty="0">
                <a:solidFill>
                  <a:schemeClr val="bg1"/>
                </a:solidFill>
              </a:rPr>
              <a:t>.  What hinders me from being </a:t>
            </a:r>
            <a:r>
              <a:rPr lang="en-US" sz="3200" dirty="0" smtClean="0">
                <a:solidFill>
                  <a:schemeClr val="bg1"/>
                </a:solidFill>
              </a:rPr>
              <a:t>baptized</a:t>
            </a:r>
            <a:r>
              <a:rPr lang="en-US" sz="3200" dirty="0">
                <a:solidFill>
                  <a:schemeClr val="bg1"/>
                </a:solidFill>
              </a:rPr>
              <a:t>?"  </a:t>
            </a:r>
            <a:endParaRPr lang="en-US" sz="3200" dirty="0" smtClean="0">
              <a:solidFill>
                <a:schemeClr val="bg1"/>
              </a:solidFill>
            </a:endParaRPr>
          </a:p>
          <a:p>
            <a:r>
              <a:rPr lang="en-US" sz="3200" dirty="0" smtClean="0">
                <a:solidFill>
                  <a:schemeClr val="bg1"/>
                </a:solidFill>
              </a:rPr>
              <a:t>Then </a:t>
            </a:r>
            <a:r>
              <a:rPr lang="en-US" sz="3200" dirty="0">
                <a:solidFill>
                  <a:schemeClr val="bg1"/>
                </a:solidFill>
              </a:rPr>
              <a:t>in verse 37, "Then Philip said, "If you believe with all your heart you may.  And he answered </a:t>
            </a:r>
            <a:r>
              <a:rPr lang="en-US" sz="3200" dirty="0" smtClean="0">
                <a:solidFill>
                  <a:schemeClr val="bg1"/>
                </a:solidFill>
              </a:rPr>
              <a:t>and </a:t>
            </a:r>
            <a:r>
              <a:rPr lang="en-US" sz="3200" dirty="0">
                <a:solidFill>
                  <a:schemeClr val="bg1"/>
                </a:solidFill>
              </a:rPr>
              <a:t>said, </a:t>
            </a:r>
            <a:r>
              <a:rPr lang="en-US" sz="3200" b="1" dirty="0">
                <a:solidFill>
                  <a:schemeClr val="bg1"/>
                </a:solidFill>
              </a:rPr>
              <a:t>I believe that Jesus Christ is the Son of </a:t>
            </a:r>
            <a:r>
              <a:rPr lang="en-US" sz="3200" b="1" dirty="0" smtClean="0">
                <a:solidFill>
                  <a:schemeClr val="bg1"/>
                </a:solidFill>
              </a:rPr>
              <a:t>God</a:t>
            </a:r>
            <a:r>
              <a:rPr lang="en-US" sz="3200" dirty="0" smtClean="0">
                <a:solidFill>
                  <a:schemeClr val="bg1"/>
                </a:solidFill>
              </a:rPr>
              <a:t>” (NASV)</a:t>
            </a:r>
            <a:r>
              <a:rPr lang="en-US" sz="3200" dirty="0">
                <a:solidFill>
                  <a:schemeClr val="bg1"/>
                </a:solidFill>
              </a:rPr>
              <a:t>  </a:t>
            </a:r>
            <a:br>
              <a:rPr lang="en-US" sz="3200" dirty="0">
                <a:solidFill>
                  <a:schemeClr val="bg1"/>
                </a:solidFill>
              </a:rPr>
            </a:br>
            <a:endParaRPr lang="en-US" sz="3200" dirty="0">
              <a:solidFill>
                <a:schemeClr val="bg1"/>
              </a:solidFill>
            </a:endParaRPr>
          </a:p>
        </p:txBody>
      </p:sp>
      <p:sp>
        <p:nvSpPr>
          <p:cNvPr id="4" name="TextBox 3"/>
          <p:cNvSpPr txBox="1"/>
          <p:nvPr/>
        </p:nvSpPr>
        <p:spPr>
          <a:xfrm>
            <a:off x="1286933" y="4385733"/>
            <a:ext cx="8923867" cy="1077218"/>
          </a:xfrm>
          <a:prstGeom prst="rect">
            <a:avLst/>
          </a:prstGeom>
          <a:solidFill>
            <a:schemeClr val="bg1"/>
          </a:solidFill>
        </p:spPr>
        <p:txBody>
          <a:bodyPr wrap="square" rtlCol="0">
            <a:spAutoFit/>
          </a:bodyPr>
          <a:lstStyle/>
          <a:p>
            <a:r>
              <a:rPr lang="en-US" sz="3200" b="1" i="1" dirty="0" smtClean="0"/>
              <a:t>Belief, willing decision, </a:t>
            </a:r>
            <a:r>
              <a:rPr lang="en-US" sz="3200" b="1" i="1" dirty="0"/>
              <a:t>statement</a:t>
            </a:r>
            <a:r>
              <a:rPr lang="en-US" sz="3200" dirty="0"/>
              <a:t> acknowledging, professing, declaring the conviction</a:t>
            </a:r>
            <a:r>
              <a:rPr lang="en-US" sz="3200" b="1" i="1" dirty="0" smtClean="0"/>
              <a:t> </a:t>
            </a:r>
            <a:endParaRPr lang="en-US" sz="3200" dirty="0"/>
          </a:p>
        </p:txBody>
      </p:sp>
    </p:spTree>
    <p:extLst>
      <p:ext uri="{BB962C8B-B14F-4D97-AF65-F5344CB8AC3E}">
        <p14:creationId xmlns:p14="http://schemas.microsoft.com/office/powerpoint/2010/main" val="13135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7030A0"/>
            </a:solidFill>
          </a:ln>
        </p:spPr>
        <p:txBody>
          <a:bodyPr/>
          <a:lstStyle/>
          <a:p>
            <a:r>
              <a:rPr lang="en-US" b="1" dirty="0" smtClean="0">
                <a:latin typeface="Abadi MT Condensed Extra Bold" charset="0"/>
                <a:ea typeface="Abadi MT Condensed Extra Bold" charset="0"/>
                <a:cs typeface="Abadi MT Condensed Extra Bold" charset="0"/>
              </a:rPr>
              <a:t>Confession</a:t>
            </a:r>
            <a:r>
              <a:rPr lang="en-US" b="1" dirty="0" smtClean="0"/>
              <a:t> </a:t>
            </a:r>
            <a:endParaRPr lang="en-US" b="1" dirty="0"/>
          </a:p>
        </p:txBody>
      </p:sp>
      <p:sp>
        <p:nvSpPr>
          <p:cNvPr id="3" name="Content Placeholder 2"/>
          <p:cNvSpPr>
            <a:spLocks noGrp="1"/>
          </p:cNvSpPr>
          <p:nvPr>
            <p:ph idx="1"/>
          </p:nvPr>
        </p:nvSpPr>
        <p:spPr>
          <a:xfrm>
            <a:off x="694267" y="1825625"/>
            <a:ext cx="10659533" cy="4896908"/>
          </a:xfrm>
          <a:solidFill>
            <a:srgbClr val="002060"/>
          </a:solidFill>
        </p:spPr>
        <p:txBody>
          <a:bodyPr>
            <a:normAutofit/>
          </a:bodyPr>
          <a:lstStyle/>
          <a:p>
            <a:r>
              <a:rPr lang="en-US" sz="3200" dirty="0">
                <a:solidFill>
                  <a:schemeClr val="bg1"/>
                </a:solidFill>
              </a:rPr>
              <a:t>Paul puts believing and confessing in chronological order that results in righteousness/justification/salvation: “</a:t>
            </a:r>
            <a:r>
              <a:rPr lang="en-US" sz="3200" i="1" dirty="0">
                <a:solidFill>
                  <a:schemeClr val="bg1"/>
                </a:solidFill>
              </a:rPr>
              <a:t>Because, if you confess with your mouth that Jesus is Lord and believe in your heart that God raised him from the dead, you will be saved. For with the heart one believes and is justified, and with the mouth one confesses and is </a:t>
            </a:r>
            <a:r>
              <a:rPr lang="en-US" sz="3200" i="1" dirty="0" smtClean="0">
                <a:solidFill>
                  <a:schemeClr val="bg1"/>
                </a:solidFill>
              </a:rPr>
              <a:t>saved</a:t>
            </a:r>
            <a:r>
              <a:rPr lang="en-US" sz="3200" dirty="0" smtClean="0">
                <a:solidFill>
                  <a:schemeClr val="bg1"/>
                </a:solidFill>
              </a:rPr>
              <a:t>” (Ro. 10:9-10)</a:t>
            </a:r>
            <a:endParaRPr lang="en-US" sz="3200" dirty="0">
              <a:solidFill>
                <a:schemeClr val="bg1"/>
              </a:solidFill>
            </a:endParaRPr>
          </a:p>
        </p:txBody>
      </p:sp>
      <p:sp>
        <p:nvSpPr>
          <p:cNvPr id="4" name="TextBox 3"/>
          <p:cNvSpPr txBox="1"/>
          <p:nvPr/>
        </p:nvSpPr>
        <p:spPr>
          <a:xfrm>
            <a:off x="1523999" y="4862149"/>
            <a:ext cx="8568267" cy="1077218"/>
          </a:xfrm>
          <a:prstGeom prst="rect">
            <a:avLst/>
          </a:prstGeom>
          <a:solidFill>
            <a:schemeClr val="bg1"/>
          </a:solidFill>
        </p:spPr>
        <p:txBody>
          <a:bodyPr wrap="square" rtlCol="0">
            <a:spAutoFit/>
          </a:bodyPr>
          <a:lstStyle/>
          <a:p>
            <a:r>
              <a:rPr lang="en-US" sz="3200" b="1" i="1" dirty="0" smtClean="0"/>
              <a:t>Belief, willing decision, </a:t>
            </a:r>
            <a:r>
              <a:rPr lang="en-US" sz="3200" b="1" i="1" dirty="0"/>
              <a:t>statement</a:t>
            </a:r>
            <a:r>
              <a:rPr lang="en-US" sz="3200" dirty="0"/>
              <a:t> acknowledging, professing, declaring the conviction</a:t>
            </a:r>
            <a:r>
              <a:rPr lang="en-US" sz="3200" b="1" i="1" dirty="0" smtClean="0"/>
              <a:t> </a:t>
            </a:r>
            <a:endParaRPr lang="en-US" sz="3200" dirty="0"/>
          </a:p>
        </p:txBody>
      </p:sp>
    </p:spTree>
    <p:extLst>
      <p:ext uri="{BB962C8B-B14F-4D97-AF65-F5344CB8AC3E}">
        <p14:creationId xmlns:p14="http://schemas.microsoft.com/office/powerpoint/2010/main" val="15399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1173</Words>
  <Application>Microsoft Macintosh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 MT Condensed Extra Bold</vt:lpstr>
      <vt:lpstr>Calibri</vt:lpstr>
      <vt:lpstr>Calibri Light</vt:lpstr>
      <vt:lpstr>Wingdings</vt:lpstr>
      <vt:lpstr>Arial</vt:lpstr>
      <vt:lpstr>Office Theme</vt:lpstr>
      <vt:lpstr>PowerPoint Presentation</vt:lpstr>
      <vt:lpstr>PowerPoint Presentation</vt:lpstr>
      <vt:lpstr>PowerPoint Presentation</vt:lpstr>
      <vt:lpstr>Two Ways (Mt. 7:13-27; Lk. 6:43-49)</vt:lpstr>
      <vt:lpstr>Confession - Meaning </vt:lpstr>
      <vt:lpstr>Three Elements in Proper Confession </vt:lpstr>
      <vt:lpstr>Confession </vt:lpstr>
      <vt:lpstr>Confession </vt:lpstr>
      <vt:lpstr>Confession </vt:lpstr>
      <vt:lpstr>Would you be willing to confess to others that you believe that Jesus is the Christ the Son of the living God?      </vt:lpstr>
      <vt:lpstr> Is confession enough?</vt:lpstr>
      <vt:lpstr>What is the Application?</vt:lpstr>
      <vt:lpstr> Was there confession “wholly admirable?”         --- John Stott </vt:lpstr>
      <vt:lpstr> Was there confession “wholly admirable?”         --- John Stott </vt:lpstr>
      <vt:lpstr> Was there confession “wholly admirable?”         --- John Stott </vt:lpstr>
      <vt:lpstr> Was there confession “wholly admirable?”         --- John Stott </vt:lpstr>
      <vt:lpstr>PowerPoint Presentation</vt:lpstr>
      <vt:lpstr> The point made…</vt:lpstr>
      <vt:lpstr>PowerPoint Presentation</vt:lpstr>
      <vt:lpstr> The point made…</vt:lpstr>
      <vt:lpstr>God has made it plain that people really have only two options: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44</cp:revision>
  <cp:lastPrinted>2016-11-08T20:28:16Z</cp:lastPrinted>
  <dcterms:created xsi:type="dcterms:W3CDTF">2016-11-08T18:55:14Z</dcterms:created>
  <dcterms:modified xsi:type="dcterms:W3CDTF">2016-11-13T19:59:05Z</dcterms:modified>
</cp:coreProperties>
</file>