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8" r:id="rId3"/>
    <p:sldId id="1252" r:id="rId4"/>
    <p:sldId id="1253" r:id="rId5"/>
    <p:sldId id="1254" r:id="rId6"/>
    <p:sldId id="1255" r:id="rId7"/>
    <p:sldId id="1256" r:id="rId8"/>
    <p:sldId id="1257" r:id="rId9"/>
    <p:sldId id="1258" r:id="rId10"/>
    <p:sldId id="1260" r:id="rId11"/>
    <p:sldId id="1261" r:id="rId12"/>
    <p:sldId id="1247" r:id="rId13"/>
    <p:sldId id="1262" r:id="rId14"/>
    <p:sldId id="1263" r:id="rId15"/>
    <p:sldId id="1264" r:id="rId16"/>
    <p:sldId id="1265" r:id="rId17"/>
    <p:sldId id="1266" r:id="rId18"/>
    <p:sldId id="1267" r:id="rId19"/>
    <p:sldId id="1268" r:id="rId20"/>
    <p:sldId id="1248" r:id="rId21"/>
    <p:sldId id="1269" r:id="rId22"/>
    <p:sldId id="1270" r:id="rId23"/>
    <p:sldId id="1271" r:id="rId24"/>
    <p:sldId id="1272" r:id="rId25"/>
    <p:sldId id="1273" r:id="rId26"/>
    <p:sldId id="1274" r:id="rId27"/>
    <p:sldId id="1275" r:id="rId28"/>
    <p:sldId id="1276" r:id="rId29"/>
    <p:sldId id="1277" r:id="rId30"/>
    <p:sldId id="1278" r:id="rId31"/>
    <p:sldId id="1279" r:id="rId32"/>
    <p:sldId id="1280" r:id="rId33"/>
    <p:sldId id="1281" r:id="rId34"/>
    <p:sldId id="1282" r:id="rId35"/>
    <p:sldId id="1283" r:id="rId36"/>
    <p:sldId id="1249" r:id="rId37"/>
    <p:sldId id="1284" r:id="rId38"/>
    <p:sldId id="1285" r:id="rId39"/>
    <p:sldId id="1286" r:id="rId40"/>
    <p:sldId id="1287" r:id="rId41"/>
    <p:sldId id="1288" r:id="rId42"/>
    <p:sldId id="1289" r:id="rId43"/>
    <p:sldId id="1290" r:id="rId44"/>
    <p:sldId id="1291" r:id="rId45"/>
    <p:sldId id="1292" r:id="rId46"/>
    <p:sldId id="1293" r:id="rId47"/>
    <p:sldId id="1315" r:id="rId48"/>
    <p:sldId id="1295" r:id="rId49"/>
    <p:sldId id="1296" r:id="rId50"/>
    <p:sldId id="1297" r:id="rId51"/>
    <p:sldId id="1298" r:id="rId52"/>
    <p:sldId id="1251" r:id="rId53"/>
    <p:sldId id="1299" r:id="rId54"/>
    <p:sldId id="1300" r:id="rId55"/>
    <p:sldId id="1301" r:id="rId56"/>
    <p:sldId id="1302" r:id="rId57"/>
    <p:sldId id="1303" r:id="rId58"/>
    <p:sldId id="1304" r:id="rId59"/>
    <p:sldId id="1305" r:id="rId60"/>
    <p:sldId id="1306" r:id="rId61"/>
    <p:sldId id="1307" r:id="rId62"/>
    <p:sldId id="1308" r:id="rId63"/>
    <p:sldId id="1309" r:id="rId64"/>
    <p:sldId id="1310" r:id="rId65"/>
    <p:sldId id="1311" r:id="rId66"/>
    <p:sldId id="1312" r:id="rId67"/>
    <p:sldId id="1313" r:id="rId68"/>
    <p:sldId id="1314" r:id="rId6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00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Understanding the Wrath and Longsuffering of God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1:16-18</a:t>
            </a:r>
            <a:r>
              <a:rPr lang="en-US" altLang="en-US" dirty="0" smtClean="0">
                <a:effectLst>
                  <a:outerShdw blurRad="38100" dist="38100" dir="2700000" algn="tl">
                    <a:srgbClr val="000000"/>
                  </a:outerShdw>
                </a:effectLst>
              </a:rPr>
              <a:t> - For I am not ashamed of </a:t>
            </a:r>
            <a:r>
              <a:rPr lang="en-US" altLang="en-US" u="sng" dirty="0" smtClean="0">
                <a:effectLst>
                  <a:outerShdw blurRad="38100" dist="38100" dir="2700000" algn="tl">
                    <a:srgbClr val="000000"/>
                  </a:outerShdw>
                </a:effectLst>
              </a:rPr>
              <a:t>the gospel of Christ</a:t>
            </a:r>
            <a:r>
              <a:rPr lang="en-US" altLang="en-US" dirty="0" smtClean="0">
                <a:effectLst>
                  <a:outerShdw blurRad="38100" dist="38100" dir="2700000" algn="tl">
                    <a:srgbClr val="000000"/>
                  </a:outerShdw>
                </a:effectLst>
              </a:rPr>
              <a:t>, for it is the power of God to salvation for everyone who believes, for the Jew first and also for the Greek.  17 For in it the righteousness of God is revealed from faith to faith; as it is written, "</a:t>
            </a:r>
            <a:r>
              <a:rPr lang="en-US" altLang="en-US" u="sng" dirty="0" smtClean="0">
                <a:effectLst>
                  <a:outerShdw blurRad="38100" dist="38100" dir="2700000" algn="tl">
                    <a:srgbClr val="000000"/>
                  </a:outerShdw>
                </a:effectLst>
              </a:rPr>
              <a:t>The just shall live by faith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87875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18 For </a:t>
            </a:r>
            <a:r>
              <a:rPr lang="en-US" altLang="en-US" u="sng" dirty="0" smtClean="0">
                <a:effectLst>
                  <a:outerShdw blurRad="38100" dist="38100" dir="2700000" algn="tl">
                    <a:srgbClr val="000000"/>
                  </a:outerShdw>
                </a:effectLst>
              </a:rPr>
              <a:t>the wrath of God is revealed </a:t>
            </a:r>
            <a:r>
              <a:rPr lang="en-US" altLang="en-US" dirty="0" smtClean="0">
                <a:effectLst>
                  <a:outerShdw blurRad="38100" dist="38100" dir="2700000" algn="tl">
                    <a:srgbClr val="000000"/>
                  </a:outerShdw>
                </a:effectLst>
              </a:rPr>
              <a:t>from heaven against all ungodliness and unrighteousness of men, who suppress the truth in unrighteousness,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855772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Wrath</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as a vigorous upsurge of one's nature against someone or something anger, </a:t>
            </a:r>
            <a:r>
              <a:rPr lang="en-US" altLang="en-US" sz="3000" dirty="0" smtClean="0">
                <a:effectLst>
                  <a:outerShdw blurRad="38100" dist="38100" dir="2700000" algn="tl">
                    <a:srgbClr val="000000"/>
                  </a:outerShdw>
                </a:effectLst>
              </a:rPr>
              <a:t>wrath</a:t>
            </a:r>
            <a:r>
              <a:rPr lang="en-US" altLang="en-US" sz="3000" dirty="0">
                <a:effectLst>
                  <a:outerShdw blurRad="38100" dist="38100" dir="2700000" algn="tl">
                    <a:srgbClr val="000000"/>
                  </a:outerShdw>
                </a:effectLst>
              </a:rPr>
              <a:t>, indignation; (1) as a human emotion anger, wrath (JA 1.20); (2) as the divine </a:t>
            </a:r>
            <a:r>
              <a:rPr lang="en-US" altLang="en-US" sz="3000" dirty="0" smtClean="0">
                <a:effectLst>
                  <a:outerShdw blurRad="38100" dist="38100" dir="2700000" algn="tl">
                    <a:srgbClr val="000000"/>
                  </a:outerShdw>
                </a:effectLst>
              </a:rPr>
              <a:t>reaction </a:t>
            </a:r>
            <a:r>
              <a:rPr lang="en-US" altLang="en-US" sz="3000" dirty="0">
                <a:effectLst>
                  <a:outerShdw blurRad="38100" dist="38100" dir="2700000" algn="tl">
                    <a:srgbClr val="000000"/>
                  </a:outerShdw>
                </a:effectLst>
              </a:rPr>
              <a:t>against evil, bringing judgment </a:t>
            </a:r>
            <a:r>
              <a:rPr lang="en-US" altLang="en-US" sz="3000" dirty="0" smtClean="0">
                <a:effectLst>
                  <a:outerShdw blurRad="38100" dist="38100" dir="2700000" algn="tl">
                    <a:srgbClr val="000000"/>
                  </a:outerShdw>
                </a:effectLst>
              </a:rPr>
              <a:t>and punishment </a:t>
            </a:r>
            <a:r>
              <a:rPr lang="en-US" altLang="en-US" sz="3000" dirty="0">
                <a:effectLst>
                  <a:outerShdw blurRad="38100" dist="38100" dir="2700000" algn="tl">
                    <a:srgbClr val="000000"/>
                  </a:outerShdw>
                </a:effectLst>
              </a:rPr>
              <a:t>both historically and in the future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wrath, indignation (MT 3.7; RO 9.22); as a future culmination of judgment in an outpouring </a:t>
            </a:r>
            <a:r>
              <a:rPr lang="en-US" altLang="en-US" sz="3000" dirty="0" smtClean="0">
                <a:effectLst>
                  <a:outerShdw blurRad="38100" dist="38100" dir="2700000" algn="tl">
                    <a:srgbClr val="000000"/>
                  </a:outerShdw>
                </a:effectLst>
              </a:rPr>
              <a:t>of </a:t>
            </a:r>
            <a:r>
              <a:rPr lang="en-US" altLang="en-US" sz="3000" dirty="0">
                <a:effectLst>
                  <a:outerShdw blurRad="38100" dist="38100" dir="2700000" algn="tl">
                    <a:srgbClr val="000000"/>
                  </a:outerShdw>
                </a:effectLst>
              </a:rPr>
              <a:t>the stored-up anger of God (the) day of wrath (RO 2.5; RV 6.17</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2670757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a:t>
            </a:r>
            <a:r>
              <a:rPr lang="en-US" altLang="en-US" sz="3000" dirty="0">
                <a:effectLst>
                  <a:outerShdw blurRad="38100" dist="38100" dir="2700000" algn="tl">
                    <a:srgbClr val="000000"/>
                  </a:outerShdw>
                </a:effectLst>
              </a:rPr>
              <a:t>The Greek words </a:t>
            </a:r>
            <a:r>
              <a:rPr lang="en-US" altLang="en-US" sz="3000" dirty="0" err="1">
                <a:effectLst>
                  <a:outerShdw blurRad="38100" dist="38100" dir="2700000" algn="tl">
                    <a:srgbClr val="000000"/>
                  </a:outerShdw>
                </a:effectLst>
              </a:rPr>
              <a:t>orge</a:t>
            </a:r>
            <a:r>
              <a:rPr lang="en-US" altLang="en-US" sz="3000" dirty="0">
                <a:effectLst>
                  <a:outerShdw blurRad="38100" dist="38100" dir="2700000" algn="tl">
                    <a:srgbClr val="000000"/>
                  </a:outerShdw>
                </a:effectLst>
              </a:rPr>
              <a:t> and </a:t>
            </a:r>
            <a:r>
              <a:rPr lang="en-US" altLang="en-US" sz="3000" dirty="0" err="1">
                <a:effectLst>
                  <a:outerShdw blurRad="38100" dist="38100" dir="2700000" algn="tl">
                    <a:srgbClr val="000000"/>
                  </a:outerShdw>
                </a:effectLst>
              </a:rPr>
              <a:t>thumos</a:t>
            </a:r>
            <a:r>
              <a:rPr lang="en-US" altLang="en-US" sz="3000" dirty="0">
                <a:effectLst>
                  <a:outerShdw blurRad="38100" dist="38100" dir="2700000" algn="tl">
                    <a:srgbClr val="000000"/>
                  </a:outerShdw>
                </a:effectLst>
              </a:rPr>
              <a:t> are used over a hundred times in the Bible </a:t>
            </a:r>
            <a:r>
              <a:rPr lang="en-US" altLang="en-US" sz="3000" dirty="0" smtClean="0">
                <a:effectLst>
                  <a:outerShdw blurRad="38100" dist="38100" dir="2700000" algn="tl">
                    <a:srgbClr val="000000"/>
                  </a:outerShdw>
                </a:effectLst>
              </a:rPr>
              <a:t>side </a:t>
            </a:r>
            <a:r>
              <a:rPr lang="en-US" altLang="en-US" sz="3000" dirty="0">
                <a:effectLst>
                  <a:outerShdw blurRad="38100" dist="38100" dir="2700000" algn="tl">
                    <a:srgbClr val="000000"/>
                  </a:outerShdw>
                </a:effectLst>
              </a:rPr>
              <a:t>by side, at times hardly distinguishable</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1212040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A</a:t>
            </a:r>
            <a:r>
              <a:rPr lang="en-US" altLang="en-US" sz="3000" dirty="0">
                <a:effectLst>
                  <a:outerShdw blurRad="38100" dist="38100" dir="2700000" algn="tl">
                    <a:srgbClr val="000000"/>
                  </a:outerShdw>
                </a:effectLst>
              </a:rPr>
              <a:t>. T. Robertson: - “God’s anger (</a:t>
            </a:r>
            <a:r>
              <a:rPr lang="en-US" altLang="en-US" sz="3000" dirty="0" err="1">
                <a:effectLst>
                  <a:outerShdw blurRad="38100" dist="38100" dir="2700000" algn="tl">
                    <a:srgbClr val="000000"/>
                  </a:outerShdw>
                </a:effectLst>
              </a:rPr>
              <a:t>thumos</a:t>
            </a:r>
            <a:r>
              <a:rPr lang="en-US" altLang="en-US" sz="3000" dirty="0">
                <a:effectLst>
                  <a:outerShdw blurRad="38100" dist="38100" dir="2700000" algn="tl">
                    <a:srgbClr val="000000"/>
                  </a:outerShdw>
                </a:effectLst>
              </a:rPr>
              <a:t>) is his vehement fury or boiling rage. His wrath (</a:t>
            </a:r>
            <a:r>
              <a:rPr lang="en-US" altLang="en-US" sz="3000" dirty="0" err="1">
                <a:effectLst>
                  <a:outerShdw blurRad="38100" dist="38100" dir="2700000" algn="tl">
                    <a:srgbClr val="000000"/>
                  </a:outerShdw>
                </a:effectLst>
              </a:rPr>
              <a:t>orge</a:t>
            </a:r>
            <a:r>
              <a:rPr lang="en-US" altLang="en-US" sz="3000" dirty="0">
                <a:effectLst>
                  <a:outerShdw blurRad="38100" dist="38100" dir="2700000" algn="tl">
                    <a:srgbClr val="000000"/>
                  </a:outerShdw>
                </a:effectLst>
              </a:rPr>
              <a:t>) is his settled indignation or his settled anger. In other words, in God’s anger the emphasis falls on the emotional, boiling intensity of it. And in God’s wrath the emphasis falls on the controlled, settled, considered direction and focus of its application. </a:t>
            </a:r>
          </a:p>
        </p:txBody>
      </p:sp>
    </p:spTree>
    <p:extLst>
      <p:ext uri="{BB962C8B-B14F-4D97-AF65-F5344CB8AC3E}">
        <p14:creationId xmlns:p14="http://schemas.microsoft.com/office/powerpoint/2010/main" val="3525855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But </a:t>
            </a:r>
            <a:r>
              <a:rPr lang="en-US" altLang="en-US" sz="3000" dirty="0">
                <a:effectLst>
                  <a:outerShdw blurRad="38100" dist="38100" dir="2700000" algn="tl">
                    <a:srgbClr val="000000"/>
                  </a:outerShdw>
                </a:effectLst>
              </a:rPr>
              <a:t>we dare not draw a hard line between them. God’s anger is never out of the control of his wisdom and righteousness, and his wrath is never cool or indifferent, but is always a wisely directed fury. The wrath of God is never less than a perfect judicial decree, but is always more than a perfect judicial decree because it is always full of right and fitting fury</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8149610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God’s </a:t>
            </a:r>
            <a:r>
              <a:rPr lang="en-US" altLang="en-US" sz="3000" dirty="0">
                <a:effectLst>
                  <a:outerShdw blurRad="38100" dist="38100" dir="2700000" algn="tl">
                    <a:srgbClr val="000000"/>
                  </a:outerShdw>
                </a:effectLst>
              </a:rPr>
              <a:t>anger is </a:t>
            </a:r>
            <a:r>
              <a:rPr lang="en-US" altLang="en-US" sz="3000" i="1" u="sng" dirty="0">
                <a:effectLst>
                  <a:outerShdw blurRad="38100" dist="38100" dir="2700000" algn="tl">
                    <a:srgbClr val="000000"/>
                  </a:outerShdw>
                </a:effectLst>
              </a:rPr>
              <a:t>consistent</a:t>
            </a:r>
            <a:r>
              <a:rPr lang="en-US" altLang="en-US" sz="3000" dirty="0">
                <a:effectLst>
                  <a:outerShdw blurRad="38100" dist="38100" dir="2700000" algn="tl">
                    <a:srgbClr val="000000"/>
                  </a:outerShdw>
                </a:effectLst>
              </a:rPr>
              <a:t> and </a:t>
            </a:r>
            <a:r>
              <a:rPr lang="en-US" altLang="en-US" sz="3000" i="1" u="sng" dirty="0">
                <a:effectLst>
                  <a:outerShdw blurRad="38100" dist="38100" dir="2700000" algn="tl">
                    <a:srgbClr val="000000"/>
                  </a:outerShdw>
                </a:effectLst>
              </a:rPr>
              <a:t>absolutely righteous</a:t>
            </a:r>
            <a:r>
              <a:rPr lang="en-US" altLang="en-US" sz="3000" dirty="0">
                <a:effectLst>
                  <a:outerShdw blurRad="38100" dist="38100" dir="2700000" algn="tl">
                    <a:srgbClr val="000000"/>
                  </a:outerShdw>
                </a:effectLst>
              </a:rPr>
              <a:t>. </a:t>
            </a:r>
            <a:r>
              <a:rPr lang="en-US" altLang="en-US" sz="3000" b="1" dirty="0">
                <a:effectLst>
                  <a:outerShdw blurRad="38100" dist="38100" dir="2700000" algn="tl">
                    <a:srgbClr val="000000"/>
                  </a:outerShdw>
                </a:effectLst>
              </a:rPr>
              <a:t>(Rom 2:5-6</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6905104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Romans </a:t>
            </a:r>
            <a:r>
              <a:rPr lang="en-US" altLang="en-US" sz="3000" b="1" u="sng" dirty="0">
                <a:effectLst>
                  <a:outerShdw blurRad="38100" dist="38100" dir="2700000" algn="tl">
                    <a:srgbClr val="000000"/>
                  </a:outerShdw>
                </a:effectLst>
              </a:rPr>
              <a:t>2:5-6 </a:t>
            </a:r>
            <a:r>
              <a:rPr lang="en-US" altLang="en-US" sz="3000" dirty="0">
                <a:effectLst>
                  <a:outerShdw blurRad="38100" dist="38100" dir="2700000" algn="tl">
                    <a:srgbClr val="000000"/>
                  </a:outerShdw>
                </a:effectLst>
              </a:rPr>
              <a:t>- But in accordance with your hardness and your impenitent heart you are </a:t>
            </a:r>
            <a:r>
              <a:rPr lang="en-US" altLang="en-US" sz="3000" u="sng" dirty="0">
                <a:effectLst>
                  <a:outerShdw blurRad="38100" dist="38100" dir="2700000" algn="tl">
                    <a:srgbClr val="000000"/>
                  </a:outerShdw>
                </a:effectLst>
              </a:rPr>
              <a:t>treasuring up for yourself wrath</a:t>
            </a:r>
            <a:r>
              <a:rPr lang="en-US" altLang="en-US" sz="3000" dirty="0">
                <a:effectLst>
                  <a:outerShdw blurRad="38100" dist="38100" dir="2700000" algn="tl">
                    <a:srgbClr val="000000"/>
                  </a:outerShdw>
                </a:effectLst>
              </a:rPr>
              <a:t> in the day of wrath and revelation of </a:t>
            </a:r>
            <a:r>
              <a:rPr lang="en-US" altLang="en-US" sz="3000" u="sng" dirty="0">
                <a:effectLst>
                  <a:outerShdw blurRad="38100" dist="38100" dir="2700000" algn="tl">
                    <a:srgbClr val="000000"/>
                  </a:outerShdw>
                </a:effectLst>
              </a:rPr>
              <a:t>the righteous judgment of God</a:t>
            </a:r>
            <a:r>
              <a:rPr lang="en-US" altLang="en-US" sz="3000" dirty="0">
                <a:effectLst>
                  <a:outerShdw blurRad="38100" dist="38100" dir="2700000" algn="tl">
                    <a:srgbClr val="000000"/>
                  </a:outerShdw>
                </a:effectLst>
              </a:rPr>
              <a:t>,  6 who "will render to each one according to his deeds</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3830758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It </a:t>
            </a:r>
            <a:r>
              <a:rPr lang="en-US" altLang="en-US" sz="3000" dirty="0">
                <a:effectLst>
                  <a:outerShdw blurRad="38100" dist="38100" dir="2700000" algn="tl">
                    <a:srgbClr val="000000"/>
                  </a:outerShdw>
                </a:effectLst>
              </a:rPr>
              <a:t>is always connected to the righteous judgment of God.</a:t>
            </a:r>
          </a:p>
          <a:p>
            <a:r>
              <a:rPr lang="en-US" altLang="en-US" sz="3000" i="1" u="sng" dirty="0" smtClean="0">
                <a:effectLst>
                  <a:outerShdw blurRad="38100" dist="38100" dir="2700000" algn="tl">
                    <a:srgbClr val="000000"/>
                  </a:outerShdw>
                </a:effectLst>
              </a:rPr>
              <a:t>It </a:t>
            </a:r>
            <a:r>
              <a:rPr lang="en-US" altLang="en-US" sz="3000" i="1" u="sng" dirty="0">
                <a:effectLst>
                  <a:outerShdw blurRad="38100" dist="38100" dir="2700000" algn="tl">
                    <a:srgbClr val="000000"/>
                  </a:outerShdw>
                </a:effectLst>
              </a:rPr>
              <a:t>is cumulative</a:t>
            </a:r>
            <a:r>
              <a:rPr lang="en-US" altLang="en-US" sz="3000" dirty="0">
                <a:effectLst>
                  <a:outerShdw blurRad="38100" dist="38100" dir="2700000" algn="tl">
                    <a:srgbClr val="000000"/>
                  </a:outerShdw>
                </a:effectLst>
              </a:rPr>
              <a:t>; God will not let even an idle word pass His wrath. </a:t>
            </a:r>
            <a:r>
              <a:rPr lang="en-US" altLang="en-US" sz="3000" b="1" dirty="0">
                <a:effectLst>
                  <a:outerShdw blurRad="38100" dist="38100" dir="2700000" algn="tl">
                    <a:srgbClr val="000000"/>
                  </a:outerShdw>
                </a:effectLst>
              </a:rPr>
              <a:t>(Mt 12:36</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3134285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does God want us to know of His wrath?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12:36</a:t>
            </a:r>
            <a:r>
              <a:rPr lang="en-US" altLang="en-US" sz="3000" dirty="0">
                <a:effectLst>
                  <a:outerShdw blurRad="38100" dist="38100" dir="2700000" algn="tl">
                    <a:srgbClr val="000000"/>
                  </a:outerShdw>
                </a:effectLst>
              </a:rPr>
              <a:t> - "But I say to you that for </a:t>
            </a:r>
            <a:r>
              <a:rPr lang="en-US" altLang="en-US" sz="3000" u="sng" dirty="0">
                <a:effectLst>
                  <a:outerShdw blurRad="38100" dist="38100" dir="2700000" algn="tl">
                    <a:srgbClr val="000000"/>
                  </a:outerShdw>
                </a:effectLst>
              </a:rPr>
              <a:t>every idle word men may speak</a:t>
            </a:r>
            <a:r>
              <a:rPr lang="en-US" altLang="en-US" sz="3000" dirty="0">
                <a:effectLst>
                  <a:outerShdw blurRad="38100" dist="38100" dir="2700000" algn="tl">
                    <a:srgbClr val="000000"/>
                  </a:outerShdw>
                </a:effectLst>
              </a:rPr>
              <a:t>, they will give account of it in the day of judgment.</a:t>
            </a:r>
          </a:p>
          <a:p>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429259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wish to deny the wrath of God.</a:t>
            </a:r>
          </a:p>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denomination eliminated the hymn “In Christ Alone” because of this line: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“Till on that cross as Jesus died/the wrath of God was satisfied.”</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problem with many is that they see God in light of man’s weaknesses or try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to create a God from their own imagination. </a:t>
            </a:r>
            <a:r>
              <a:rPr lang="en-US" altLang="en-US" b="1" dirty="0">
                <a:effectLst>
                  <a:outerShdw blurRad="38100" dist="38100" dir="2700000" algn="tl">
                    <a:srgbClr val="000000"/>
                  </a:outerShdw>
                </a:effectLst>
              </a:rPr>
              <a:t>(1 Sam 15:29; Isa 55:8-9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Salvation</a:t>
            </a:r>
            <a:r>
              <a:rPr lang="en-US" altLang="en-US" dirty="0" smtClean="0">
                <a:effectLst>
                  <a:outerShdw blurRad="38100" dist="38100" dir="2700000" algn="tl">
                    <a:srgbClr val="000000"/>
                  </a:outerShdw>
                </a:effectLst>
              </a:rPr>
              <a:t> - deliverance</a:t>
            </a:r>
            <a:r>
              <a:rPr lang="en-US" altLang="en-US" dirty="0">
                <a:effectLst>
                  <a:outerShdw blurRad="38100" dist="38100" dir="2700000" algn="tl">
                    <a:srgbClr val="000000"/>
                  </a:outerShdw>
                </a:effectLst>
              </a:rPr>
              <a:t>; (1) physically, as rescue from danger deliverance, </a:t>
            </a:r>
            <a:r>
              <a:rPr lang="en-US" altLang="en-US" dirty="0" smtClean="0">
                <a:effectLst>
                  <a:outerShdw blurRad="38100" dist="38100" dir="2700000" algn="tl">
                    <a:srgbClr val="000000"/>
                  </a:outerShdw>
                </a:effectLst>
              </a:rPr>
              <a:t>preservation</a:t>
            </a:r>
            <a:r>
              <a:rPr lang="en-US" altLang="en-US" dirty="0">
                <a:effectLst>
                  <a:outerShdw blurRad="38100" dist="38100" dir="2700000" algn="tl">
                    <a:srgbClr val="000000"/>
                  </a:outerShdw>
                </a:effectLst>
              </a:rPr>
              <a:t>,  safety (HE 11.7); (2) as a religious technical term safety of the soul in </a:t>
            </a:r>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spiritual sense salvation (2C 7.10); (3) of the messianic deliverance at the end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present age salvation  (RO 13.11</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835172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pointed out </a:t>
            </a:r>
            <a:r>
              <a:rPr lang="en-US" altLang="en-US" i="1" u="sng" dirty="0">
                <a:effectLst>
                  <a:outerShdw blurRad="38100" dist="38100" dir="2700000" algn="tl">
                    <a:srgbClr val="000000"/>
                  </a:outerShdw>
                </a:effectLst>
              </a:rPr>
              <a:t>the only alternativ</a:t>
            </a:r>
            <a:r>
              <a:rPr lang="en-US" altLang="en-US" dirty="0">
                <a:effectLst>
                  <a:outerShdw blurRad="38100" dist="38100" dir="2700000" algn="tl">
                    <a:srgbClr val="000000"/>
                  </a:outerShdw>
                </a:effectLst>
              </a:rPr>
              <a:t>e to salvation. </a:t>
            </a:r>
            <a:r>
              <a:rPr lang="en-US" altLang="en-US" b="1" dirty="0">
                <a:effectLst>
                  <a:outerShdw blurRad="38100" dist="38100" dir="2700000" algn="tl">
                    <a:srgbClr val="000000"/>
                  </a:outerShdw>
                </a:effectLst>
              </a:rPr>
              <a:t>(Jn 3:36; Jn 8:24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77861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3:36</a:t>
            </a:r>
            <a:r>
              <a:rPr lang="en-US" altLang="en-US" dirty="0">
                <a:effectLst>
                  <a:outerShdw blurRad="38100" dist="38100" dir="2700000" algn="tl">
                    <a:srgbClr val="000000"/>
                  </a:outerShdw>
                </a:effectLst>
              </a:rPr>
              <a:t> - "He who believes in the Son has everlasting life; and he who does not believe the Son shall not see life, but </a:t>
            </a:r>
            <a:r>
              <a:rPr lang="en-US" altLang="en-US" u="sng" dirty="0">
                <a:effectLst>
                  <a:outerShdw blurRad="38100" dist="38100" dir="2700000" algn="tl">
                    <a:srgbClr val="000000"/>
                  </a:outerShdw>
                </a:effectLst>
              </a:rPr>
              <a:t>the wrath of God abides on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42023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8:24</a:t>
            </a:r>
            <a:r>
              <a:rPr lang="en-US" altLang="en-US" dirty="0">
                <a:effectLst>
                  <a:outerShdw blurRad="38100" dist="38100" dir="2700000" algn="tl">
                    <a:srgbClr val="000000"/>
                  </a:outerShdw>
                </a:effectLst>
              </a:rPr>
              <a:t> - "Therefore I said to you that </a:t>
            </a:r>
            <a:r>
              <a:rPr lang="en-US" altLang="en-US" u="sng" dirty="0">
                <a:effectLst>
                  <a:outerShdw blurRad="38100" dist="38100" dir="2700000" algn="tl">
                    <a:srgbClr val="000000"/>
                  </a:outerShdw>
                </a:effectLst>
              </a:rPr>
              <a:t>you will die in your sins</a:t>
            </a:r>
            <a:r>
              <a:rPr lang="en-US" altLang="en-US" dirty="0">
                <a:effectLst>
                  <a:outerShdw blurRad="38100" dist="38100" dir="2700000" algn="tl">
                    <a:srgbClr val="000000"/>
                  </a:outerShdw>
                </a:effectLst>
              </a:rPr>
              <a:t>; for if you do not believe that I am He, </a:t>
            </a:r>
            <a:r>
              <a:rPr lang="en-US" altLang="en-US" u="sng" dirty="0">
                <a:effectLst>
                  <a:outerShdw blurRad="38100" dist="38100" dir="2700000" algn="tl">
                    <a:srgbClr val="000000"/>
                  </a:outerShdw>
                </a:effectLst>
              </a:rPr>
              <a:t>you will die in your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47437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nature of God demands that sin be punished. </a:t>
            </a:r>
            <a:r>
              <a:rPr lang="en-US" altLang="en-US" b="1" dirty="0">
                <a:effectLst>
                  <a:outerShdw blurRad="38100" dist="38100" dir="2700000" algn="tl">
                    <a:srgbClr val="000000"/>
                  </a:outerShdw>
                </a:effectLst>
              </a:rPr>
              <a:t>(Ex 34:6-7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3670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Exodus </a:t>
            </a:r>
            <a:r>
              <a:rPr lang="en-US" altLang="en-US" sz="3000" b="1" u="sng" dirty="0">
                <a:effectLst>
                  <a:outerShdw blurRad="38100" dist="38100" dir="2700000" algn="tl">
                    <a:srgbClr val="000000"/>
                  </a:outerShdw>
                </a:effectLst>
              </a:rPr>
              <a:t>34:6-7</a:t>
            </a:r>
            <a:r>
              <a:rPr lang="en-US" altLang="en-US" sz="3000" dirty="0">
                <a:effectLst>
                  <a:outerShdw blurRad="38100" dist="38100" dir="2700000" algn="tl">
                    <a:srgbClr val="000000"/>
                  </a:outerShdw>
                </a:effectLst>
              </a:rPr>
              <a:t>  - And the LORD passed before him and proclaimed, "The LORD, the LORD God, merciful and gracious, longsuffering, and abounding in goodness and truth,  7 "keeping mercy for thousands, forgiving iniquity and transgression and sin, </a:t>
            </a:r>
            <a:r>
              <a:rPr lang="en-US" altLang="en-US" sz="3000" u="sng" dirty="0">
                <a:effectLst>
                  <a:outerShdw blurRad="38100" dist="38100" dir="2700000" algn="tl">
                    <a:srgbClr val="000000"/>
                  </a:outerShdw>
                </a:effectLst>
              </a:rPr>
              <a:t>by no means clearing the guilty</a:t>
            </a:r>
            <a:r>
              <a:rPr lang="en-US" altLang="en-US" sz="3000" dirty="0">
                <a:effectLst>
                  <a:outerShdw blurRad="38100" dist="38100" dir="2700000" algn="tl">
                    <a:srgbClr val="000000"/>
                  </a:outerShdw>
                </a:effectLst>
              </a:rPr>
              <a:t>, visiting the iniquity of the fathers upon the children and the children's children to the third and the fourth generation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89319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a:t>
            </a:r>
            <a:r>
              <a:rPr lang="en-US" altLang="en-US" i="1" u="sng" dirty="0">
                <a:effectLst>
                  <a:outerShdw blurRad="38100" dist="38100" dir="2700000" algn="tl">
                    <a:srgbClr val="000000"/>
                  </a:outerShdw>
                </a:effectLst>
              </a:rPr>
              <a:t>will not clear the guilty</a:t>
            </a:r>
            <a:r>
              <a:rPr lang="en-US" altLang="en-US" dirty="0" smtClean="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Please do not expect God to change! We need to listen carefully.</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at some of the sins that bring the wrath of God. </a:t>
            </a:r>
            <a:r>
              <a:rPr lang="en-US" altLang="en-US" b="1" dirty="0">
                <a:effectLst>
                  <a:outerShdw blurRad="38100" dist="38100" dir="2700000" algn="tl">
                    <a:srgbClr val="000000"/>
                  </a:outerShdw>
                </a:effectLst>
              </a:rPr>
              <a:t>(Col 3:5-7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56637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3:5-7</a:t>
            </a:r>
            <a:r>
              <a:rPr lang="en-US" altLang="en-US" dirty="0">
                <a:effectLst>
                  <a:outerShdw blurRad="38100" dist="38100" dir="2700000" algn="tl">
                    <a:srgbClr val="000000"/>
                  </a:outerShdw>
                </a:effectLst>
              </a:rPr>
              <a:t>  - Therefore put to death your members which are on the earth: </a:t>
            </a:r>
            <a:r>
              <a:rPr lang="en-US" altLang="en-US" u="sng" dirty="0">
                <a:effectLst>
                  <a:outerShdw blurRad="38100" dist="38100" dir="2700000" algn="tl">
                    <a:srgbClr val="000000"/>
                  </a:outerShdw>
                </a:effectLst>
              </a:rPr>
              <a:t>fornication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uncleanness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passion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evil desire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covetousness</a:t>
            </a:r>
            <a:r>
              <a:rPr lang="en-US" altLang="en-US" dirty="0">
                <a:effectLst>
                  <a:outerShdw blurRad="38100" dist="38100" dir="2700000" algn="tl">
                    <a:srgbClr val="000000"/>
                  </a:outerShdw>
                </a:effectLst>
              </a:rPr>
              <a:t>, which is idolatry.  6 Because of these things the wrath of God is coming upon the sons of disobedience,  7 in which you yourselves once walked when you lived in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0426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find forgiveness then we are no longer “children of wrath.” </a:t>
            </a:r>
            <a:r>
              <a:rPr lang="en-US" altLang="en-US" b="1" dirty="0">
                <a:effectLst>
                  <a:outerShdw blurRad="38100" dist="38100" dir="2700000" algn="tl">
                    <a:srgbClr val="000000"/>
                  </a:outerShdw>
                </a:effectLst>
              </a:rPr>
              <a:t>(Eph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73314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2:1-3</a:t>
            </a:r>
            <a:r>
              <a:rPr lang="en-US" altLang="en-US" dirty="0">
                <a:effectLst>
                  <a:outerShdw blurRad="38100" dist="38100" dir="2700000" algn="tl">
                    <a:srgbClr val="000000"/>
                  </a:outerShdw>
                </a:effectLst>
              </a:rPr>
              <a:t> - And you </a:t>
            </a:r>
            <a:r>
              <a:rPr lang="en-US" altLang="en-US" u="sng" dirty="0">
                <a:effectLst>
                  <a:outerShdw blurRad="38100" dist="38100" dir="2700000" algn="tl">
                    <a:srgbClr val="000000"/>
                  </a:outerShdw>
                </a:effectLst>
              </a:rPr>
              <a:t>He made alive</a:t>
            </a:r>
            <a:r>
              <a:rPr lang="en-US" altLang="en-US" dirty="0">
                <a:effectLst>
                  <a:outerShdw blurRad="38100" dist="38100" dir="2700000" algn="tl">
                    <a:srgbClr val="000000"/>
                  </a:outerShdw>
                </a:effectLst>
              </a:rPr>
              <a:t>, who were dead in trespasses and sins,  2 in which you once walked according to the course of this world, according to the prince of the power of the air, the spirit who now works in the sons of disobedience,  </a:t>
            </a:r>
          </a:p>
        </p:txBody>
      </p:sp>
    </p:spTree>
    <p:extLst>
      <p:ext uri="{BB962C8B-B14F-4D97-AF65-F5344CB8AC3E}">
        <p14:creationId xmlns:p14="http://schemas.microsoft.com/office/powerpoint/2010/main" val="39793976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15:29</a:t>
            </a:r>
            <a:r>
              <a:rPr lang="en-US" altLang="en-US" dirty="0">
                <a:effectLst>
                  <a:outerShdw blurRad="38100" dist="38100" dir="2700000" algn="tl">
                    <a:srgbClr val="000000"/>
                  </a:outerShdw>
                </a:effectLst>
              </a:rPr>
              <a:t>  - "And also the Strength of Israel will not lie nor relent. For </a:t>
            </a:r>
            <a:r>
              <a:rPr lang="en-US" altLang="en-US" u="sng" dirty="0">
                <a:effectLst>
                  <a:outerShdw blurRad="38100" dist="38100" dir="2700000" algn="tl">
                    <a:srgbClr val="000000"/>
                  </a:outerShdw>
                </a:effectLst>
              </a:rPr>
              <a:t>He is not a man</a:t>
            </a:r>
            <a:r>
              <a:rPr lang="en-US" altLang="en-US" dirty="0">
                <a:effectLst>
                  <a:outerShdw blurRad="38100" dist="38100" dir="2700000" algn="tl">
                    <a:srgbClr val="000000"/>
                  </a:outerShdw>
                </a:effectLst>
              </a:rPr>
              <a:t>, that He should relent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39752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among whom also we all once conducted ourselves in the lusts of our flesh, fulfilling the desires of the flesh and of the mind, and </a:t>
            </a:r>
            <a:r>
              <a:rPr lang="en-US" altLang="en-US" u="sng" dirty="0">
                <a:effectLst>
                  <a:outerShdw blurRad="38100" dist="38100" dir="2700000" algn="tl">
                    <a:srgbClr val="000000"/>
                  </a:outerShdw>
                </a:effectLst>
              </a:rPr>
              <a:t>were by nature children of wrath, just as the others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795306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we saved from? We are saved from the wrath of God. </a:t>
            </a:r>
            <a:r>
              <a:rPr lang="en-US" altLang="en-US" b="1" dirty="0">
                <a:effectLst>
                  <a:outerShdw blurRad="38100" dist="38100" dir="2700000" algn="tl">
                    <a:srgbClr val="000000"/>
                  </a:outerShdw>
                </a:effectLst>
              </a:rPr>
              <a:t>(Rom 5:9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57241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5:9</a:t>
            </a:r>
            <a:r>
              <a:rPr lang="en-US" altLang="en-US" dirty="0">
                <a:effectLst>
                  <a:outerShdw blurRad="38100" dist="38100" dir="2700000" algn="tl">
                    <a:srgbClr val="000000"/>
                  </a:outerShdw>
                </a:effectLst>
              </a:rPr>
              <a:t> - Much more then, having now been justified by His blood, we shall </a:t>
            </a:r>
            <a:r>
              <a:rPr lang="en-US" altLang="en-US" u="sng" dirty="0">
                <a:effectLst>
                  <a:outerShdw blurRad="38100" dist="38100" dir="2700000" algn="tl">
                    <a:srgbClr val="000000"/>
                  </a:outerShdw>
                </a:effectLst>
              </a:rPr>
              <a:t>be saved from wrath through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72759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“wrath to come” that </a:t>
            </a:r>
            <a:r>
              <a:rPr lang="en-US" altLang="en-US" i="1" u="sng" dirty="0">
                <a:effectLst>
                  <a:outerShdw blurRad="38100" dist="38100" dir="2700000" algn="tl">
                    <a:srgbClr val="000000"/>
                  </a:outerShdw>
                </a:effectLst>
              </a:rPr>
              <a:t>we do not want to see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Thess 1:10; 5:9-10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85245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1:10</a:t>
            </a:r>
            <a:r>
              <a:rPr lang="en-US" altLang="en-US" dirty="0">
                <a:effectLst>
                  <a:outerShdw blurRad="38100" dist="38100" dir="2700000" algn="tl">
                    <a:srgbClr val="000000"/>
                  </a:outerShdw>
                </a:effectLst>
              </a:rPr>
              <a:t> - and to wait for His Son from heaven, whom He raised from the dead, even </a:t>
            </a:r>
            <a:r>
              <a:rPr lang="en-US" altLang="en-US" u="sng" dirty="0">
                <a:effectLst>
                  <a:outerShdw blurRad="38100" dist="38100" dir="2700000" algn="tl">
                    <a:srgbClr val="000000"/>
                  </a:outerShdw>
                </a:effectLst>
              </a:rPr>
              <a:t>Jesus who delivers us from the wrath to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695462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God’s wrath reveals God’s grace, love and way of </a:t>
            </a:r>
            <a:r>
              <a:rPr lang="en-US" altLang="en-US" sz="3600" b="1" i="1" dirty="0" smtClean="0">
                <a:effectLst>
                  <a:outerShdw blurRad="38100" dist="38100" dir="2700000" algn="tl">
                    <a:srgbClr val="000000"/>
                  </a:outerShdw>
                </a:effectLst>
              </a:rPr>
              <a:t>Salvation</a:t>
            </a:r>
            <a:endParaRPr lang="en-US" altLang="en-US" sz="36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5:9-10</a:t>
            </a:r>
            <a:r>
              <a:rPr lang="en-US" altLang="en-US" dirty="0">
                <a:effectLst>
                  <a:outerShdw blurRad="38100" dist="38100" dir="2700000" algn="tl">
                    <a:srgbClr val="000000"/>
                  </a:outerShdw>
                </a:effectLst>
              </a:rPr>
              <a:t> - For God </a:t>
            </a:r>
            <a:r>
              <a:rPr lang="en-US" altLang="en-US" u="sng" dirty="0">
                <a:effectLst>
                  <a:outerShdw blurRad="38100" dist="38100" dir="2700000" algn="tl">
                    <a:srgbClr val="000000"/>
                  </a:outerShdw>
                </a:effectLst>
              </a:rPr>
              <a:t>did not appoint us to wrath</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to obtain salvation </a:t>
            </a:r>
            <a:r>
              <a:rPr lang="en-US" altLang="en-US" dirty="0">
                <a:effectLst>
                  <a:outerShdw blurRad="38100" dist="38100" dir="2700000" algn="tl">
                    <a:srgbClr val="000000"/>
                  </a:outerShdw>
                </a:effectLst>
              </a:rPr>
              <a:t>through our Lord Jesus Christ,  10 who died for us, that whether we wake or sleep, </a:t>
            </a:r>
            <a:r>
              <a:rPr lang="en-US" altLang="en-US" u="sng" dirty="0">
                <a:effectLst>
                  <a:outerShdw blurRad="38100" dist="38100" dir="2700000" algn="tl">
                    <a:srgbClr val="000000"/>
                  </a:outerShdw>
                </a:effectLst>
              </a:rPr>
              <a:t>we should live together with Him</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19509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longsuffering?</a:t>
            </a:r>
          </a:p>
          <a:p>
            <a:r>
              <a:rPr lang="en-US" altLang="en-US" sz="3000" b="1" u="sng" dirty="0" smtClean="0">
                <a:effectLst>
                  <a:outerShdw blurRad="38100" dist="38100" dir="2700000" algn="tl">
                    <a:srgbClr val="000000"/>
                  </a:outerShdw>
                </a:effectLst>
              </a:rPr>
              <a:t>Longsuffering</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as a state of emotional quietness in the face of unfavorable 	    circumstances patience, long-suffering; (1) as patience under trial endurance, 	    steadfastness (HE 6.12); (2) as constraint exercised toward others forbearance, 	    patience (2C 6.6); (3) as God's constraint of his wrath long-suffering, </a:t>
            </a:r>
            <a:r>
              <a:rPr lang="en-US" altLang="en-US" sz="3000" dirty="0" smtClean="0">
                <a:effectLst>
                  <a:outerShdw blurRad="38100" dist="38100" dir="2700000" algn="tl">
                    <a:srgbClr val="000000"/>
                  </a:outerShdw>
                </a:effectLst>
              </a:rPr>
              <a:t>forbearance </a:t>
            </a:r>
            <a:r>
              <a:rPr lang="en-US" altLang="en-US" sz="3000" dirty="0">
                <a:effectLst>
                  <a:outerShdw blurRad="38100" dist="38100" dir="2700000" algn="tl">
                    <a:srgbClr val="000000"/>
                  </a:outerShdw>
                </a:effectLst>
              </a:rPr>
              <a:t>(RO 2.4</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2224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God wants us </a:t>
            </a:r>
            <a:r>
              <a:rPr lang="en-US" altLang="en-US" i="1" u="sng" dirty="0">
                <a:effectLst>
                  <a:outerShdw blurRad="38100" dist="38100" dir="2700000" algn="tl">
                    <a:srgbClr val="000000"/>
                  </a:outerShdw>
                </a:effectLst>
              </a:rPr>
              <a:t>to know</a:t>
            </a:r>
            <a:r>
              <a:rPr lang="en-US" altLang="en-US" dirty="0">
                <a:effectLst>
                  <a:outerShdw blurRad="38100" dist="38100" dir="2700000" algn="tl">
                    <a:srgbClr val="000000"/>
                  </a:outerShdw>
                </a:effectLst>
              </a:rPr>
              <a:t> this about Him. </a:t>
            </a:r>
            <a:r>
              <a:rPr lang="en-US" altLang="en-US" b="1" dirty="0">
                <a:effectLst>
                  <a:outerShdw blurRad="38100" dist="38100" dir="2700000" algn="tl">
                    <a:srgbClr val="000000"/>
                  </a:outerShdw>
                </a:effectLst>
              </a:rPr>
              <a:t>(Num 14:17-19; Ps 86:14-15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21267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Numbers </a:t>
            </a:r>
            <a:r>
              <a:rPr lang="en-US" altLang="en-US" b="1" u="sng" dirty="0">
                <a:effectLst>
                  <a:outerShdw blurRad="38100" dist="38100" dir="2700000" algn="tl">
                    <a:srgbClr val="000000"/>
                  </a:outerShdw>
                </a:effectLst>
              </a:rPr>
              <a:t>14:17-19</a:t>
            </a:r>
            <a:r>
              <a:rPr lang="en-US" altLang="en-US" dirty="0">
                <a:effectLst>
                  <a:outerShdw blurRad="38100" dist="38100" dir="2700000" algn="tl">
                    <a:srgbClr val="000000"/>
                  </a:outerShdw>
                </a:effectLst>
              </a:rPr>
              <a:t>  - "And now, I pray, let the power of my LORD be great, just as You have spoken, saying,  18 'The LORD is </a:t>
            </a:r>
            <a:r>
              <a:rPr lang="en-US" altLang="en-US" u="sng" dirty="0">
                <a:effectLst>
                  <a:outerShdw blurRad="38100" dist="38100" dir="2700000" algn="tl">
                    <a:srgbClr val="000000"/>
                  </a:outerShdw>
                </a:effectLst>
              </a:rPr>
              <a:t>longsuffering</a:t>
            </a:r>
            <a:r>
              <a:rPr lang="en-US" altLang="en-US" dirty="0">
                <a:effectLst>
                  <a:outerShdw blurRad="38100" dist="38100" dir="2700000" algn="tl">
                    <a:srgbClr val="000000"/>
                  </a:outerShdw>
                </a:effectLst>
              </a:rPr>
              <a:t> and abundant in mercy, forgiving iniquity and transgression; but He by no means clears the guilty, visiting the iniquity of the fathers on the children to the third and fourth </a:t>
            </a:r>
            <a:r>
              <a:rPr lang="en-US" altLang="en-US" dirty="0" smtClean="0">
                <a:effectLst>
                  <a:outerShdw blurRad="38100" dist="38100" dir="2700000" algn="tl">
                    <a:srgbClr val="000000"/>
                  </a:outerShdw>
                </a:effectLst>
              </a:rPr>
              <a:t>generation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71380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"Pardon the iniquity of this people, I pray, according to the greatness of Your mercy, just as You have forgiven this people, from Egypt even until now</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66232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55:8-9</a:t>
            </a:r>
            <a:r>
              <a:rPr lang="en-US" altLang="en-US" dirty="0">
                <a:effectLst>
                  <a:outerShdw blurRad="38100" dist="38100" dir="2700000" algn="tl">
                    <a:srgbClr val="000000"/>
                  </a:outerShdw>
                </a:effectLst>
              </a:rPr>
              <a:t> - " For </a:t>
            </a:r>
            <a:r>
              <a:rPr lang="en-US" altLang="en-US" u="sng" dirty="0">
                <a:effectLst>
                  <a:outerShdw blurRad="38100" dist="38100" dir="2700000" algn="tl">
                    <a:srgbClr val="000000"/>
                  </a:outerShdw>
                </a:effectLst>
              </a:rPr>
              <a:t>My thoughts are not your thoughts</a:t>
            </a:r>
            <a:r>
              <a:rPr lang="en-US" altLang="en-US" dirty="0">
                <a:effectLst>
                  <a:outerShdw blurRad="38100" dist="38100" dir="2700000" algn="tl">
                    <a:srgbClr val="000000"/>
                  </a:outerShdw>
                </a:effectLst>
              </a:rPr>
              <a:t>, Nor are </a:t>
            </a:r>
            <a:r>
              <a:rPr lang="en-US" altLang="en-US" u="sng" dirty="0">
                <a:effectLst>
                  <a:outerShdw blurRad="38100" dist="38100" dir="2700000" algn="tl">
                    <a:srgbClr val="000000"/>
                  </a:outerShdw>
                </a:effectLst>
              </a:rPr>
              <a:t>your ways My ways</a:t>
            </a:r>
            <a:r>
              <a:rPr lang="en-US" altLang="en-US" dirty="0">
                <a:effectLst>
                  <a:outerShdw blurRad="38100" dist="38100" dir="2700000" algn="tl">
                    <a:srgbClr val="000000"/>
                  </a:outerShdw>
                </a:effectLst>
              </a:rPr>
              <a:t>," says the LORD.  9 "For as the heavens are higher than the earth, So are </a:t>
            </a:r>
            <a:r>
              <a:rPr lang="en-US" altLang="en-US" u="sng" dirty="0">
                <a:effectLst>
                  <a:outerShdw blurRad="38100" dist="38100" dir="2700000" algn="tl">
                    <a:srgbClr val="000000"/>
                  </a:outerShdw>
                </a:effectLst>
              </a:rPr>
              <a:t>My ways higher than your ways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My thoughts than your thoughts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3794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86:14-15</a:t>
            </a:r>
            <a:r>
              <a:rPr lang="en-US" altLang="en-US" dirty="0">
                <a:effectLst>
                  <a:outerShdw blurRad="38100" dist="38100" dir="2700000" algn="tl">
                    <a:srgbClr val="000000"/>
                  </a:outerShdw>
                </a:effectLst>
              </a:rPr>
              <a:t>  - O God, the proud have risen against me, And a mob of violent men have sought my life, And have not set You before them.  15 But You, O Lord, </a:t>
            </a:r>
            <a:r>
              <a:rPr lang="en-US" altLang="en-US" u="sng" dirty="0">
                <a:effectLst>
                  <a:outerShdw blurRad="38100" dist="38100" dir="2700000" algn="tl">
                    <a:srgbClr val="000000"/>
                  </a:outerShdw>
                </a:effectLst>
              </a:rPr>
              <a:t>are a God full of compassion</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gracious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Longsuffering</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abundant in mercy</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00275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Before </a:t>
            </a:r>
            <a:r>
              <a:rPr lang="en-US" altLang="en-US" dirty="0">
                <a:effectLst>
                  <a:outerShdw blurRad="38100" dist="38100" dir="2700000" algn="tl">
                    <a:srgbClr val="000000"/>
                  </a:outerShdw>
                </a:effectLst>
              </a:rPr>
              <a:t>you begin to complain about why the world continues as it is you need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to think about </a:t>
            </a:r>
            <a:r>
              <a:rPr lang="en-US" altLang="en-US" i="1" u="sng" dirty="0">
                <a:effectLst>
                  <a:outerShdw blurRad="38100" dist="38100" dir="2700000" algn="tl">
                    <a:srgbClr val="000000"/>
                  </a:outerShdw>
                </a:effectLst>
              </a:rPr>
              <a:t>God waiting for you</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Pt 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76648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3:9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 </a:t>
            </a:r>
            <a:r>
              <a:rPr lang="en-US" altLang="en-US" dirty="0">
                <a:effectLst>
                  <a:outerShdw blurRad="38100" dist="38100" dir="2700000" algn="tl">
                    <a:srgbClr val="000000"/>
                  </a:outerShdw>
                </a:effectLst>
              </a:rPr>
              <a:t>Lord is not slack concerning His promise, as some count slackness, but is </a:t>
            </a:r>
            <a:r>
              <a:rPr lang="en-US" altLang="en-US" u="sng" dirty="0">
                <a:effectLst>
                  <a:outerShdw blurRad="38100" dist="38100" dir="2700000" algn="tl">
                    <a:srgbClr val="000000"/>
                  </a:outerShdw>
                </a:effectLst>
              </a:rPr>
              <a:t>longsuffering toward us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not willing that any should perish </a:t>
            </a:r>
            <a:r>
              <a:rPr lang="en-US" altLang="en-US" dirty="0">
                <a:effectLst>
                  <a:outerShdw blurRad="38100" dist="38100" dir="2700000" algn="tl">
                    <a:srgbClr val="000000"/>
                  </a:outerShdw>
                </a:effectLst>
              </a:rPr>
              <a:t>but that </a:t>
            </a:r>
            <a:r>
              <a:rPr lang="en-US" altLang="en-US" u="sng" dirty="0">
                <a:effectLst>
                  <a:outerShdw blurRad="38100" dist="38100" dir="2700000" algn="tl">
                    <a:srgbClr val="000000"/>
                  </a:outerShdw>
                </a:effectLst>
              </a:rPr>
              <a:t>all should come to repentance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261143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wanted all men to know how </a:t>
            </a:r>
            <a:r>
              <a:rPr lang="en-US" altLang="en-US" i="1" u="sng" dirty="0">
                <a:effectLst>
                  <a:outerShdw blurRad="38100" dist="38100" dir="2700000" algn="tl">
                    <a:srgbClr val="000000"/>
                  </a:outerShdw>
                </a:effectLst>
              </a:rPr>
              <a:t>God’s longsuffering changed Him</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Tim 1:12-16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56499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1:12-16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 thank Christ Jesus our Lord who has enabled me, because He counted me faithful, putting me into the ministry,  13 although I was formerly a blasphemer, a persecutor, and an insolent man; but I obtained mercy because I did it ignorantly in </a:t>
            </a:r>
            <a:r>
              <a:rPr lang="en-US" altLang="en-US" dirty="0" smtClean="0">
                <a:effectLst>
                  <a:outerShdw blurRad="38100" dist="38100" dir="2700000" algn="tl">
                    <a:srgbClr val="000000"/>
                  </a:outerShdw>
                </a:effectLst>
              </a:rPr>
              <a:t>unbelief</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22095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14 </a:t>
            </a:r>
            <a:r>
              <a:rPr lang="en-US" altLang="en-US" sz="3000" dirty="0">
                <a:effectLst>
                  <a:outerShdw blurRad="38100" dist="38100" dir="2700000" algn="tl">
                    <a:srgbClr val="000000"/>
                  </a:outerShdw>
                </a:effectLst>
              </a:rPr>
              <a:t>And the grace of our Lord was exceedingly abundant, with faith and love which are in Christ Jesus.  15 This is a faithful saying and worthy of all acceptance, that Christ Jesus came into the world to save sinners, of whom I am chief.  16 However, for this reason I obtained mercy, </a:t>
            </a:r>
            <a:r>
              <a:rPr lang="en-US" altLang="en-US" sz="3000" u="sng" dirty="0">
                <a:effectLst>
                  <a:outerShdw blurRad="38100" dist="38100" dir="2700000" algn="tl">
                    <a:srgbClr val="000000"/>
                  </a:outerShdw>
                </a:effectLst>
              </a:rPr>
              <a:t>that in me first Jesus Christ might show all longsuffering</a:t>
            </a:r>
            <a:r>
              <a:rPr lang="en-US" altLang="en-US" sz="3000" dirty="0">
                <a:effectLst>
                  <a:outerShdw blurRad="38100" dist="38100" dir="2700000" algn="tl">
                    <a:srgbClr val="000000"/>
                  </a:outerShdw>
                </a:effectLst>
              </a:rPr>
              <a:t>, as a pattern to those who are going to believe on Him for everlasting life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79319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does the longsuffering of God </a:t>
            </a:r>
            <a:r>
              <a:rPr lang="en-US" altLang="en-US" i="1" u="sng" dirty="0">
                <a:effectLst>
                  <a:outerShdw blurRad="38100" dist="38100" dir="2700000" algn="tl">
                    <a:srgbClr val="000000"/>
                  </a:outerShdw>
                </a:effectLst>
              </a:rPr>
              <a:t>move some</a:t>
            </a:r>
            <a:r>
              <a:rPr lang="en-US" altLang="en-US" dirty="0">
                <a:effectLst>
                  <a:outerShdw blurRad="38100" dist="38100" dir="2700000" algn="tl">
                    <a:srgbClr val="000000"/>
                  </a:outerShdw>
                </a:effectLst>
              </a:rPr>
              <a:t> men and </a:t>
            </a:r>
            <a:r>
              <a:rPr lang="en-US" altLang="en-US" i="1" u="sng" dirty="0">
                <a:effectLst>
                  <a:outerShdw blurRad="38100" dist="38100" dir="2700000" algn="tl">
                    <a:srgbClr val="000000"/>
                  </a:outerShdw>
                </a:effectLst>
              </a:rPr>
              <a:t>harden others</a:t>
            </a:r>
            <a:r>
              <a:rPr lang="en-US" altLang="en-US" dirty="0">
                <a:effectLst>
                  <a:outerShdw blurRad="38100" dist="38100" dir="2700000" algn="tl">
                    <a:srgbClr val="000000"/>
                  </a:outerShdw>
                </a:effectLst>
              </a:rPr>
              <a:t>? Does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longsuffering of God eliminate His wrath? </a:t>
            </a:r>
            <a:r>
              <a:rPr lang="en-US" altLang="en-US" b="1" dirty="0">
                <a:effectLst>
                  <a:outerShdw blurRad="38100" dist="38100" dir="2700000" algn="tl">
                    <a:srgbClr val="000000"/>
                  </a:outerShdw>
                </a:effectLst>
              </a:rPr>
              <a:t>(Rom 2:4-5; 9:21-24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18812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2:3-4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do you think this, O man, you who judge those practicing such things, and doing the same, that you will escape the judgment of God?  4 Or do you </a:t>
            </a:r>
            <a:r>
              <a:rPr lang="en-US" altLang="en-US" u="sng" dirty="0">
                <a:effectLst>
                  <a:outerShdw blurRad="38100" dist="38100" dir="2700000" algn="tl">
                    <a:srgbClr val="000000"/>
                  </a:outerShdw>
                </a:effectLst>
              </a:rPr>
              <a:t>despise</a:t>
            </a:r>
            <a:r>
              <a:rPr lang="en-US" altLang="en-US" dirty="0">
                <a:effectLst>
                  <a:outerShdw blurRad="38100" dist="38100" dir="2700000" algn="tl">
                    <a:srgbClr val="000000"/>
                  </a:outerShdw>
                </a:effectLst>
              </a:rPr>
              <a:t> the riches of His goodness, forbearance, and </a:t>
            </a:r>
            <a:r>
              <a:rPr lang="en-US" altLang="en-US" u="sng" dirty="0">
                <a:effectLst>
                  <a:outerShdw blurRad="38100" dist="38100" dir="2700000" algn="tl">
                    <a:srgbClr val="000000"/>
                  </a:outerShdw>
                </a:effectLst>
              </a:rPr>
              <a:t>longsuffering</a:t>
            </a:r>
            <a:r>
              <a:rPr lang="en-US" altLang="en-US" dirty="0">
                <a:effectLst>
                  <a:outerShdw blurRad="38100" dist="38100" dir="2700000" algn="tl">
                    <a:srgbClr val="000000"/>
                  </a:outerShdw>
                </a:effectLst>
              </a:rPr>
              <a:t>, not knowing that the goodness of God leads you to repentance? </a:t>
            </a:r>
          </a:p>
        </p:txBody>
      </p:sp>
    </p:spTree>
    <p:extLst>
      <p:ext uri="{BB962C8B-B14F-4D97-AF65-F5344CB8AC3E}">
        <p14:creationId xmlns:p14="http://schemas.microsoft.com/office/powerpoint/2010/main" val="34237704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9:21-24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Does not the potter have power over the clay, from the same lump to make one vessel for honor and another for dishonor?  22 What if God, wanting to show His wrath and to make His power known, </a:t>
            </a:r>
            <a:r>
              <a:rPr lang="en-US" altLang="en-US" u="sng" dirty="0">
                <a:effectLst>
                  <a:outerShdw blurRad="38100" dist="38100" dir="2700000" algn="tl">
                    <a:srgbClr val="000000"/>
                  </a:outerShdw>
                </a:effectLst>
              </a:rPr>
              <a:t>endured with much longsuffering the vessels of wrath </a:t>
            </a:r>
            <a:r>
              <a:rPr lang="en-US" altLang="en-US" dirty="0">
                <a:effectLst>
                  <a:outerShdw blurRad="38100" dist="38100" dir="2700000" algn="tl">
                    <a:srgbClr val="000000"/>
                  </a:outerShdw>
                </a:effectLst>
              </a:rPr>
              <a:t>prepared for destruction,  </a:t>
            </a:r>
          </a:p>
        </p:txBody>
      </p:sp>
    </p:spTree>
    <p:extLst>
      <p:ext uri="{BB962C8B-B14F-4D97-AF65-F5344CB8AC3E}">
        <p14:creationId xmlns:p14="http://schemas.microsoft.com/office/powerpoint/2010/main" val="4500746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t>
            </a:r>
            <a:r>
              <a:rPr lang="en-US" altLang="en-US" dirty="0">
                <a:effectLst>
                  <a:outerShdw blurRad="38100" dist="38100" dir="2700000" algn="tl">
                    <a:srgbClr val="000000"/>
                  </a:outerShdw>
                </a:effectLst>
              </a:rPr>
              <a:t>and that He might make known the riches of His glory on the vessels of mercy, which He had prepared beforehand for glory,  24 even us whom He called, not of the Jews only, but also of the Gentiles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18298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important that we see God </a:t>
            </a:r>
            <a:r>
              <a:rPr lang="en-US" altLang="en-US" i="1" u="sng" dirty="0">
                <a:effectLst>
                  <a:outerShdw blurRad="38100" dist="38100" dir="2700000" algn="tl">
                    <a:srgbClr val="000000"/>
                  </a:outerShdw>
                </a:effectLst>
              </a:rPr>
              <a:t>as He has revealed Himself</a:t>
            </a:r>
            <a:r>
              <a:rPr lang="en-US" altLang="en-US" dirty="0">
                <a:effectLst>
                  <a:outerShdw blurRad="38100" dist="38100" dir="2700000" algn="tl">
                    <a:srgbClr val="000000"/>
                  </a:outerShdw>
                </a:effectLst>
              </a:rPr>
              <a:t>. If we deny or fail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understand one aspect of His Character then </a:t>
            </a:r>
            <a:r>
              <a:rPr lang="en-US" altLang="en-US" i="1" u="sng" dirty="0">
                <a:effectLst>
                  <a:outerShdw blurRad="38100" dist="38100" dir="2700000" algn="tl">
                    <a:srgbClr val="000000"/>
                  </a:outerShdw>
                </a:effectLst>
              </a:rPr>
              <a:t>it affects everything</a:t>
            </a:r>
            <a:r>
              <a:rPr lang="en-US" altLang="en-US" dirty="0">
                <a:effectLst>
                  <a:outerShdw blurRad="38100" dist="38100" dir="2700000" algn="tl">
                    <a:srgbClr val="000000"/>
                  </a:outerShdw>
                </a:effectLst>
              </a:rPr>
              <a:t> we know about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God or what we even believe!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wrath of God is </a:t>
            </a:r>
            <a:r>
              <a:rPr lang="en-US" altLang="en-US" i="1" u="sng" dirty="0">
                <a:effectLst>
                  <a:outerShdw blurRad="38100" dist="38100" dir="2700000" algn="tl">
                    <a:srgbClr val="000000"/>
                  </a:outerShdw>
                </a:effectLst>
              </a:rPr>
              <a:t>always</a:t>
            </a:r>
            <a:r>
              <a:rPr lang="en-US" altLang="en-US" dirty="0">
                <a:effectLst>
                  <a:outerShdw blurRad="38100" dist="38100" dir="2700000" algn="tl">
                    <a:srgbClr val="000000"/>
                  </a:outerShdw>
                </a:effectLst>
              </a:rPr>
              <a:t> connected with His holiness. </a:t>
            </a:r>
            <a:r>
              <a:rPr lang="en-US" altLang="en-US" b="1" dirty="0">
                <a:effectLst>
                  <a:outerShdw blurRad="38100" dist="38100" dir="2700000" algn="tl">
                    <a:srgbClr val="000000"/>
                  </a:outerShdw>
                </a:effectLst>
              </a:rPr>
              <a:t>(Isa 6:4-6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17003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there was </a:t>
            </a:r>
            <a:r>
              <a:rPr lang="en-US" altLang="en-US" i="1" u="sng" dirty="0">
                <a:effectLst>
                  <a:outerShdw blurRad="38100" dist="38100" dir="2700000" algn="tl">
                    <a:srgbClr val="000000"/>
                  </a:outerShdw>
                </a:effectLst>
              </a:rPr>
              <a:t>another way</a:t>
            </a:r>
            <a:r>
              <a:rPr lang="en-US" altLang="en-US" dirty="0">
                <a:effectLst>
                  <a:outerShdw blurRad="38100" dist="38100" dir="2700000" algn="tl">
                    <a:srgbClr val="000000"/>
                  </a:outerShdw>
                </a:effectLst>
              </a:rPr>
              <a:t> to appease the wrath of God other than the blood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Christ, would Jesus have gone to the cross? </a:t>
            </a:r>
            <a:r>
              <a:rPr lang="en-US" altLang="en-US" b="1" dirty="0">
                <a:effectLst>
                  <a:outerShdw blurRad="38100" dist="38100" dir="2700000" algn="tl">
                    <a:srgbClr val="000000"/>
                  </a:outerShdw>
                </a:effectLst>
              </a:rPr>
              <a:t>(Mt 26:39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04444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does the longsuffering of God abide with His wrath?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26:39</a:t>
            </a:r>
            <a:r>
              <a:rPr lang="en-US" altLang="en-US" dirty="0">
                <a:effectLst>
                  <a:outerShdw blurRad="38100" dist="38100" dir="2700000" algn="tl">
                    <a:srgbClr val="000000"/>
                  </a:outerShdw>
                </a:effectLst>
              </a:rPr>
              <a:t> - He went a little farther and fell on His face, and prayed, saying, "O My Father, </a:t>
            </a:r>
            <a:r>
              <a:rPr lang="en-US" altLang="en-US" u="sng" dirty="0">
                <a:effectLst>
                  <a:outerShdw blurRad="38100" dist="38100" dir="2700000" algn="tl">
                    <a:srgbClr val="000000"/>
                  </a:outerShdw>
                </a:effectLst>
              </a:rPr>
              <a:t>if it is possible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let this cup pass from Me</a:t>
            </a:r>
            <a:r>
              <a:rPr lang="en-US" altLang="en-US" dirty="0">
                <a:effectLst>
                  <a:outerShdw blurRad="38100" dist="38100" dir="2700000" algn="tl">
                    <a:srgbClr val="000000"/>
                  </a:outerShdw>
                </a:effectLst>
              </a:rPr>
              <a:t>; nevertheless, not as I will, but as You will."</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91500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should want all men to be saved (forgiven). </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remember what God did for us</a:t>
            </a:r>
            <a:r>
              <a:rPr lang="en-US" altLang="en-US" dirty="0">
                <a:effectLst>
                  <a:outerShdw blurRad="38100" dist="38100" dir="2700000" algn="tl">
                    <a:srgbClr val="000000"/>
                  </a:outerShdw>
                </a:effectLst>
              </a:rPr>
              <a:t> we must put on this kind of heart </a:t>
            </a:r>
            <a:r>
              <a:rPr lang="en-US" altLang="en-US" dirty="0" smtClean="0">
                <a:effectLst>
                  <a:outerShdw blurRad="38100" dist="38100" dir="2700000" algn="tl">
                    <a:srgbClr val="000000"/>
                  </a:outerShdw>
                </a:effectLst>
              </a:rPr>
              <a:t>towards </a:t>
            </a:r>
            <a:r>
              <a:rPr lang="en-US" altLang="en-US" dirty="0">
                <a:effectLst>
                  <a:outerShdw blurRad="38100" dist="38100" dir="2700000" algn="tl">
                    <a:srgbClr val="000000"/>
                  </a:outerShdw>
                </a:effectLst>
              </a:rPr>
              <a:t>others. </a:t>
            </a:r>
            <a:r>
              <a:rPr lang="en-US" altLang="en-US" b="1" dirty="0">
                <a:effectLst>
                  <a:outerShdw blurRad="38100" dist="38100" dir="2700000" algn="tl">
                    <a:srgbClr val="000000"/>
                  </a:outerShdw>
                </a:effectLst>
              </a:rPr>
              <a:t>(Eph 2:1-3; 4:31-32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983118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Ephesians </a:t>
            </a:r>
            <a:r>
              <a:rPr lang="en-US" altLang="en-US" sz="3000" b="1" u="sng" dirty="0">
                <a:effectLst>
                  <a:outerShdw blurRad="38100" dist="38100" dir="2700000" algn="tl">
                    <a:srgbClr val="000000"/>
                  </a:outerShdw>
                </a:effectLst>
              </a:rPr>
              <a:t>2:1-3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you </a:t>
            </a:r>
            <a:r>
              <a:rPr lang="en-US" altLang="en-US" sz="3000" u="sng" dirty="0">
                <a:effectLst>
                  <a:outerShdw blurRad="38100" dist="38100" dir="2700000" algn="tl">
                    <a:srgbClr val="000000"/>
                  </a:outerShdw>
                </a:effectLst>
              </a:rPr>
              <a:t>He made alive</a:t>
            </a:r>
            <a:r>
              <a:rPr lang="en-US" altLang="en-US" sz="3000" dirty="0">
                <a:effectLst>
                  <a:outerShdw blurRad="38100" dist="38100" dir="2700000" algn="tl">
                    <a:srgbClr val="000000"/>
                  </a:outerShdw>
                </a:effectLst>
              </a:rPr>
              <a:t>, who were dead in trespasses and sins,  2 in which you once walked according to the course of this world, according to the prince of the power of the air, the spirit who now works in the sons of disobedience,  3 among whom also we all once conducted ourselves in the lusts of our flesh, fulfilling the desires of the flesh and of the mind, and were by nature children of wrath, just as the others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46733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4:31-32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Let </a:t>
            </a:r>
            <a:r>
              <a:rPr lang="en-US" altLang="en-US" u="sng" dirty="0">
                <a:effectLst>
                  <a:outerShdw blurRad="38100" dist="38100" dir="2700000" algn="tl">
                    <a:srgbClr val="000000"/>
                  </a:outerShdw>
                </a:effectLst>
              </a:rPr>
              <a:t>all bitterness, wrath, anger, clamor, and evil speaking be put away from you, with all malice</a:t>
            </a:r>
            <a:r>
              <a:rPr lang="en-US" altLang="en-US" dirty="0">
                <a:effectLst>
                  <a:outerShdw blurRad="38100" dist="38100" dir="2700000" algn="tl">
                    <a:srgbClr val="000000"/>
                  </a:outerShdw>
                </a:effectLst>
              </a:rPr>
              <a:t>.  32 And be kind to one another, tenderhearted, forgiving one another, </a:t>
            </a:r>
            <a:r>
              <a:rPr lang="en-US" altLang="en-US" u="sng" dirty="0">
                <a:effectLst>
                  <a:outerShdw blurRad="38100" dist="38100" dir="2700000" algn="tl">
                    <a:srgbClr val="000000"/>
                  </a:outerShdw>
                </a:effectLst>
              </a:rPr>
              <a:t>just as God in Christ forgave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289460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never forget this and lose our motivation! </a:t>
            </a:r>
            <a:r>
              <a:rPr lang="en-US" altLang="en-US" b="1" dirty="0">
                <a:effectLst>
                  <a:outerShdw blurRad="38100" dist="38100" dir="2700000" algn="tl">
                    <a:srgbClr val="000000"/>
                  </a:outerShdw>
                </a:effectLst>
              </a:rPr>
              <a:t>(2 Pt 1:8-9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44257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1:8-9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if these things are yours and abound, you will be neither barren nor unfruitful in the knowledge of our Lord Jesus Christ.  9 For he who lacks these things is shortsighted, even to blindness, and </a:t>
            </a:r>
            <a:r>
              <a:rPr lang="en-US" altLang="en-US" u="sng" dirty="0">
                <a:effectLst>
                  <a:outerShdw blurRad="38100" dist="38100" dir="2700000" algn="tl">
                    <a:srgbClr val="000000"/>
                  </a:outerShdw>
                </a:effectLst>
              </a:rPr>
              <a:t>has forgotten that he was cleansed from his old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308087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be able to be comforted by the wrath of God!</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burdens that we were never meant to handle. One of these is personal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vengeance! </a:t>
            </a:r>
            <a:r>
              <a:rPr lang="en-US" altLang="en-US" b="1" dirty="0">
                <a:effectLst>
                  <a:outerShdw blurRad="38100" dist="38100" dir="2700000" algn="tl">
                    <a:srgbClr val="000000"/>
                  </a:outerShdw>
                </a:effectLst>
              </a:rPr>
              <a:t>(Rom 12:19-20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158288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Beloved, do not avenge yourselves, but rather </a:t>
            </a:r>
            <a:r>
              <a:rPr lang="en-US" altLang="en-US" u="sng" dirty="0">
                <a:effectLst>
                  <a:outerShdw blurRad="38100" dist="38100" dir="2700000" algn="tl">
                    <a:srgbClr val="000000"/>
                  </a:outerShdw>
                </a:effectLst>
              </a:rPr>
              <a:t>give place to wrath</a:t>
            </a:r>
            <a:r>
              <a:rPr lang="en-US" altLang="en-US" dirty="0">
                <a:effectLst>
                  <a:outerShdw blurRad="38100" dist="38100" dir="2700000" algn="tl">
                    <a:srgbClr val="000000"/>
                  </a:outerShdw>
                </a:effectLst>
              </a:rPr>
              <a:t>; for it is written, "</a:t>
            </a:r>
            <a:r>
              <a:rPr lang="en-US" altLang="en-US" u="sng" dirty="0">
                <a:effectLst>
                  <a:outerShdw blurRad="38100" dist="38100" dir="2700000" algn="tl">
                    <a:srgbClr val="000000"/>
                  </a:outerShdw>
                </a:effectLst>
              </a:rPr>
              <a:t>Vengeance is Mine, I will repay</a:t>
            </a:r>
            <a:r>
              <a:rPr lang="en-US" altLang="en-US" dirty="0">
                <a:effectLst>
                  <a:outerShdw blurRad="38100" dist="38100" dir="2700000" algn="tl">
                    <a:srgbClr val="000000"/>
                  </a:outerShdw>
                </a:effectLst>
              </a:rPr>
              <a:t>," says the Lord.  20 Therefore "If your enemy is hungry, feed him; If he is thirsty, give him a drink; For in so doing you will heap coals of fire on his head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18733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it righteous to want evildoers punished? God wants us to trust Him and 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ways. </a:t>
            </a:r>
            <a:r>
              <a:rPr lang="en-US" altLang="en-US" b="1" dirty="0">
                <a:effectLst>
                  <a:outerShdw blurRad="38100" dist="38100" dir="2700000" algn="tl">
                    <a:srgbClr val="000000"/>
                  </a:outerShdw>
                </a:effectLst>
              </a:rPr>
              <a:t>(Rom 13:2-5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0671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6:1-6</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 </a:t>
            </a:r>
            <a:r>
              <a:rPr lang="en-US" altLang="en-US" sz="3000" dirty="0" smtClean="0">
                <a:effectLst>
                  <a:outerShdw blurRad="38100" dist="38100" dir="2700000" algn="tl">
                    <a:srgbClr val="000000"/>
                  </a:outerShdw>
                </a:effectLst>
              </a:rPr>
              <a:t>And </a:t>
            </a:r>
            <a:r>
              <a:rPr lang="en-US" altLang="en-US" sz="3000" dirty="0">
                <a:effectLst>
                  <a:outerShdw blurRad="38100" dist="38100" dir="2700000" algn="tl">
                    <a:srgbClr val="000000"/>
                  </a:outerShdw>
                </a:effectLst>
              </a:rPr>
              <a:t>one cried to another and said: "Holy, holy, holy is the LORD of hosts; The whole earth is full of His glory!" And the posts of the door were shaken by the voice of him who cried out, and the house was filled with smoke.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So I said: "</a:t>
            </a:r>
            <a:r>
              <a:rPr lang="en-US" altLang="en-US" sz="3000" u="sng" dirty="0">
                <a:effectLst>
                  <a:outerShdw blurRad="38100" dist="38100" dir="2700000" algn="tl">
                    <a:srgbClr val="000000"/>
                  </a:outerShdw>
                </a:effectLst>
              </a:rPr>
              <a:t>Woe is me, for I am undone</a:t>
            </a:r>
            <a:r>
              <a:rPr lang="en-US" altLang="en-US" sz="3000" dirty="0">
                <a:effectLst>
                  <a:outerShdw blurRad="38100" dist="38100" dir="2700000" algn="tl">
                    <a:srgbClr val="000000"/>
                  </a:outerShdw>
                </a:effectLst>
              </a:rPr>
              <a:t>! Because I am a man of unclean lips, And I dwell in the midst of a people of unclean lips; For my eyes have seen the King, The LORD of hosts." </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71312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13:2-5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whoever resists the authority resists the ordinance of God, and those who resist will bring judgment on themselves.  3 For rulers are not a terror to good works, but to evil. Do you want to be unafraid of the authority? Do what is good, and you will have praise from the </a:t>
            </a:r>
            <a:r>
              <a:rPr lang="en-US" altLang="en-US" dirty="0" smtClean="0">
                <a:effectLst>
                  <a:outerShdw blurRad="38100" dist="38100" dir="2700000" algn="tl">
                    <a:srgbClr val="000000"/>
                  </a:outerShdw>
                </a:effectLst>
              </a:rPr>
              <a:t>same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04940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 </a:t>
            </a:r>
            <a:r>
              <a:rPr lang="en-US" altLang="en-US" dirty="0">
                <a:effectLst>
                  <a:outerShdw blurRad="38100" dist="38100" dir="2700000" algn="tl">
                    <a:srgbClr val="000000"/>
                  </a:outerShdw>
                </a:effectLst>
              </a:rPr>
              <a:t>For he is God's minister to you for good. But if you do evil, be afraid; for he does not bear the sword in vain</a:t>
            </a:r>
            <a:r>
              <a:rPr lang="en-US" altLang="en-US" u="sng" dirty="0">
                <a:effectLst>
                  <a:outerShdw blurRad="38100" dist="38100" dir="2700000" algn="tl">
                    <a:srgbClr val="000000"/>
                  </a:outerShdw>
                </a:effectLst>
              </a:rPr>
              <a:t>; for he is God's minister, an avenger to execute wrath </a:t>
            </a:r>
            <a:r>
              <a:rPr lang="en-US" altLang="en-US" dirty="0">
                <a:effectLst>
                  <a:outerShdw blurRad="38100" dist="38100" dir="2700000" algn="tl">
                    <a:srgbClr val="000000"/>
                  </a:outerShdw>
                </a:effectLst>
              </a:rPr>
              <a:t>on him who practices evil.  5 Therefore you must be subject, not only because of wrath but also for conscience' sake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51448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be able to work in unity with our brothers in Christ. </a:t>
            </a:r>
            <a:r>
              <a:rPr lang="en-US" altLang="en-US" b="1" dirty="0">
                <a:effectLst>
                  <a:outerShdw blurRad="38100" dist="38100" dir="2700000" algn="tl">
                    <a:srgbClr val="000000"/>
                  </a:outerShdw>
                </a:effectLst>
              </a:rPr>
              <a:t>(Eph 4:1-2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79919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therefore, the prisoner of the Lord, beseech you to walk worthy of the calling with which you were called,  2 with all lowliness and gentleness, </a:t>
            </a:r>
            <a:r>
              <a:rPr lang="en-US" altLang="en-US" u="sng" dirty="0">
                <a:effectLst>
                  <a:outerShdw blurRad="38100" dist="38100" dir="2700000" algn="tl">
                    <a:srgbClr val="000000"/>
                  </a:outerShdw>
                </a:effectLst>
              </a:rPr>
              <a:t>with longsuffering, bearing with one another in love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79078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did Jesus endure with His apostles? </a:t>
            </a:r>
            <a:r>
              <a:rPr lang="en-US" altLang="en-US" b="1" dirty="0">
                <a:effectLst>
                  <a:outerShdw blurRad="38100" dist="38100" dir="2700000" algn="tl">
                    <a:srgbClr val="000000"/>
                  </a:outerShdw>
                </a:effectLst>
              </a:rPr>
              <a:t>(Lk 9:40-41, 54-56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94714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9:40-41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I implored Your disciples to cast it out, but they could not."  41 Then Jesus answered and said, "O faithless and perverse generation, how long shall I be with you and </a:t>
            </a:r>
            <a:r>
              <a:rPr lang="en-US" altLang="en-US" u="sng" dirty="0">
                <a:effectLst>
                  <a:outerShdw blurRad="38100" dist="38100" dir="2700000" algn="tl">
                    <a:srgbClr val="000000"/>
                  </a:outerShdw>
                </a:effectLst>
              </a:rPr>
              <a:t>bear with you</a:t>
            </a:r>
            <a:r>
              <a:rPr lang="en-US" altLang="en-US" dirty="0">
                <a:effectLst>
                  <a:outerShdw blurRad="38100" dist="38100" dir="2700000" algn="tl">
                    <a:srgbClr val="000000"/>
                  </a:outerShdw>
                </a:effectLst>
              </a:rPr>
              <a:t>? Bring your son here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7025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Luke </a:t>
            </a:r>
            <a:r>
              <a:rPr lang="en-US" altLang="en-US" sz="3000" b="1" u="sng" dirty="0">
                <a:effectLst>
                  <a:outerShdw blurRad="38100" dist="38100" dir="2700000" algn="tl">
                    <a:srgbClr val="000000"/>
                  </a:outerShdw>
                </a:effectLst>
              </a:rPr>
              <a:t>9:54-56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when His disciples James and John saw this, they said, "Lord, do You want us to command fire to come down from heaven and consume them, just as Elijah did?"  55 But He turned and rebuked them, and said, "</a:t>
            </a:r>
            <a:r>
              <a:rPr lang="en-US" altLang="en-US" sz="3000" u="sng" dirty="0">
                <a:effectLst>
                  <a:outerShdw blurRad="38100" dist="38100" dir="2700000" algn="tl">
                    <a:srgbClr val="000000"/>
                  </a:outerShdw>
                </a:effectLst>
              </a:rPr>
              <a:t>You do not know what manner of spirit you are of</a:t>
            </a:r>
            <a:r>
              <a:rPr lang="en-US" altLang="en-US" sz="3000" dirty="0">
                <a:effectLst>
                  <a:outerShdw blurRad="38100" dist="38100" dir="2700000" algn="tl">
                    <a:srgbClr val="000000"/>
                  </a:outerShdw>
                </a:effectLst>
              </a:rPr>
              <a:t>.  56 "For the Son of Man did not come to destroy men's lives but to save them." And they went to another village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71699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did your parents </a:t>
            </a:r>
            <a:r>
              <a:rPr lang="en-US" altLang="en-US" i="1" u="sng" dirty="0">
                <a:effectLst>
                  <a:outerShdw blurRad="38100" dist="38100" dir="2700000" algn="tl">
                    <a:srgbClr val="000000"/>
                  </a:outerShdw>
                </a:effectLst>
              </a:rPr>
              <a:t>have to endure with you</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will eliminate the “short fuse,” hasty accusations and gossip. </a:t>
            </a:r>
          </a:p>
          <a:p>
            <a:r>
              <a:rPr lang="en-US" altLang="en-US" dirty="0" smtClean="0">
                <a:effectLst>
                  <a:outerShdw blurRad="38100" dist="38100" dir="2700000" algn="tl">
                    <a:srgbClr val="000000"/>
                  </a:outerShdw>
                </a:effectLst>
              </a:rPr>
              <a:t>Longsuffering </a:t>
            </a:r>
            <a:r>
              <a:rPr lang="en-US" altLang="en-US" dirty="0">
                <a:effectLst>
                  <a:outerShdw blurRad="38100" dist="38100" dir="2700000" algn="tl">
                    <a:srgbClr val="000000"/>
                  </a:outerShdw>
                </a:effectLst>
              </a:rPr>
              <a:t>is not ignoring the person or harboring hate in silence!</a:t>
            </a:r>
          </a:p>
          <a:p>
            <a:r>
              <a:rPr lang="en-US" altLang="en-US" dirty="0" smtClean="0">
                <a:effectLst>
                  <a:outerShdw blurRad="38100" dist="38100" dir="2700000" algn="tl">
                    <a:srgbClr val="000000"/>
                  </a:outerShdw>
                </a:effectLst>
              </a:rPr>
              <a:t>Today </a:t>
            </a:r>
            <a:r>
              <a:rPr lang="en-US" altLang="en-US" dirty="0">
                <a:effectLst>
                  <a:outerShdw blurRad="38100" dist="38100" dir="2700000" algn="tl">
                    <a:srgbClr val="000000"/>
                  </a:outerShdw>
                </a:effectLst>
              </a:rPr>
              <a:t>is the day to avail yourself of the blood of Christ! </a:t>
            </a:r>
            <a:r>
              <a:rPr lang="en-US" altLang="en-US" b="1" dirty="0">
                <a:effectLst>
                  <a:outerShdw blurRad="38100" dist="38100" dir="2700000" algn="tl">
                    <a:srgbClr val="000000"/>
                  </a:outerShdw>
                </a:effectLst>
              </a:rPr>
              <a:t>(2 Cor 6:1-2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57730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the knowledge of God’s nature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6:1-2</a:t>
            </a:r>
            <a:r>
              <a:rPr lang="en-US" altLang="en-US" dirty="0">
                <a:effectLst>
                  <a:outerShdw blurRad="38100" dist="38100" dir="2700000" algn="tl">
                    <a:srgbClr val="000000"/>
                  </a:outerShdw>
                </a:effectLst>
              </a:rPr>
              <a:t> - We then, as workers together with Him also plead with you not to receive the grace of God in vain.  2 For He says: "In an acceptable time I have heard you, And in the day of salvation I have helped you." Behold, </a:t>
            </a:r>
            <a:r>
              <a:rPr lang="en-US" altLang="en-US" u="sng" dirty="0">
                <a:effectLst>
                  <a:outerShdw blurRad="38100" dist="38100" dir="2700000" algn="tl">
                    <a:srgbClr val="000000"/>
                  </a:outerShdw>
                </a:effectLst>
              </a:rPr>
              <a:t>now is the accepted time</a:t>
            </a:r>
            <a:r>
              <a:rPr lang="en-US" altLang="en-US" dirty="0">
                <a:effectLst>
                  <a:outerShdw blurRad="38100" dist="38100" dir="2700000" algn="tl">
                    <a:srgbClr val="000000"/>
                  </a:outerShdw>
                </a:effectLst>
              </a:rPr>
              <a:t>; behold, </a:t>
            </a:r>
            <a:r>
              <a:rPr lang="en-US" altLang="en-US" u="sng" dirty="0">
                <a:effectLst>
                  <a:outerShdw blurRad="38100" dist="38100" dir="2700000" algn="tl">
                    <a:srgbClr val="000000"/>
                  </a:outerShdw>
                </a:effectLst>
              </a:rPr>
              <a:t>now is the day of salvation</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8932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wrath of God is </a:t>
            </a:r>
            <a:r>
              <a:rPr lang="en-US" altLang="en-US" i="1" u="sng" dirty="0">
                <a:effectLst>
                  <a:outerShdw blurRad="38100" dist="38100" dir="2700000" algn="tl">
                    <a:srgbClr val="000000"/>
                  </a:outerShdw>
                </a:effectLst>
              </a:rPr>
              <a:t>always</a:t>
            </a:r>
            <a:r>
              <a:rPr lang="en-US" altLang="en-US" dirty="0">
                <a:effectLst>
                  <a:outerShdw blurRad="38100" dist="38100" dir="2700000" algn="tl">
                    <a:srgbClr val="000000"/>
                  </a:outerShdw>
                </a:effectLst>
              </a:rPr>
              <a:t> directed at sin. </a:t>
            </a:r>
            <a:r>
              <a:rPr lang="en-US" altLang="en-US" b="1" dirty="0">
                <a:effectLst>
                  <a:outerShdw blurRad="38100" dist="38100" dir="2700000" algn="tl">
                    <a:srgbClr val="000000"/>
                  </a:outerShdw>
                </a:effectLst>
              </a:rPr>
              <a:t>(Eph 5:5-7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044803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5:5-7</a:t>
            </a:r>
            <a:r>
              <a:rPr lang="en-US" altLang="en-US" dirty="0">
                <a:effectLst>
                  <a:outerShdw blurRad="38100" dist="38100" dir="2700000" algn="tl">
                    <a:srgbClr val="000000"/>
                  </a:outerShdw>
                </a:effectLst>
              </a:rPr>
              <a:t>  - For this you know, that no fornicator, unclean person, nor covetous man, who is an idolater, has any inheritance in the kingdom of Christ and God.  6 Let no one deceive you with empty words, for </a:t>
            </a:r>
            <a:r>
              <a:rPr lang="en-US" altLang="en-US" u="sng" dirty="0">
                <a:effectLst>
                  <a:outerShdw blurRad="38100" dist="38100" dir="2700000" algn="tl">
                    <a:srgbClr val="000000"/>
                  </a:outerShdw>
                </a:effectLst>
              </a:rPr>
              <a:t>because of these things the wrath of God comes</a:t>
            </a:r>
            <a:r>
              <a:rPr lang="en-US" altLang="en-US" dirty="0">
                <a:effectLst>
                  <a:outerShdw blurRad="38100" dist="38100" dir="2700000" algn="tl">
                    <a:srgbClr val="000000"/>
                  </a:outerShdw>
                </a:effectLst>
              </a:rPr>
              <a:t> upon the sons of disobedience.  7 Therefore do not be partakers with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965222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Is the character of God contradictory?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knowledge is at the very heart of the gospel. </a:t>
            </a:r>
            <a:r>
              <a:rPr lang="en-US" altLang="en-US" b="1" dirty="0">
                <a:effectLst>
                  <a:outerShdw blurRad="38100" dist="38100" dir="2700000" algn="tl">
                    <a:srgbClr val="000000"/>
                  </a:outerShdw>
                </a:effectLst>
              </a:rPr>
              <a:t>(Rom 1:16-18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191115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5875</TotalTime>
  <Words>3716</Words>
  <Application>Microsoft Office PowerPoint</Application>
  <PresentationFormat>On-screen Show (4:3)</PresentationFormat>
  <Paragraphs>215</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Default Design</vt:lpstr>
      <vt:lpstr>Understanding the Wrath and Longsuffering of God</vt:lpstr>
      <vt:lpstr>Is the character of God contradictory?</vt:lpstr>
      <vt:lpstr>Is the character of God contradictory?</vt:lpstr>
      <vt:lpstr>Is the character of God contradictory?</vt:lpstr>
      <vt:lpstr>Is the character of God contradictory?</vt:lpstr>
      <vt:lpstr>Is the character of God contradictory?</vt:lpstr>
      <vt:lpstr>Is the character of God contradictory?</vt:lpstr>
      <vt:lpstr>Is the character of God contradictory?</vt:lpstr>
      <vt:lpstr>Is the character of God contradictory?</vt:lpstr>
      <vt:lpstr>Is the character of God contradictory?</vt:lpstr>
      <vt:lpstr>Is the character of God contradictory?</vt:lpstr>
      <vt:lpstr>Why does God want us to know of His wrath?</vt:lpstr>
      <vt:lpstr>Why does God want us to know of His wrath?</vt:lpstr>
      <vt:lpstr>Why does God want us to know of His wrath?</vt:lpstr>
      <vt:lpstr>Why does God want us to know of His wrath?</vt:lpstr>
      <vt:lpstr>Why does God want us to know of His wrath?</vt:lpstr>
      <vt:lpstr>Why does God want us to know of His wrath?</vt:lpstr>
      <vt:lpstr>Why does God want us to know of His wrath?</vt:lpstr>
      <vt:lpstr>Why does God want us to know of His wrath?</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God’s wrath reveals God’s grace, love and way of Salvation</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does the longsuffering of God abide with His wrath?</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lpstr>How the knowledge of God’s nature changes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110</cp:revision>
  <dcterms:created xsi:type="dcterms:W3CDTF">2011-01-22T21:17:58Z</dcterms:created>
  <dcterms:modified xsi:type="dcterms:W3CDTF">2018-03-25T18:23:49Z</dcterms:modified>
</cp:coreProperties>
</file>