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9" r:id="rId1"/>
  </p:sldMasterIdLst>
  <p:sldIdLst>
    <p:sldId id="256" r:id="rId2"/>
    <p:sldId id="257" r:id="rId3"/>
    <p:sldId id="258" r:id="rId4"/>
    <p:sldId id="264" r:id="rId5"/>
    <p:sldId id="265" r:id="rId6"/>
    <p:sldId id="262" r:id="rId7"/>
    <p:sldId id="263" r:id="rId8"/>
  </p:sldIdLst>
  <p:sldSz cx="9144000" cy="6858000" type="screen4x3"/>
  <p:notesSz cx="6858000" cy="9144000"/>
  <p:embeddedFontLst>
    <p:embeddedFont>
      <p:font typeface="Goudy Old Style" panose="02020502050305020303" pitchFamily="18" charset="0"/>
      <p:regular r:id="rId9"/>
      <p:bold r:id="rId10"/>
      <p:italic r:id="rId11"/>
    </p:embeddedFont>
    <p:embeddedFont>
      <p:font typeface="Wingdings 2" panose="05020102010507070707" pitchFamily="18" charset="2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8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4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86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5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7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0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2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7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4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3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5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5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07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4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293A4-CDF3-4048-A34C-E6C697B93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017" y="4322277"/>
            <a:ext cx="9356033" cy="946985"/>
          </a:xfrm>
        </p:spPr>
        <p:txBody>
          <a:bodyPr>
            <a:normAutofit/>
          </a:bodyPr>
          <a:lstStyle/>
          <a:p>
            <a:r>
              <a:rPr lang="en-US" sz="5000" dirty="0"/>
              <a:t>What Sort of People Ought We To Be?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73228-9D03-4FDD-B79C-23E97C4A2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4" y="5378029"/>
            <a:ext cx="8958470" cy="946986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BA720"/>
                </a:solidFill>
              </a:rPr>
              <a:t>Lesson Three: The Pride that Brings us Down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0"/>
            <a:ext cx="9144000" cy="4322278"/>
          </a:xfrm>
          <a:prstGeom prst="rect">
            <a:avLst/>
          </a:prstGeom>
        </p:spPr>
      </p:pic>
      <p:pic>
        <p:nvPicPr>
          <p:cNvPr id="6" name="Picture 5" descr="A sunset over a body of water&#10;&#10;Description automatically generated">
            <a:extLst>
              <a:ext uri="{FF2B5EF4-FFF2-40B4-BE49-F238E27FC236}">
                <a16:creationId xmlns:a16="http://schemas.microsoft.com/office/drawing/2014/main" id="{5A2BAEBF-D950-4312-A2A7-7375E4AD0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3" b="9818"/>
          <a:stretch/>
        </p:blipFill>
        <p:spPr>
          <a:xfrm>
            <a:off x="20" y="-1"/>
            <a:ext cx="914916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1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75E7D49-598B-4214-8A5B-7DCF1C69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644A0-7CD8-4450-AE17-2B547AC336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6935C-8886-4A7E-AD4C-DD8B0B8B63F6}"/>
              </a:ext>
            </a:extLst>
          </p:cNvPr>
          <p:cNvSpPr txBox="1"/>
          <p:nvPr/>
        </p:nvSpPr>
        <p:spPr>
          <a:xfrm>
            <a:off x="463826" y="0"/>
            <a:ext cx="8415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latin typeface="+mj-lt"/>
              </a:rPr>
              <a:t>What Sort of People…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6B00B-9C86-4117-A891-CDD6CBAECE3F}"/>
              </a:ext>
            </a:extLst>
          </p:cNvPr>
          <p:cNvSpPr txBox="1"/>
          <p:nvPr/>
        </p:nvSpPr>
        <p:spPr>
          <a:xfrm>
            <a:off x="0" y="133371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800" b="1" u="sng" dirty="0"/>
              <a:t>Rejecting Stagnation by Growing in Grace</a:t>
            </a:r>
            <a:r>
              <a:rPr lang="en-US" sz="4000" dirty="0"/>
              <a:t>: </a:t>
            </a:r>
            <a:r>
              <a:rPr lang="en-US" sz="4000" i="1" dirty="0"/>
              <a:t>II Peter 1:1-11: 12/1/19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u="sng" dirty="0"/>
              <a:t>We Don’t Follow Fairytales </a:t>
            </a:r>
            <a:br>
              <a:rPr lang="en-US" sz="4000" dirty="0"/>
            </a:br>
            <a:r>
              <a:rPr lang="en-US" sz="4000" i="1" dirty="0"/>
              <a:t>II Peter 1:16-21: 12/8/19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u="sng" dirty="0">
                <a:highlight>
                  <a:srgbClr val="008080"/>
                </a:highlight>
              </a:rPr>
              <a:t>The Pride that Brings Us Down</a:t>
            </a:r>
            <a:br>
              <a:rPr lang="en-US" sz="4000" dirty="0">
                <a:highlight>
                  <a:srgbClr val="008080"/>
                </a:highlight>
              </a:rPr>
            </a:br>
            <a:r>
              <a:rPr lang="en-US" sz="4000" i="1" dirty="0">
                <a:highlight>
                  <a:srgbClr val="008080"/>
                </a:highlight>
              </a:rPr>
              <a:t>II Peter 2:1-22: 12/15/19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u="sng" dirty="0"/>
              <a:t>The Doubt We Face in the Quiet</a:t>
            </a:r>
            <a:br>
              <a:rPr lang="en-US" sz="4000" dirty="0"/>
            </a:br>
            <a:r>
              <a:rPr lang="en-US" sz="4000" i="1" dirty="0"/>
              <a:t>II Peter 3:1-18: 12/22/19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338D28-A3E1-4DDF-8C93-E92326CB6869}"/>
              </a:ext>
            </a:extLst>
          </p:cNvPr>
          <p:cNvCxnSpPr>
            <a:cxnSpLocks/>
          </p:cNvCxnSpPr>
          <p:nvPr/>
        </p:nvCxnSpPr>
        <p:spPr>
          <a:xfrm>
            <a:off x="7432646" y="2348918"/>
            <a:ext cx="92279" cy="134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C1562C-92FD-42A9-96BE-EFB2DDD1A1AC}"/>
              </a:ext>
            </a:extLst>
          </p:cNvPr>
          <p:cNvCxnSpPr>
            <a:cxnSpLocks/>
          </p:cNvCxnSpPr>
          <p:nvPr/>
        </p:nvCxnSpPr>
        <p:spPr>
          <a:xfrm flipV="1">
            <a:off x="7524925" y="2102564"/>
            <a:ext cx="300605" cy="370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E284B6-6413-4A2D-AF86-0E44FEB4B8D8}"/>
              </a:ext>
            </a:extLst>
          </p:cNvPr>
          <p:cNvCxnSpPr>
            <a:cxnSpLocks/>
          </p:cNvCxnSpPr>
          <p:nvPr/>
        </p:nvCxnSpPr>
        <p:spPr>
          <a:xfrm flipV="1">
            <a:off x="7968872" y="3063470"/>
            <a:ext cx="300605" cy="370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930491-2E3B-4FD1-BDAD-18EAD23C2192}"/>
              </a:ext>
            </a:extLst>
          </p:cNvPr>
          <p:cNvCxnSpPr>
            <a:cxnSpLocks/>
          </p:cNvCxnSpPr>
          <p:nvPr/>
        </p:nvCxnSpPr>
        <p:spPr>
          <a:xfrm>
            <a:off x="7876593" y="3276511"/>
            <a:ext cx="92279" cy="134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75E7D49-598B-4214-8A5B-7DCF1C69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644A0-7CD8-4450-AE17-2B547AC336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6935C-8886-4A7E-AD4C-DD8B0B8B63F6}"/>
              </a:ext>
            </a:extLst>
          </p:cNvPr>
          <p:cNvSpPr txBox="1"/>
          <p:nvPr/>
        </p:nvSpPr>
        <p:spPr>
          <a:xfrm>
            <a:off x="397565" y="212035"/>
            <a:ext cx="8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Pride: The Root of Rebellion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6B00B-9C86-4117-A891-CDD6CBAECE3F}"/>
              </a:ext>
            </a:extLst>
          </p:cNvPr>
          <p:cNvSpPr txBox="1"/>
          <p:nvPr/>
        </p:nvSpPr>
        <p:spPr>
          <a:xfrm>
            <a:off x="0" y="1559573"/>
            <a:ext cx="9130748" cy="487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200" b="1" dirty="0"/>
              <a:t>Peter’s describes those who relish speaking out of ignorance.</a:t>
            </a:r>
          </a:p>
          <a:p>
            <a:pPr marL="571500" indent="-5715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200" b="1" dirty="0"/>
              <a:t>Peter compares them to men who reacted in pride to their circumstance.</a:t>
            </a:r>
          </a:p>
          <a:p>
            <a:pPr marL="571500" indent="-5715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200" b="1" dirty="0"/>
              <a:t>Pride causes us to speak and act when we should do otherwise. </a:t>
            </a:r>
          </a:p>
        </p:txBody>
      </p:sp>
    </p:spTree>
    <p:extLst>
      <p:ext uri="{BB962C8B-B14F-4D97-AF65-F5344CB8AC3E}">
        <p14:creationId xmlns:p14="http://schemas.microsoft.com/office/powerpoint/2010/main" val="11553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75E7D49-598B-4214-8A5B-7DCF1C69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644A0-7CD8-4450-AE17-2B547AC336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6935C-8886-4A7E-AD4C-DD8B0B8B63F6}"/>
              </a:ext>
            </a:extLst>
          </p:cNvPr>
          <p:cNvSpPr txBox="1"/>
          <p:nvPr/>
        </p:nvSpPr>
        <p:spPr>
          <a:xfrm>
            <a:off x="397565" y="212035"/>
            <a:ext cx="8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Pride: Sets God Against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6B00B-9C86-4117-A891-CDD6CBAECE3F}"/>
              </a:ext>
            </a:extLst>
          </p:cNvPr>
          <p:cNvSpPr txBox="1"/>
          <p:nvPr/>
        </p:nvSpPr>
        <p:spPr>
          <a:xfrm>
            <a:off x="0" y="1559573"/>
            <a:ext cx="9130748" cy="487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200" b="1" dirty="0"/>
              <a:t>While God supports those who are humble, He opposes the proud.</a:t>
            </a:r>
            <a:br>
              <a:rPr lang="en-US" sz="4200" b="1" dirty="0"/>
            </a:br>
            <a:endParaRPr lang="en-US" sz="4200" b="1" dirty="0"/>
          </a:p>
          <a:p>
            <a:pPr marL="571500" indent="-5715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200" b="1" dirty="0"/>
              <a:t>The LORD of Hosts sets Himself against the plans and purposes of the boastfully arrogant. </a:t>
            </a:r>
          </a:p>
        </p:txBody>
      </p:sp>
    </p:spTree>
    <p:extLst>
      <p:ext uri="{BB962C8B-B14F-4D97-AF65-F5344CB8AC3E}">
        <p14:creationId xmlns:p14="http://schemas.microsoft.com/office/powerpoint/2010/main" val="1890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75E7D49-598B-4214-8A5B-7DCF1C69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644A0-7CD8-4450-AE17-2B547AC336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6935C-8886-4A7E-AD4C-DD8B0B8B63F6}"/>
              </a:ext>
            </a:extLst>
          </p:cNvPr>
          <p:cNvSpPr txBox="1"/>
          <p:nvPr/>
        </p:nvSpPr>
        <p:spPr>
          <a:xfrm>
            <a:off x="397565" y="212035"/>
            <a:ext cx="8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Humility as the Cure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6B00B-9C86-4117-A891-CDD6CBAECE3F}"/>
              </a:ext>
            </a:extLst>
          </p:cNvPr>
          <p:cNvSpPr txBox="1"/>
          <p:nvPr/>
        </p:nvSpPr>
        <p:spPr>
          <a:xfrm>
            <a:off x="0" y="1559573"/>
            <a:ext cx="9130748" cy="406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200" b="1" dirty="0"/>
              <a:t>Pride can transform Christians and place them back into the world.</a:t>
            </a:r>
            <a:br>
              <a:rPr lang="en-US" sz="4200" b="1" dirty="0"/>
            </a:br>
            <a:endParaRPr lang="en-US" sz="4200" b="1" dirty="0"/>
          </a:p>
          <a:p>
            <a:pPr marL="571500" indent="-5715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4200" b="1" dirty="0"/>
              <a:t>We defend against this by seeking to gird ourselves with humility. </a:t>
            </a:r>
          </a:p>
        </p:txBody>
      </p:sp>
    </p:spTree>
    <p:extLst>
      <p:ext uri="{BB962C8B-B14F-4D97-AF65-F5344CB8AC3E}">
        <p14:creationId xmlns:p14="http://schemas.microsoft.com/office/powerpoint/2010/main" val="33653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75E7D49-598B-4214-8A5B-7DCF1C69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644A0-7CD8-4450-AE17-2B547AC336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6935C-8886-4A7E-AD4C-DD8B0B8B63F6}"/>
              </a:ext>
            </a:extLst>
          </p:cNvPr>
          <p:cNvSpPr txBox="1"/>
          <p:nvPr/>
        </p:nvSpPr>
        <p:spPr>
          <a:xfrm>
            <a:off x="397565" y="212035"/>
            <a:ext cx="841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Challenges for the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6B00B-9C86-4117-A891-CDD6CBAECE3F}"/>
              </a:ext>
            </a:extLst>
          </p:cNvPr>
          <p:cNvSpPr txBox="1"/>
          <p:nvPr/>
        </p:nvSpPr>
        <p:spPr>
          <a:xfrm>
            <a:off x="0" y="185055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800" dirty="0"/>
              <a:t>How Do You Handle Conflict?</a:t>
            </a:r>
            <a:br>
              <a:rPr lang="en-US" sz="4800" dirty="0"/>
            </a:br>
            <a:endParaRPr lang="en-US" sz="48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800" dirty="0"/>
              <a:t>Are You Able to Learn?</a:t>
            </a:r>
            <a:br>
              <a:rPr lang="en-US" sz="4800" dirty="0"/>
            </a:br>
            <a:endParaRPr lang="en-US" sz="48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800" dirty="0"/>
              <a:t>How Do You Receive Instruction?</a:t>
            </a:r>
          </a:p>
        </p:txBody>
      </p:sp>
    </p:spTree>
    <p:extLst>
      <p:ext uri="{BB962C8B-B14F-4D97-AF65-F5344CB8AC3E}">
        <p14:creationId xmlns:p14="http://schemas.microsoft.com/office/powerpoint/2010/main" val="38284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75E7D49-598B-4214-8A5B-7DCF1C69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644A0-7CD8-4450-AE17-2B547AC336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201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Goudy Old Style</vt:lpstr>
      <vt:lpstr>Wingdings 2</vt:lpstr>
      <vt:lpstr>SlateVTI</vt:lpstr>
      <vt:lpstr>What Sort of People Ought We To 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Sort of People Ought We To Be?</dc:title>
  <dc:creator>Seth Mauldin</dc:creator>
  <cp:lastModifiedBy>Seth Mauldin</cp:lastModifiedBy>
  <cp:revision>16</cp:revision>
  <dcterms:created xsi:type="dcterms:W3CDTF">2019-12-01T01:35:14Z</dcterms:created>
  <dcterms:modified xsi:type="dcterms:W3CDTF">2019-12-15T12:14:30Z</dcterms:modified>
</cp:coreProperties>
</file>