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6" r:id="rId3"/>
    <p:sldId id="270" r:id="rId4"/>
    <p:sldId id="267" r:id="rId5"/>
    <p:sldId id="271" r:id="rId6"/>
    <p:sldId id="268" r:id="rId7"/>
    <p:sldId id="264" r:id="rId8"/>
    <p:sldId id="265" r:id="rId9"/>
    <p:sldId id="269" r:id="rId10"/>
    <p:sldId id="272"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243"/>
    <p:restoredTop sz="63725"/>
  </p:normalViewPr>
  <p:slideViewPr>
    <p:cSldViewPr snapToGrid="0" snapToObjects="1">
      <p:cViewPr varScale="1">
        <p:scale>
          <a:sx n="63" d="100"/>
          <a:sy n="63" d="100"/>
        </p:scale>
        <p:origin x="1936" y="176"/>
      </p:cViewPr>
      <p:guideLst/>
    </p:cSldViewPr>
  </p:slideViewPr>
  <p:notesTextViewPr>
    <p:cViewPr>
      <p:scale>
        <a:sx n="1" d="1"/>
        <a:sy n="1" d="1"/>
      </p:scale>
      <p:origin x="0" y="0"/>
    </p:cViewPr>
  </p:notesTextViewPr>
  <p:notesViewPr>
    <p:cSldViewPr snapToGrid="0" snapToObjects="1">
      <p:cViewPr varScale="1">
        <p:scale>
          <a:sx n="65" d="100"/>
          <a:sy n="65" d="100"/>
        </p:scale>
        <p:origin x="27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9050E-2BBE-4447-B351-8A6EA50ECDC7}" type="datetimeFigureOut">
              <a:rPr lang="en-US" smtClean="0"/>
              <a:t>1/2/21</a:t>
            </a:fld>
            <a:endParaRPr lang="en-US"/>
          </a:p>
        </p:txBody>
      </p:sp>
      <p:sp>
        <p:nvSpPr>
          <p:cNvPr id="4" name="Slide Image Placeholder 3"/>
          <p:cNvSpPr>
            <a:spLocks noGrp="1" noRot="1" noChangeAspect="1"/>
          </p:cNvSpPr>
          <p:nvPr>
            <p:ph type="sldImg" idx="2"/>
          </p:nvPr>
        </p:nvSpPr>
        <p:spPr>
          <a:xfrm>
            <a:off x="1325045" y="229394"/>
            <a:ext cx="4207910" cy="263028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8052" y="3089069"/>
            <a:ext cx="6218738" cy="581639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52577" y="589792"/>
            <a:ext cx="684213" cy="458787"/>
          </a:xfrm>
          <a:prstGeom prst="rect">
            <a:avLst/>
          </a:prstGeom>
        </p:spPr>
        <p:txBody>
          <a:bodyPr vert="horz" lIns="91440" tIns="45720" rIns="91440" bIns="45720" rtlCol="0" anchor="b"/>
          <a:lstStyle>
            <a:lvl1pPr algn="r">
              <a:defRPr sz="1200"/>
            </a:lvl1pPr>
          </a:lstStyle>
          <a:p>
            <a:fld id="{F5A17074-4DFA-E645-97F1-39C3A7F83668}" type="slidenum">
              <a:rPr lang="en-US" smtClean="0"/>
              <a:t>‹#›</a:t>
            </a:fld>
            <a:endParaRPr lang="en-US"/>
          </a:p>
        </p:txBody>
      </p:sp>
    </p:spTree>
    <p:extLst>
      <p:ext uri="{BB962C8B-B14F-4D97-AF65-F5344CB8AC3E}">
        <p14:creationId xmlns:p14="http://schemas.microsoft.com/office/powerpoint/2010/main" val="247417003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a:xfrm>
            <a:off x="318052" y="3089069"/>
            <a:ext cx="6400800" cy="5816391"/>
          </a:xfrm>
        </p:spPr>
        <p:txBody>
          <a:bodyPr/>
          <a:lstStyle/>
          <a:p>
            <a:r>
              <a:rPr lang="en-US" sz="1600" dirty="0"/>
              <a:t>Today we will study an amazing miracle Jesus performs in Luke 13.   To fully appreciate the significance, I want you to know what leads up to this passage. </a:t>
            </a:r>
            <a:r>
              <a:rPr lang="en-US" sz="1600" b="1" dirty="0"/>
              <a:t>At this stage in Luke’s gospel, </a:t>
            </a:r>
            <a:r>
              <a:rPr lang="en-US" sz="1600" dirty="0"/>
              <a:t>Jesus is urging people to recognize the abundance of evidence He’s given them.  There has been so much teaching, and so many miracles that many people can easily say… </a:t>
            </a:r>
          </a:p>
          <a:p>
            <a:endParaRPr lang="en-US" sz="1600" dirty="0"/>
          </a:p>
          <a:p>
            <a:r>
              <a:rPr lang="en-US" sz="1600" dirty="0"/>
              <a:t>“I’m convinced… Jesus is from God.”  or “I’m convinced…Jesus is different from the legalistic Pharisees or the political and selfish </a:t>
            </a:r>
            <a:r>
              <a:rPr lang="en-US" sz="1600" dirty="0" err="1"/>
              <a:t>Saducees</a:t>
            </a:r>
            <a:r>
              <a:rPr lang="en-US" sz="1600" dirty="0"/>
              <a:t>.”  Jesus is Different.  In fact: He’s worth following.</a:t>
            </a:r>
          </a:p>
          <a:p>
            <a:endParaRPr lang="en-US" sz="1600" dirty="0"/>
          </a:p>
          <a:p>
            <a:r>
              <a:rPr lang="en-US" sz="1600" dirty="0"/>
              <a:t>You can see this in phrase like… Luke 11:32 </a:t>
            </a:r>
            <a:r>
              <a:rPr lang="en-US" sz="1600" dirty="0" err="1"/>
              <a:t>compaing</a:t>
            </a:r>
            <a:r>
              <a:rPr lang="en-US" sz="1600" dirty="0"/>
              <a:t> his generation to the people of </a:t>
            </a:r>
            <a:r>
              <a:rPr lang="en-US" sz="1600" dirty="0" err="1"/>
              <a:t>Ninevah</a:t>
            </a:r>
            <a:r>
              <a:rPr lang="en-US" sz="1600" dirty="0"/>
              <a:t>.  Saying: there is an even greater more urgent message today.</a:t>
            </a:r>
          </a:p>
          <a:p>
            <a:r>
              <a:rPr lang="en-US" sz="1600" dirty="0"/>
              <a:t>Then again in Luke 12:40 “Be ready…” or 12:51 and 52. about a family where some are ALL In and some reject Jesus.</a:t>
            </a:r>
          </a:p>
          <a:p>
            <a:r>
              <a:rPr lang="en-US" sz="1600" dirty="0"/>
              <a:t>   and very boldly in 12:54-56…you recognize a change in the weather- how can you not recognize a change in God’s kingdom!</a:t>
            </a:r>
          </a:p>
          <a:p>
            <a:endParaRPr lang="en-US" sz="1600" dirty="0"/>
          </a:p>
          <a:p>
            <a:r>
              <a:rPr lang="en-US" sz="1600" dirty="0"/>
              <a:t>So as we read this section, understand that it is DECISION TIME… Jesus is expecting people to say I’ve seen and heard enough. I’m convinced!  So when he performs this miracle, He is looking for a response…notice how the synagogue official responds to Jesus’ miracle.</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F5A17074-4DFA-E645-97F1-39C3A7F83668}" type="slidenum">
              <a:rPr lang="en-US" smtClean="0"/>
              <a:t>1</a:t>
            </a:fld>
            <a:endParaRPr lang="en-US"/>
          </a:p>
        </p:txBody>
      </p:sp>
    </p:spTree>
    <p:extLst>
      <p:ext uri="{BB962C8B-B14F-4D97-AF65-F5344CB8AC3E}">
        <p14:creationId xmlns:p14="http://schemas.microsoft.com/office/powerpoint/2010/main" val="310474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A17074-4DFA-E645-97F1-39C3A7F83668}" type="slidenum">
              <a:rPr lang="en-US" smtClean="0"/>
              <a:t>10</a:t>
            </a:fld>
            <a:endParaRPr lang="en-US"/>
          </a:p>
        </p:txBody>
      </p:sp>
    </p:spTree>
    <p:extLst>
      <p:ext uri="{BB962C8B-B14F-4D97-AF65-F5344CB8AC3E}">
        <p14:creationId xmlns:p14="http://schemas.microsoft.com/office/powerpoint/2010/main" val="9170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Luke gives us an outstanding record of this event.  He writes with the Intelligence and Compassion of the best doctor you could ever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Luke Is A Brilliant Man, Devoted To Healing Others, Who Knows That JESUS IS THE CURE for our GREATEST ILLNESS.</a:t>
            </a:r>
          </a:p>
          <a:p>
            <a:endParaRPr lang="en-US" sz="2800" dirty="0"/>
          </a:p>
        </p:txBody>
      </p:sp>
      <p:sp>
        <p:nvSpPr>
          <p:cNvPr id="4" name="Slide Number Placeholder 3"/>
          <p:cNvSpPr>
            <a:spLocks noGrp="1"/>
          </p:cNvSpPr>
          <p:nvPr>
            <p:ph type="sldNum" sz="quarter" idx="5"/>
          </p:nvPr>
        </p:nvSpPr>
        <p:spPr/>
        <p:txBody>
          <a:bodyPr/>
          <a:lstStyle/>
          <a:p>
            <a:fld id="{F5A17074-4DFA-E645-97F1-39C3A7F83668}" type="slidenum">
              <a:rPr lang="en-US" smtClean="0"/>
              <a:t>2</a:t>
            </a:fld>
            <a:endParaRPr lang="en-US"/>
          </a:p>
        </p:txBody>
      </p:sp>
    </p:spTree>
    <p:extLst>
      <p:ext uri="{BB962C8B-B14F-4D97-AF65-F5344CB8AC3E}">
        <p14:creationId xmlns:p14="http://schemas.microsoft.com/office/powerpoint/2010/main" val="399217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p:txBody>
          <a:bodyPr/>
          <a:lstStyle/>
          <a:p>
            <a:r>
              <a:rPr lang="en-US" sz="2400" dirty="0"/>
              <a:t>So we have to be disappointed in the Synagogue Officials' reply.</a:t>
            </a:r>
          </a:p>
          <a:p>
            <a:endParaRPr lang="en-US" sz="2400" dirty="0"/>
          </a:p>
          <a:p>
            <a:endParaRPr lang="en-US" sz="2400" dirty="0"/>
          </a:p>
          <a:p>
            <a:r>
              <a:rPr lang="en-US" sz="2400" dirty="0"/>
              <a:t>In fact, notice that more time and attention is given to him in this record, than is given to the Healed Woman.  Because there is a LOT we need to learn from this man.</a:t>
            </a:r>
          </a:p>
        </p:txBody>
      </p:sp>
      <p:sp>
        <p:nvSpPr>
          <p:cNvPr id="4" name="Slide Number Placeholder 3"/>
          <p:cNvSpPr>
            <a:spLocks noGrp="1"/>
          </p:cNvSpPr>
          <p:nvPr>
            <p:ph type="sldNum" sz="quarter" idx="5"/>
          </p:nvPr>
        </p:nvSpPr>
        <p:spPr/>
        <p:txBody>
          <a:bodyPr/>
          <a:lstStyle/>
          <a:p>
            <a:fld id="{F5A17074-4DFA-E645-97F1-39C3A7F83668}" type="slidenum">
              <a:rPr lang="en-US" smtClean="0"/>
              <a:t>3</a:t>
            </a:fld>
            <a:endParaRPr lang="en-US"/>
          </a:p>
        </p:txBody>
      </p:sp>
    </p:spTree>
    <p:extLst>
      <p:ext uri="{BB962C8B-B14F-4D97-AF65-F5344CB8AC3E}">
        <p14:creationId xmlns:p14="http://schemas.microsoft.com/office/powerpoint/2010/main" val="119195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p:txBody>
          <a:bodyPr/>
          <a:lstStyle/>
          <a:p>
            <a:r>
              <a:rPr lang="en-US" sz="2000" dirty="0"/>
              <a:t>REMAIN UNDECIDED:</a:t>
            </a:r>
          </a:p>
          <a:p>
            <a:endParaRPr lang="en-US" sz="2000" dirty="0"/>
          </a:p>
          <a:p>
            <a:r>
              <a:rPr lang="en-US" sz="2000" dirty="0"/>
              <a:t>Usually when we talk about people who don’t want to commit to one option or the other, we say things like “Ride the Fence” or “Middle of the Road”.  Situations where all other drivers, are on the correct side.  Or other workers, are in one field or the other.</a:t>
            </a:r>
          </a:p>
          <a:p>
            <a:endParaRPr lang="en-US" sz="2000" dirty="0"/>
          </a:p>
          <a:p>
            <a:r>
              <a:rPr lang="en-US" sz="2000" dirty="0"/>
              <a:t>Am I like this official?</a:t>
            </a:r>
          </a:p>
          <a:p>
            <a:endParaRPr lang="en-US" sz="2000" dirty="0"/>
          </a:p>
          <a:p>
            <a:r>
              <a:rPr lang="en-US" sz="2000" dirty="0"/>
              <a:t>Refusing to Choose a Side &amp; Stand with Jesus.</a:t>
            </a:r>
          </a:p>
        </p:txBody>
      </p:sp>
      <p:sp>
        <p:nvSpPr>
          <p:cNvPr id="4" name="Slide Number Placeholder 3"/>
          <p:cNvSpPr>
            <a:spLocks noGrp="1"/>
          </p:cNvSpPr>
          <p:nvPr>
            <p:ph type="sldNum" sz="quarter" idx="5"/>
          </p:nvPr>
        </p:nvSpPr>
        <p:spPr/>
        <p:txBody>
          <a:bodyPr/>
          <a:lstStyle/>
          <a:p>
            <a:fld id="{F5A17074-4DFA-E645-97F1-39C3A7F83668}" type="slidenum">
              <a:rPr lang="en-US" smtClean="0"/>
              <a:t>4</a:t>
            </a:fld>
            <a:endParaRPr lang="en-US"/>
          </a:p>
        </p:txBody>
      </p:sp>
    </p:spTree>
    <p:extLst>
      <p:ext uri="{BB962C8B-B14F-4D97-AF65-F5344CB8AC3E}">
        <p14:creationId xmlns:p14="http://schemas.microsoft.com/office/powerpoint/2010/main" val="186137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3941762" cy="2463800"/>
          </a:xfrm>
        </p:spPr>
      </p:sp>
      <p:sp>
        <p:nvSpPr>
          <p:cNvPr id="3" name="Notes Placeholder 2"/>
          <p:cNvSpPr>
            <a:spLocks noGrp="1"/>
          </p:cNvSpPr>
          <p:nvPr>
            <p:ph type="body" idx="1"/>
          </p:nvPr>
        </p:nvSpPr>
        <p:spPr>
          <a:xfrm>
            <a:off x="318052" y="2693988"/>
            <a:ext cx="6218738" cy="6112083"/>
          </a:xfrm>
        </p:spPr>
        <p:txBody>
          <a:bodyPr/>
          <a:lstStyle/>
          <a:p>
            <a:r>
              <a:rPr lang="en-US" sz="1800" dirty="0"/>
              <a:t>Vs. 14 “Indignant”</a:t>
            </a:r>
          </a:p>
          <a:p>
            <a:endParaRPr lang="en-US" sz="1800" dirty="0"/>
          </a:p>
          <a:p>
            <a:r>
              <a:rPr lang="en-US" sz="1800" dirty="0"/>
              <a:t>Vs. 16 Not Beneficial</a:t>
            </a:r>
          </a:p>
          <a:p>
            <a:endParaRPr lang="en-US" sz="1800" dirty="0"/>
          </a:p>
          <a:p>
            <a:r>
              <a:rPr lang="en-US" sz="1800" dirty="0"/>
              <a:t>Vs. 14 “Loss”. He want to delay.  You have to ask…would he demand the same delay for his mother? For his wife? For his daughter?</a:t>
            </a:r>
          </a:p>
          <a:p>
            <a:endParaRPr lang="en-US" sz="1800" dirty="0"/>
          </a:p>
          <a:p>
            <a:r>
              <a:rPr lang="en-US" sz="1800" dirty="0"/>
              <a:t>Vs 15 Hypocrisy / Not Consistent.  Jesus immediate response is to reveal that they treat their animals better than this!</a:t>
            </a:r>
          </a:p>
          <a:p>
            <a:endParaRPr lang="en-US" sz="1800" dirty="0"/>
          </a:p>
          <a:p>
            <a:r>
              <a:rPr lang="en-US" sz="1800" dirty="0"/>
              <a:t>Vs. 16 “daughter of Abraham” – Jesus doesn’t use this term lightly.  Jesus is acknowledging the FAITH of this woman who may have given up on Doctors but not on the Power of GOD!</a:t>
            </a:r>
          </a:p>
          <a:p>
            <a:endParaRPr lang="en-US" sz="1800" dirty="0"/>
          </a:p>
          <a:p>
            <a:r>
              <a:rPr lang="en-US" sz="1800" dirty="0"/>
              <a:t>Vs. 16 “Satan”. This is a spiritual issue and there are ONLY two sides.  Supporting God or Satan.  We don’t like to think of our procrastination or lukewarm or indecisive moments as helping Satan, but Jesus points out that is the exact effect our delay has.</a:t>
            </a:r>
          </a:p>
          <a:p>
            <a:endParaRPr lang="en-US" sz="1800" dirty="0"/>
          </a:p>
          <a:p>
            <a:r>
              <a:rPr lang="en-US" sz="1800" dirty="0"/>
              <a:t>Vs. 17 – Jesus response is so obviously correct – that those who oppose him are ashamed of the position they’ve asserted.</a:t>
            </a:r>
          </a:p>
        </p:txBody>
      </p:sp>
      <p:sp>
        <p:nvSpPr>
          <p:cNvPr id="4" name="Slide Number Placeholder 3"/>
          <p:cNvSpPr>
            <a:spLocks noGrp="1"/>
          </p:cNvSpPr>
          <p:nvPr>
            <p:ph type="sldNum" sz="quarter" idx="5"/>
          </p:nvPr>
        </p:nvSpPr>
        <p:spPr/>
        <p:txBody>
          <a:bodyPr/>
          <a:lstStyle/>
          <a:p>
            <a:fld id="{F5A17074-4DFA-E645-97F1-39C3A7F83668}" type="slidenum">
              <a:rPr lang="en-US" smtClean="0"/>
              <a:t>5</a:t>
            </a:fld>
            <a:endParaRPr lang="en-US"/>
          </a:p>
        </p:txBody>
      </p:sp>
    </p:spTree>
    <p:extLst>
      <p:ext uri="{BB962C8B-B14F-4D97-AF65-F5344CB8AC3E}">
        <p14:creationId xmlns:p14="http://schemas.microsoft.com/office/powerpoint/2010/main" val="121384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p:txBody>
          <a:bodyPr/>
          <a:lstStyle/>
          <a:p>
            <a:r>
              <a:rPr lang="en-US" sz="2000" dirty="0"/>
              <a:t>This morning, my hope is that reading this passage will bring into Clear VIEW…just how WONDERFUL our SAVIOR is!</a:t>
            </a:r>
          </a:p>
          <a:p>
            <a:endParaRPr lang="en-US" sz="2000" dirty="0"/>
          </a:p>
          <a:p>
            <a:r>
              <a:rPr lang="en-US" sz="2000" dirty="0"/>
              <a:t>POWER:</a:t>
            </a:r>
          </a:p>
          <a:p>
            <a:endParaRPr lang="en-US" sz="2000" dirty="0"/>
          </a:p>
          <a:p>
            <a:r>
              <a:rPr lang="en-US" sz="2000" dirty="0"/>
              <a:t>Unmovable: I love the phrase “move the needle”. Think of our gas tank being on empty – and someone who fills the tank. It moves the needle all the way back up.  JESUS moves the needle here when for 18 years everyone else had failed!!</a:t>
            </a:r>
          </a:p>
          <a:p>
            <a:endParaRPr lang="en-US" sz="2000" dirty="0"/>
          </a:p>
          <a:p>
            <a:r>
              <a:rPr lang="en-US" sz="2000" dirty="0"/>
              <a:t>COMPASSION:</a:t>
            </a:r>
          </a:p>
          <a:p>
            <a:endParaRPr lang="en-US" sz="2000" dirty="0"/>
          </a:p>
          <a:p>
            <a:r>
              <a:rPr lang="en-US" sz="2000" dirty="0"/>
              <a:t>This woman may have given up on Doctors, but she had not given up on GOD!  She came to JESUS!</a:t>
            </a:r>
          </a:p>
          <a:p>
            <a:endParaRPr lang="en-US" sz="2000" dirty="0"/>
          </a:p>
          <a:p>
            <a:endParaRPr lang="en-US" sz="2000" dirty="0"/>
          </a:p>
        </p:txBody>
      </p:sp>
      <p:sp>
        <p:nvSpPr>
          <p:cNvPr id="4" name="Slide Number Placeholder 3"/>
          <p:cNvSpPr>
            <a:spLocks noGrp="1"/>
          </p:cNvSpPr>
          <p:nvPr>
            <p:ph type="sldNum" sz="quarter" idx="5"/>
          </p:nvPr>
        </p:nvSpPr>
        <p:spPr/>
        <p:txBody>
          <a:bodyPr/>
          <a:lstStyle/>
          <a:p>
            <a:fld id="{F5A17074-4DFA-E645-97F1-39C3A7F83668}" type="slidenum">
              <a:rPr lang="en-US" smtClean="0"/>
              <a:t>6</a:t>
            </a:fld>
            <a:endParaRPr lang="en-US"/>
          </a:p>
        </p:txBody>
      </p:sp>
    </p:spTree>
    <p:extLst>
      <p:ext uri="{BB962C8B-B14F-4D97-AF65-F5344CB8AC3E}">
        <p14:creationId xmlns:p14="http://schemas.microsoft.com/office/powerpoint/2010/main" val="100665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Everyone has some area, where they respond with ZERO hesitation.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WHY HESITATE:   Because It Requires Change &amp; Humility.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Remember our John passage:  If there is no evidence…delay is reasonable.  BUT if you know Jesus.  If you understand the MOUNTAINS of evidence in every sermon He preached, Every Loving Act. EVERY VICTORY.  Most of All His Resurrection from the DEAD!  Then there is NO EXCUSE for delay.</a:t>
            </a:r>
          </a:p>
          <a:p>
            <a:endParaRPr lang="en-US" sz="2400" dirty="0"/>
          </a:p>
        </p:txBody>
      </p:sp>
      <p:sp>
        <p:nvSpPr>
          <p:cNvPr id="4" name="Slide Number Placeholder 3"/>
          <p:cNvSpPr>
            <a:spLocks noGrp="1"/>
          </p:cNvSpPr>
          <p:nvPr>
            <p:ph type="sldNum" sz="quarter" idx="5"/>
          </p:nvPr>
        </p:nvSpPr>
        <p:spPr/>
        <p:txBody>
          <a:bodyPr/>
          <a:lstStyle/>
          <a:p>
            <a:fld id="{F5A17074-4DFA-E645-97F1-39C3A7F83668}" type="slidenum">
              <a:rPr lang="en-US" smtClean="0"/>
              <a:t>7</a:t>
            </a:fld>
            <a:endParaRPr lang="en-US"/>
          </a:p>
        </p:txBody>
      </p:sp>
    </p:spTree>
    <p:extLst>
      <p:ext uri="{BB962C8B-B14F-4D97-AF65-F5344CB8AC3E}">
        <p14:creationId xmlns:p14="http://schemas.microsoft.com/office/powerpoint/2010/main" val="250819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p:txBody>
          <a:bodyPr/>
          <a:lstStyle/>
          <a:p>
            <a:r>
              <a:rPr lang="en-US" sz="2800" dirty="0"/>
              <a:t>They Are Convinced… And this won’t just be people nearby in geography, or culture, or race, or even time.  It will be people from all nations, and all time who put their FAITH IN JESUS.</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Will Come From All Nations</a:t>
            </a:r>
          </a:p>
          <a:p>
            <a:endParaRPr lang="en-US" sz="2800" dirty="0"/>
          </a:p>
        </p:txBody>
      </p:sp>
      <p:sp>
        <p:nvSpPr>
          <p:cNvPr id="4" name="Slide Number Placeholder 3"/>
          <p:cNvSpPr>
            <a:spLocks noGrp="1"/>
          </p:cNvSpPr>
          <p:nvPr>
            <p:ph type="sldNum" sz="quarter" idx="5"/>
          </p:nvPr>
        </p:nvSpPr>
        <p:spPr/>
        <p:txBody>
          <a:bodyPr/>
          <a:lstStyle/>
          <a:p>
            <a:fld id="{F5A17074-4DFA-E645-97F1-39C3A7F83668}" type="slidenum">
              <a:rPr lang="en-US" smtClean="0"/>
              <a:t>8</a:t>
            </a:fld>
            <a:endParaRPr lang="en-US"/>
          </a:p>
        </p:txBody>
      </p:sp>
    </p:spTree>
    <p:extLst>
      <p:ext uri="{BB962C8B-B14F-4D97-AF65-F5344CB8AC3E}">
        <p14:creationId xmlns:p14="http://schemas.microsoft.com/office/powerpoint/2010/main" val="158927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230188"/>
            <a:ext cx="4206875" cy="2628900"/>
          </a:xfrm>
        </p:spPr>
      </p:sp>
      <p:sp>
        <p:nvSpPr>
          <p:cNvPr id="3" name="Notes Placeholder 2"/>
          <p:cNvSpPr>
            <a:spLocks noGrp="1"/>
          </p:cNvSpPr>
          <p:nvPr>
            <p:ph type="body" idx="1"/>
          </p:nvPr>
        </p:nvSpPr>
        <p:spPr/>
        <p:txBody>
          <a:bodyPr/>
          <a:lstStyle/>
          <a:p>
            <a:r>
              <a:rPr lang="en-US" sz="2000" dirty="0"/>
              <a:t>Jesus is Showing us the TIME HAS COME TO CHOSE.</a:t>
            </a:r>
          </a:p>
          <a:p>
            <a:endParaRPr lang="en-US" sz="2000" dirty="0"/>
          </a:p>
          <a:p>
            <a:r>
              <a:rPr lang="en-US" sz="2000" dirty="0"/>
              <a:t>Did you notice how quick the healed woman was to give God the glory in verse 13!  “immediately…glorifying God.”</a:t>
            </a:r>
          </a:p>
          <a:p>
            <a:endParaRPr lang="en-US" sz="2000" dirty="0"/>
          </a:p>
          <a:p>
            <a:r>
              <a:rPr lang="en-US" sz="2000" dirty="0"/>
              <a:t>Now is the time To Repent.</a:t>
            </a:r>
          </a:p>
          <a:p>
            <a:r>
              <a:rPr lang="en-US" sz="2000" dirty="0"/>
              <a:t>Now is the time To Follow.</a:t>
            </a:r>
          </a:p>
          <a:p>
            <a:r>
              <a:rPr lang="en-US" sz="2000" dirty="0"/>
              <a:t>Now is the time To Enter His Kingdom…</a:t>
            </a:r>
          </a:p>
          <a:p>
            <a:endParaRPr lang="en-US" sz="2000" dirty="0"/>
          </a:p>
          <a:p>
            <a:r>
              <a:rPr lang="en-US" sz="2000" dirty="0"/>
              <a:t>Following JESUS means choosing the BEST of what RELIGION is all about. </a:t>
            </a:r>
          </a:p>
          <a:p>
            <a:r>
              <a:rPr lang="en-US" sz="2000" dirty="0"/>
              <a:t>He sets the true bar for goodness and righteousness and holiness.</a:t>
            </a:r>
          </a:p>
          <a:p>
            <a:r>
              <a:rPr lang="en-US" sz="2000" dirty="0"/>
              <a:t>Even when other believers are confused or stuck or hurtful – our faith was never in them in the 1</a:t>
            </a:r>
            <a:r>
              <a:rPr lang="en-US" sz="2000" baseline="30000" dirty="0"/>
              <a:t>st</a:t>
            </a:r>
            <a:r>
              <a:rPr lang="en-US" sz="2000" dirty="0"/>
              <a:t> place. Our faith is in JESUS.</a:t>
            </a:r>
          </a:p>
        </p:txBody>
      </p:sp>
      <p:sp>
        <p:nvSpPr>
          <p:cNvPr id="4" name="Slide Number Placeholder 3"/>
          <p:cNvSpPr>
            <a:spLocks noGrp="1"/>
          </p:cNvSpPr>
          <p:nvPr>
            <p:ph type="sldNum" sz="quarter" idx="5"/>
          </p:nvPr>
        </p:nvSpPr>
        <p:spPr/>
        <p:txBody>
          <a:bodyPr/>
          <a:lstStyle/>
          <a:p>
            <a:fld id="{F5A17074-4DFA-E645-97F1-39C3A7F83668}" type="slidenum">
              <a:rPr lang="en-US" smtClean="0"/>
              <a:t>9</a:t>
            </a:fld>
            <a:endParaRPr lang="en-US"/>
          </a:p>
        </p:txBody>
      </p:sp>
    </p:spTree>
    <p:extLst>
      <p:ext uri="{BB962C8B-B14F-4D97-AF65-F5344CB8AC3E}">
        <p14:creationId xmlns:p14="http://schemas.microsoft.com/office/powerpoint/2010/main" val="1968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A6F498-E3DF-9649-8C5B-C9774B065153}" type="datetimeFigureOut">
              <a:rPr lang="en-US" smtClean="0"/>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405081619"/>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6F498-E3DF-9649-8C5B-C9774B065153}" type="datetimeFigureOut">
              <a:rPr lang="en-US" smtClean="0"/>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4028707910"/>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6F498-E3DF-9649-8C5B-C9774B065153}" type="datetimeFigureOut">
              <a:rPr lang="en-US" smtClean="0"/>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1672181055"/>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A6F498-E3DF-9649-8C5B-C9774B065153}" type="datetimeFigureOut">
              <a:rPr lang="en-US" smtClean="0"/>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314099957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A6F498-E3DF-9649-8C5B-C9774B065153}" type="datetimeFigureOut">
              <a:rPr lang="en-US" smtClean="0"/>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1283532616"/>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6F498-E3DF-9649-8C5B-C9774B065153}" type="datetimeFigureOut">
              <a:rPr lang="en-US" smtClean="0"/>
              <a:t>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3077039128"/>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6F498-E3DF-9649-8C5B-C9774B065153}" type="datetimeFigureOut">
              <a:rPr lang="en-US" smtClean="0"/>
              <a:t>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2470745712"/>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6F498-E3DF-9649-8C5B-C9774B065153}" type="datetimeFigureOut">
              <a:rPr lang="en-US" smtClean="0"/>
              <a:t>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128994219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F498-E3DF-9649-8C5B-C9774B065153}" type="datetimeFigureOut">
              <a:rPr lang="en-US" smtClean="0"/>
              <a:t>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134258116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A6F498-E3DF-9649-8C5B-C9774B065153}" type="datetimeFigureOut">
              <a:rPr lang="en-US" smtClean="0"/>
              <a:t>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1543462973"/>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A6F498-E3DF-9649-8C5B-C9774B065153}" type="datetimeFigureOut">
              <a:rPr lang="en-US" smtClean="0"/>
              <a:t>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03F29-48C6-B846-8AC1-3E0A56CA4295}" type="slidenum">
              <a:rPr lang="en-US" smtClean="0"/>
              <a:t>‹#›</a:t>
            </a:fld>
            <a:endParaRPr lang="en-US"/>
          </a:p>
        </p:txBody>
      </p:sp>
    </p:spTree>
    <p:extLst>
      <p:ext uri="{BB962C8B-B14F-4D97-AF65-F5344CB8AC3E}">
        <p14:creationId xmlns:p14="http://schemas.microsoft.com/office/powerpoint/2010/main" val="2693729212"/>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DA6F498-E3DF-9649-8C5B-C9774B065153}" type="datetimeFigureOut">
              <a:rPr lang="en-US" smtClean="0"/>
              <a:t>1/2/21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0303F29-48C6-B846-8AC1-3E0A56CA4295}" type="slidenum">
              <a:rPr lang="en-US" smtClean="0"/>
              <a:t>‹#›</a:t>
            </a:fld>
            <a:endParaRPr lang="en-US"/>
          </a:p>
        </p:txBody>
      </p:sp>
    </p:spTree>
    <p:extLst>
      <p:ext uri="{BB962C8B-B14F-4D97-AF65-F5344CB8AC3E}">
        <p14:creationId xmlns:p14="http://schemas.microsoft.com/office/powerpoint/2010/main" val="2267139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BD9E-F134-A045-875E-7773276D9768}"/>
              </a:ext>
            </a:extLst>
          </p:cNvPr>
          <p:cNvSpPr>
            <a:spLocks noGrp="1"/>
          </p:cNvSpPr>
          <p:nvPr>
            <p:ph type="ctrTitle"/>
          </p:nvPr>
        </p:nvSpPr>
        <p:spPr/>
        <p:txBody>
          <a:bodyPr/>
          <a:lstStyle/>
          <a:p>
            <a:r>
              <a:rPr lang="en-US" dirty="0"/>
              <a:t>Luke 13</a:t>
            </a:r>
          </a:p>
        </p:txBody>
      </p:sp>
      <p:sp>
        <p:nvSpPr>
          <p:cNvPr id="3" name="Subtitle 2">
            <a:extLst>
              <a:ext uri="{FF2B5EF4-FFF2-40B4-BE49-F238E27FC236}">
                <a16:creationId xmlns:a16="http://schemas.microsoft.com/office/drawing/2014/main" id="{84AD582C-1CD9-DA48-B073-A697C1BABFB9}"/>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8119F05C-FEF5-534E-AB25-23A795E3079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663463088"/>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BD9E-F134-A045-875E-7773276D9768}"/>
              </a:ext>
            </a:extLst>
          </p:cNvPr>
          <p:cNvSpPr>
            <a:spLocks noGrp="1"/>
          </p:cNvSpPr>
          <p:nvPr>
            <p:ph type="ctrTitle"/>
          </p:nvPr>
        </p:nvSpPr>
        <p:spPr/>
        <p:txBody>
          <a:bodyPr/>
          <a:lstStyle/>
          <a:p>
            <a:r>
              <a:rPr lang="en-US" dirty="0"/>
              <a:t>Luke 13</a:t>
            </a:r>
          </a:p>
        </p:txBody>
      </p:sp>
      <p:sp>
        <p:nvSpPr>
          <p:cNvPr id="3" name="Subtitle 2">
            <a:extLst>
              <a:ext uri="{FF2B5EF4-FFF2-40B4-BE49-F238E27FC236}">
                <a16:creationId xmlns:a16="http://schemas.microsoft.com/office/drawing/2014/main" id="{84AD582C-1CD9-DA48-B073-A697C1BABFB9}"/>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8119F05C-FEF5-534E-AB25-23A795E3079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091847141"/>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A262-790F-C94D-A8A3-FB3A6E74D194}"/>
              </a:ext>
            </a:extLst>
          </p:cNvPr>
          <p:cNvSpPr>
            <a:spLocks noGrp="1"/>
          </p:cNvSpPr>
          <p:nvPr>
            <p:ph type="title"/>
          </p:nvPr>
        </p:nvSpPr>
        <p:spPr/>
        <p:txBody>
          <a:bodyPr/>
          <a:lstStyle/>
          <a:p>
            <a:pPr algn="ctr"/>
            <a:r>
              <a:rPr lang="en-US" dirty="0"/>
              <a:t>Luke Writes From A Doctor’s Perspective…</a:t>
            </a:r>
          </a:p>
        </p:txBody>
      </p:sp>
      <p:sp>
        <p:nvSpPr>
          <p:cNvPr id="3" name="Content Placeholder 2">
            <a:extLst>
              <a:ext uri="{FF2B5EF4-FFF2-40B4-BE49-F238E27FC236}">
                <a16:creationId xmlns:a16="http://schemas.microsoft.com/office/drawing/2014/main" id="{109FC46B-DE8B-4D4B-99D3-B07406FAA0B0}"/>
              </a:ext>
            </a:extLst>
          </p:cNvPr>
          <p:cNvSpPr>
            <a:spLocks noGrp="1"/>
          </p:cNvSpPr>
          <p:nvPr>
            <p:ph idx="1"/>
          </p:nvPr>
        </p:nvSpPr>
        <p:spPr/>
        <p:txBody>
          <a:bodyPr>
            <a:normAutofit/>
          </a:bodyPr>
          <a:lstStyle/>
          <a:p>
            <a:r>
              <a:rPr lang="en-US" sz="2400" dirty="0"/>
              <a:t>Luke’s Life is Devoted To Healing People.</a:t>
            </a:r>
          </a:p>
          <a:p>
            <a:r>
              <a:rPr lang="en-US" sz="2400" dirty="0"/>
              <a:t>Luke’s Synopsis of the Woman’s Condition: (13:11)</a:t>
            </a:r>
          </a:p>
          <a:p>
            <a:pPr lvl="1"/>
            <a:r>
              <a:rPr lang="en-US" sz="2000" dirty="0"/>
              <a:t>Patient: Female</a:t>
            </a:r>
          </a:p>
          <a:p>
            <a:pPr lvl="1"/>
            <a:r>
              <a:rPr lang="en-US" sz="2000" dirty="0"/>
              <a:t>Problem: Bent Double</a:t>
            </a:r>
          </a:p>
          <a:p>
            <a:pPr lvl="1"/>
            <a:r>
              <a:rPr lang="en-US" sz="2000" dirty="0"/>
              <a:t>Duration: 18 Years</a:t>
            </a:r>
          </a:p>
          <a:p>
            <a:pPr lvl="1"/>
            <a:r>
              <a:rPr lang="en-US" sz="2000" dirty="0"/>
              <a:t>Severity: Could Not Straighten Up At All (or Completely)</a:t>
            </a:r>
          </a:p>
          <a:p>
            <a:pPr lvl="1"/>
            <a:r>
              <a:rPr lang="en-US" sz="2000" dirty="0"/>
              <a:t>Cause: “sickness caused by a spirit…Satan has bound” (vs. 11, 16)</a:t>
            </a:r>
          </a:p>
          <a:p>
            <a:r>
              <a:rPr lang="en-US" sz="2400" dirty="0"/>
              <a:t>Luke’s Report of Jesus’ Healing: (13:12-13)</a:t>
            </a:r>
          </a:p>
          <a:p>
            <a:pPr lvl="1"/>
            <a:r>
              <a:rPr lang="en-US" sz="2000" dirty="0"/>
              <a:t>Jesus “said to her…laid His hands on her…”</a:t>
            </a:r>
          </a:p>
          <a:p>
            <a:pPr lvl="1"/>
            <a:r>
              <a:rPr lang="en-US" sz="2000" dirty="0"/>
              <a:t>“freed from your sickness…immediately she was made erect again”</a:t>
            </a:r>
          </a:p>
        </p:txBody>
      </p:sp>
    </p:spTree>
    <p:extLst>
      <p:ext uri="{BB962C8B-B14F-4D97-AF65-F5344CB8AC3E}">
        <p14:creationId xmlns:p14="http://schemas.microsoft.com/office/powerpoint/2010/main" val="1664526572"/>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2B47-16BA-9D4A-BBEC-342A430374C2}"/>
              </a:ext>
            </a:extLst>
          </p:cNvPr>
          <p:cNvSpPr>
            <a:spLocks noGrp="1"/>
          </p:cNvSpPr>
          <p:nvPr>
            <p:ph type="title"/>
          </p:nvPr>
        </p:nvSpPr>
        <p:spPr>
          <a:xfrm>
            <a:off x="628650" y="304271"/>
            <a:ext cx="7886700" cy="4531200"/>
          </a:xfrm>
        </p:spPr>
        <p:txBody>
          <a:bodyPr>
            <a:normAutofit/>
          </a:bodyPr>
          <a:lstStyle/>
          <a:p>
            <a:r>
              <a:rPr lang="en-US" dirty="0"/>
              <a:t>Jesus Expects Us To Take Some Time</a:t>
            </a:r>
            <a:br>
              <a:rPr lang="en-US" dirty="0"/>
            </a:br>
            <a:r>
              <a:rPr lang="en-US" dirty="0"/>
              <a:t> To Investigate His Teaching &amp; Miracles.</a:t>
            </a:r>
            <a:br>
              <a:rPr lang="en-US" dirty="0"/>
            </a:br>
            <a:r>
              <a:rPr lang="en-US" b="1" i="1" dirty="0"/>
              <a:t>John 10:37-38</a:t>
            </a:r>
            <a:br>
              <a:rPr lang="en-US" b="1" i="1" dirty="0"/>
            </a:br>
            <a:r>
              <a:rPr lang="en-US" dirty="0"/>
              <a:t> </a:t>
            </a:r>
            <a:br>
              <a:rPr lang="en-US" dirty="0"/>
            </a:br>
            <a:r>
              <a:rPr lang="en-US" dirty="0"/>
              <a:t>But Eventually, There Is No Middle Ground.</a:t>
            </a:r>
            <a:br>
              <a:rPr lang="en-US" dirty="0"/>
            </a:br>
            <a:r>
              <a:rPr lang="en-US" b="1" i="1" dirty="0"/>
              <a:t>Luke 13:10-17</a:t>
            </a:r>
          </a:p>
        </p:txBody>
      </p:sp>
    </p:spTree>
    <p:extLst>
      <p:ext uri="{BB962C8B-B14F-4D97-AF65-F5344CB8AC3E}">
        <p14:creationId xmlns:p14="http://schemas.microsoft.com/office/powerpoint/2010/main" val="2393141745"/>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6ED0-54FB-334D-8833-7A2716157994}"/>
              </a:ext>
            </a:extLst>
          </p:cNvPr>
          <p:cNvSpPr>
            <a:spLocks noGrp="1"/>
          </p:cNvSpPr>
          <p:nvPr>
            <p:ph type="title"/>
          </p:nvPr>
        </p:nvSpPr>
        <p:spPr/>
        <p:txBody>
          <a:bodyPr/>
          <a:lstStyle/>
          <a:p>
            <a:pPr algn="ctr"/>
            <a:r>
              <a:rPr lang="en-US" dirty="0"/>
              <a:t>The Synagogue Official’s Rejection of Jesus</a:t>
            </a:r>
          </a:p>
        </p:txBody>
      </p:sp>
      <p:sp>
        <p:nvSpPr>
          <p:cNvPr id="3" name="Content Placeholder 2">
            <a:extLst>
              <a:ext uri="{FF2B5EF4-FFF2-40B4-BE49-F238E27FC236}">
                <a16:creationId xmlns:a16="http://schemas.microsoft.com/office/drawing/2014/main" id="{5D371A5B-6F6D-9245-800B-228D47755527}"/>
              </a:ext>
            </a:extLst>
          </p:cNvPr>
          <p:cNvSpPr>
            <a:spLocks noGrp="1"/>
          </p:cNvSpPr>
          <p:nvPr>
            <p:ph idx="1"/>
          </p:nvPr>
        </p:nvSpPr>
        <p:spPr>
          <a:xfrm>
            <a:off x="628650" y="1521354"/>
            <a:ext cx="7886700" cy="3980544"/>
          </a:xfrm>
        </p:spPr>
        <p:txBody>
          <a:bodyPr>
            <a:normAutofit/>
          </a:bodyPr>
          <a:lstStyle/>
          <a:p>
            <a:r>
              <a:rPr lang="en-US" sz="2400" dirty="0"/>
              <a:t>The Official’s Proposal Actually Reveals His Thinking. (vs. 14)</a:t>
            </a:r>
          </a:p>
          <a:p>
            <a:pPr lvl="1"/>
            <a:r>
              <a:rPr lang="en-US" sz="2100" dirty="0"/>
              <a:t>He Knew Jesus Performed A Miracle.</a:t>
            </a:r>
          </a:p>
          <a:p>
            <a:pPr lvl="1"/>
            <a:r>
              <a:rPr lang="en-US" sz="2100" dirty="0"/>
              <a:t>He Believed Jesus Could &amp; Would Do It Again.</a:t>
            </a:r>
          </a:p>
          <a:p>
            <a:pPr lvl="1"/>
            <a:r>
              <a:rPr lang="en-US" sz="2100" dirty="0"/>
              <a:t>But, He Still Refused To Admit That Jesus Was Right. </a:t>
            </a:r>
          </a:p>
          <a:p>
            <a:r>
              <a:rPr lang="en-US" sz="2400" dirty="0"/>
              <a:t>The Official Attempts To Remain Undecided.</a:t>
            </a:r>
          </a:p>
          <a:p>
            <a:pPr lvl="1"/>
            <a:r>
              <a:rPr lang="en-US" sz="2000" dirty="0"/>
              <a:t>Not Directly Accepting or Criticizing Jesus, He Criticized the Crowd.</a:t>
            </a:r>
          </a:p>
          <a:p>
            <a:pPr lvl="1"/>
            <a:r>
              <a:rPr lang="en-US" sz="2000" dirty="0"/>
              <a:t>He Proposed A Compromise, That Was Actually A Denial.</a:t>
            </a:r>
          </a:p>
          <a:p>
            <a:pPr lvl="1"/>
            <a:r>
              <a:rPr lang="en-US" sz="2000" dirty="0"/>
              <a:t>He Was More Committed To The Status Quo, Than The Truth.</a:t>
            </a:r>
          </a:p>
          <a:p>
            <a:r>
              <a:rPr lang="en-US" sz="2400" b="1" i="1" dirty="0"/>
              <a:t>Am I Like This Synagogue Official?</a:t>
            </a:r>
          </a:p>
          <a:p>
            <a:pPr lvl="1"/>
            <a:r>
              <a:rPr lang="en-US" sz="2000" dirty="0"/>
              <a:t>Unwilling to commit to Jesus, even when the evidence is clear</a:t>
            </a:r>
          </a:p>
        </p:txBody>
      </p:sp>
    </p:spTree>
    <p:extLst>
      <p:ext uri="{BB962C8B-B14F-4D97-AF65-F5344CB8AC3E}">
        <p14:creationId xmlns:p14="http://schemas.microsoft.com/office/powerpoint/2010/main" val="988089787"/>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A27B-02E5-9B45-91AB-73A804DCF5FC}"/>
              </a:ext>
            </a:extLst>
          </p:cNvPr>
          <p:cNvSpPr>
            <a:spLocks noGrp="1"/>
          </p:cNvSpPr>
          <p:nvPr>
            <p:ph type="title"/>
          </p:nvPr>
        </p:nvSpPr>
        <p:spPr/>
        <p:txBody>
          <a:bodyPr/>
          <a:lstStyle/>
          <a:p>
            <a:pPr algn="ctr"/>
            <a:r>
              <a:rPr lang="en-US" dirty="0"/>
              <a:t>The Synagogue Official’s Rejection of Jesus</a:t>
            </a:r>
          </a:p>
        </p:txBody>
      </p:sp>
      <p:sp>
        <p:nvSpPr>
          <p:cNvPr id="3" name="Content Placeholder 2">
            <a:extLst>
              <a:ext uri="{FF2B5EF4-FFF2-40B4-BE49-F238E27FC236}">
                <a16:creationId xmlns:a16="http://schemas.microsoft.com/office/drawing/2014/main" id="{39F580F6-22B1-C742-B748-56767A399992}"/>
              </a:ext>
            </a:extLst>
          </p:cNvPr>
          <p:cNvSpPr>
            <a:spLocks noGrp="1"/>
          </p:cNvSpPr>
          <p:nvPr>
            <p:ph idx="1"/>
          </p:nvPr>
        </p:nvSpPr>
        <p:spPr/>
        <p:txBody>
          <a:bodyPr>
            <a:normAutofit fontScale="92500"/>
          </a:bodyPr>
          <a:lstStyle/>
          <a:p>
            <a:pPr marL="0" indent="0">
              <a:buNone/>
            </a:pPr>
            <a:r>
              <a:rPr lang="en-US" sz="2400" b="1" i="1" dirty="0"/>
              <a:t>What’s Wrong With This Middle Ground Approach?</a:t>
            </a:r>
          </a:p>
          <a:p>
            <a:r>
              <a:rPr lang="en-US" sz="2400" dirty="0"/>
              <a:t>It is driven by anger, not by humility.</a:t>
            </a:r>
          </a:p>
          <a:p>
            <a:r>
              <a:rPr lang="en-US" sz="2400" dirty="0"/>
              <a:t>It isn’t a beneficial compromise; it’s a rejection of Jesus’ authority.</a:t>
            </a:r>
          </a:p>
          <a:p>
            <a:r>
              <a:rPr lang="en-US" sz="2400" dirty="0"/>
              <a:t>It doesn’t bring peace, it brings loss.</a:t>
            </a:r>
          </a:p>
          <a:p>
            <a:r>
              <a:rPr lang="en-US" sz="2400" dirty="0"/>
              <a:t>It isn’t even consistent with their own discernment and practices.</a:t>
            </a:r>
          </a:p>
          <a:p>
            <a:r>
              <a:rPr lang="en-US" sz="2400" dirty="0"/>
              <a:t>It doesn’t value this “daughter of Abraham” highly enough.</a:t>
            </a:r>
          </a:p>
          <a:p>
            <a:r>
              <a:rPr lang="en-US" sz="2400" dirty="0"/>
              <a:t>It gives Satan another day of victory.</a:t>
            </a:r>
          </a:p>
          <a:p>
            <a:r>
              <a:rPr lang="en-US" sz="2400" dirty="0"/>
              <a:t>It is shameful for anyone claiming to be a child of God.</a:t>
            </a:r>
          </a:p>
        </p:txBody>
      </p:sp>
    </p:spTree>
    <p:extLst>
      <p:ext uri="{BB962C8B-B14F-4D97-AF65-F5344CB8AC3E}">
        <p14:creationId xmlns:p14="http://schemas.microsoft.com/office/powerpoint/2010/main" val="1299771836"/>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845B-AC40-664E-88B3-8B8E281C978E}"/>
              </a:ext>
            </a:extLst>
          </p:cNvPr>
          <p:cNvSpPr>
            <a:spLocks noGrp="1"/>
          </p:cNvSpPr>
          <p:nvPr>
            <p:ph type="title"/>
          </p:nvPr>
        </p:nvSpPr>
        <p:spPr>
          <a:xfrm>
            <a:off x="220717" y="304271"/>
            <a:ext cx="8702565" cy="1104636"/>
          </a:xfrm>
        </p:spPr>
        <p:txBody>
          <a:bodyPr>
            <a:normAutofit/>
          </a:bodyPr>
          <a:lstStyle/>
          <a:p>
            <a:r>
              <a:rPr lang="en-US" sz="3600" dirty="0"/>
              <a:t>Luke Helps Us See Jesus Clearly</a:t>
            </a:r>
          </a:p>
        </p:txBody>
      </p:sp>
      <p:sp>
        <p:nvSpPr>
          <p:cNvPr id="3" name="Content Placeholder 2">
            <a:extLst>
              <a:ext uri="{FF2B5EF4-FFF2-40B4-BE49-F238E27FC236}">
                <a16:creationId xmlns:a16="http://schemas.microsoft.com/office/drawing/2014/main" id="{9F8CB8FF-A457-1A40-A09C-46C81E20A750}"/>
              </a:ext>
            </a:extLst>
          </p:cNvPr>
          <p:cNvSpPr>
            <a:spLocks noGrp="1"/>
          </p:cNvSpPr>
          <p:nvPr>
            <p:ph idx="1"/>
          </p:nvPr>
        </p:nvSpPr>
        <p:spPr/>
        <p:txBody>
          <a:bodyPr>
            <a:normAutofit fontScale="92500" lnSpcReduction="20000"/>
          </a:bodyPr>
          <a:lstStyle/>
          <a:p>
            <a:r>
              <a:rPr lang="en-US" dirty="0"/>
              <a:t>I’m Convinced By The </a:t>
            </a:r>
            <a:r>
              <a:rPr lang="en-US" b="1" i="1" dirty="0"/>
              <a:t>Power</a:t>
            </a:r>
            <a:r>
              <a:rPr lang="en-US" dirty="0"/>
              <a:t> of Jesus</a:t>
            </a:r>
          </a:p>
          <a:p>
            <a:pPr lvl="1"/>
            <a:r>
              <a:rPr lang="en-US" dirty="0"/>
              <a:t>Jesus overcomes physical and spiritual sickness.</a:t>
            </a:r>
          </a:p>
          <a:p>
            <a:pPr lvl="1"/>
            <a:r>
              <a:rPr lang="en-US" dirty="0"/>
              <a:t>Jesus overcomes long-term problems.</a:t>
            </a:r>
          </a:p>
          <a:p>
            <a:pPr lvl="1"/>
            <a:r>
              <a:rPr lang="en-US" dirty="0"/>
              <a:t>Jesus overcomes unmovable difficulties.</a:t>
            </a:r>
          </a:p>
          <a:p>
            <a:r>
              <a:rPr lang="en-US" dirty="0"/>
              <a:t>I’m Convinced By The </a:t>
            </a:r>
            <a:r>
              <a:rPr lang="en-US" b="1" i="1" dirty="0"/>
              <a:t>Compassion</a:t>
            </a:r>
            <a:r>
              <a:rPr lang="en-US" dirty="0"/>
              <a:t> of Jesus</a:t>
            </a:r>
          </a:p>
          <a:p>
            <a:pPr lvl="1"/>
            <a:r>
              <a:rPr lang="en-US" dirty="0"/>
              <a:t>He speaks words of TRUTH and FREEDOM.</a:t>
            </a:r>
          </a:p>
          <a:p>
            <a:pPr lvl="1"/>
            <a:r>
              <a:rPr lang="en-US" dirty="0"/>
              <a:t>He reaches out to us with a GENTLE and HEALING TOUCH.</a:t>
            </a:r>
          </a:p>
          <a:p>
            <a:pPr lvl="1"/>
            <a:r>
              <a:rPr lang="en-US" dirty="0"/>
              <a:t>He acts to unbind us from SUFFERING and MAN’S TRADITION.</a:t>
            </a:r>
          </a:p>
          <a:p>
            <a:r>
              <a:rPr lang="en-US" dirty="0"/>
              <a:t>I’m Convinced By The </a:t>
            </a:r>
            <a:r>
              <a:rPr lang="en-US" b="1" i="1" dirty="0"/>
              <a:t>Sincerity</a:t>
            </a:r>
            <a:r>
              <a:rPr lang="en-US" dirty="0"/>
              <a:t> of Jesus</a:t>
            </a:r>
          </a:p>
          <a:p>
            <a:pPr lvl="1"/>
            <a:r>
              <a:rPr lang="en-US" dirty="0"/>
              <a:t>Jesus is free from the hypocrisy of worldly believers.</a:t>
            </a:r>
          </a:p>
          <a:p>
            <a:pPr lvl="1"/>
            <a:r>
              <a:rPr lang="en-US" dirty="0"/>
              <a:t>Jesus shows us the VERY BEST of walking with God.</a:t>
            </a:r>
          </a:p>
          <a:p>
            <a:pPr lvl="1"/>
            <a:endParaRPr lang="en-US" dirty="0"/>
          </a:p>
        </p:txBody>
      </p:sp>
    </p:spTree>
    <p:extLst>
      <p:ext uri="{BB962C8B-B14F-4D97-AF65-F5344CB8AC3E}">
        <p14:creationId xmlns:p14="http://schemas.microsoft.com/office/powerpoint/2010/main" val="38223585"/>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DBED-80F0-AD43-A278-83DE740D966C}"/>
              </a:ext>
            </a:extLst>
          </p:cNvPr>
          <p:cNvSpPr>
            <a:spLocks noGrp="1"/>
          </p:cNvSpPr>
          <p:nvPr>
            <p:ph type="title"/>
          </p:nvPr>
        </p:nvSpPr>
        <p:spPr/>
        <p:txBody>
          <a:bodyPr/>
          <a:lstStyle/>
          <a:p>
            <a:r>
              <a:rPr lang="en-US" dirty="0"/>
              <a:t>Decision Time: Will Jesus Be Our King?</a:t>
            </a:r>
          </a:p>
        </p:txBody>
      </p:sp>
      <p:sp>
        <p:nvSpPr>
          <p:cNvPr id="3" name="Content Placeholder 2">
            <a:extLst>
              <a:ext uri="{FF2B5EF4-FFF2-40B4-BE49-F238E27FC236}">
                <a16:creationId xmlns:a16="http://schemas.microsoft.com/office/drawing/2014/main" id="{AED87CEF-C9BB-0D4B-A20B-CA33BA12A26D}"/>
              </a:ext>
            </a:extLst>
          </p:cNvPr>
          <p:cNvSpPr>
            <a:spLocks noGrp="1"/>
          </p:cNvSpPr>
          <p:nvPr>
            <p:ph idx="1"/>
          </p:nvPr>
        </p:nvSpPr>
        <p:spPr>
          <a:xfrm>
            <a:off x="628650" y="1521354"/>
            <a:ext cx="7886700" cy="3918551"/>
          </a:xfrm>
        </p:spPr>
        <p:txBody>
          <a:bodyPr>
            <a:normAutofit fontScale="92500"/>
          </a:bodyPr>
          <a:lstStyle/>
          <a:p>
            <a:r>
              <a:rPr lang="en-US" dirty="0"/>
              <a:t>Self-Examination: When Do I Act With Zero Hesitation?</a:t>
            </a:r>
          </a:p>
          <a:p>
            <a:pPr lvl="1"/>
            <a:r>
              <a:rPr lang="en-US" dirty="0"/>
              <a:t>“each of you” – A Widespread Practice</a:t>
            </a:r>
          </a:p>
          <a:p>
            <a:pPr lvl="1"/>
            <a:r>
              <a:rPr lang="en-US" dirty="0"/>
              <a:t>ZERO Hesitation to Care for Their Animals</a:t>
            </a:r>
          </a:p>
          <a:p>
            <a:pPr lvl="1"/>
            <a:r>
              <a:rPr lang="en-US" dirty="0"/>
              <a:t>ZERO Hesitation to Serve Their Self Interest</a:t>
            </a:r>
          </a:p>
          <a:p>
            <a:pPr lvl="1"/>
            <a:r>
              <a:rPr lang="en-US" dirty="0"/>
              <a:t>WHY Hesitate about Jesus? </a:t>
            </a:r>
          </a:p>
          <a:p>
            <a:r>
              <a:rPr lang="en-US" dirty="0"/>
              <a:t>Jesus Is Right, Even When He Doesn’t Match Our Expectations. (vs. 18-30)</a:t>
            </a:r>
          </a:p>
          <a:p>
            <a:pPr lvl="1"/>
            <a:r>
              <a:rPr lang="en-US" dirty="0"/>
              <a:t>His Kingdom Is Growing Gradually, Not Suddenly.</a:t>
            </a:r>
          </a:p>
          <a:p>
            <a:pPr lvl="1"/>
            <a:r>
              <a:rPr lang="en-US" dirty="0"/>
              <a:t>His Teaching Is Full of Love, But Also Rebukes &amp; Corrections.</a:t>
            </a:r>
          </a:p>
          <a:p>
            <a:pPr lvl="1"/>
            <a:r>
              <a:rPr lang="en-US" dirty="0"/>
              <a:t>His Way Is Narrow &amp; Calls For Effort.</a:t>
            </a:r>
          </a:p>
        </p:txBody>
      </p:sp>
    </p:spTree>
    <p:extLst>
      <p:ext uri="{BB962C8B-B14F-4D97-AF65-F5344CB8AC3E}">
        <p14:creationId xmlns:p14="http://schemas.microsoft.com/office/powerpoint/2010/main" val="527206275"/>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A3E0-9BFB-6546-9AE9-B6028706085D}"/>
              </a:ext>
            </a:extLst>
          </p:cNvPr>
          <p:cNvSpPr>
            <a:spLocks noGrp="1"/>
          </p:cNvSpPr>
          <p:nvPr>
            <p:ph type="title"/>
          </p:nvPr>
        </p:nvSpPr>
        <p:spPr/>
        <p:txBody>
          <a:bodyPr/>
          <a:lstStyle/>
          <a:p>
            <a:r>
              <a:rPr lang="en-US" dirty="0"/>
              <a:t>Decision Time: Will Jesus Be Our King?</a:t>
            </a:r>
          </a:p>
        </p:txBody>
      </p:sp>
      <p:sp>
        <p:nvSpPr>
          <p:cNvPr id="3" name="Content Placeholder 2">
            <a:extLst>
              <a:ext uri="{FF2B5EF4-FFF2-40B4-BE49-F238E27FC236}">
                <a16:creationId xmlns:a16="http://schemas.microsoft.com/office/drawing/2014/main" id="{6D089ED9-44F3-0349-8574-9D0453CA08B3}"/>
              </a:ext>
            </a:extLst>
          </p:cNvPr>
          <p:cNvSpPr>
            <a:spLocks noGrp="1"/>
          </p:cNvSpPr>
          <p:nvPr>
            <p:ph idx="1"/>
          </p:nvPr>
        </p:nvSpPr>
        <p:spPr>
          <a:xfrm>
            <a:off x="628649" y="1458290"/>
            <a:ext cx="8215805" cy="4193646"/>
          </a:xfrm>
        </p:spPr>
        <p:txBody>
          <a:bodyPr>
            <a:normAutofit fontScale="92500" lnSpcReduction="10000"/>
          </a:bodyPr>
          <a:lstStyle/>
          <a:p>
            <a:r>
              <a:rPr lang="en-US" dirty="0"/>
              <a:t>Vs 17 Shows Us The Division Occurring…</a:t>
            </a:r>
          </a:p>
          <a:p>
            <a:pPr lvl="1"/>
            <a:r>
              <a:rPr lang="en-US" dirty="0"/>
              <a:t>“All His Opponents Were Being Humiliated”</a:t>
            </a:r>
          </a:p>
          <a:p>
            <a:pPr lvl="1"/>
            <a:r>
              <a:rPr lang="en-US" dirty="0"/>
              <a:t>“The Entire Crowd Was Rejoicing”</a:t>
            </a:r>
          </a:p>
          <a:p>
            <a:r>
              <a:rPr lang="en-US" dirty="0"/>
              <a:t>Vs 22-30 Will We Decide To Follow Jesus?</a:t>
            </a:r>
          </a:p>
          <a:p>
            <a:pPr lvl="1"/>
            <a:r>
              <a:rPr lang="en-US" dirty="0"/>
              <a:t>We can’t enter His kingdom simply by being nearby. (vs. 26)</a:t>
            </a:r>
            <a:br>
              <a:rPr lang="en-US" dirty="0"/>
            </a:br>
            <a:r>
              <a:rPr lang="en-US" dirty="0"/>
              <a:t>“I sat in the pew every week…”</a:t>
            </a:r>
          </a:p>
          <a:p>
            <a:pPr lvl="1"/>
            <a:r>
              <a:rPr lang="en-US" dirty="0"/>
              <a:t>We can’t enter His kingdom based on our family. (vs. 28)</a:t>
            </a:r>
            <a:br>
              <a:rPr lang="en-US" dirty="0"/>
            </a:br>
            <a:r>
              <a:rPr lang="en-US" dirty="0"/>
              <a:t>“I was born and raised in a…”</a:t>
            </a:r>
          </a:p>
          <a:p>
            <a:r>
              <a:rPr lang="en-US" dirty="0"/>
              <a:t>Those Who Enter His Kingdom Are Convinced…</a:t>
            </a:r>
          </a:p>
          <a:p>
            <a:pPr lvl="1"/>
            <a:r>
              <a:rPr lang="en-US" dirty="0"/>
              <a:t>To Strive To Enter (vs. 24)</a:t>
            </a:r>
          </a:p>
          <a:p>
            <a:pPr lvl="1"/>
            <a:r>
              <a:rPr lang="en-US" dirty="0"/>
              <a:t>The Door Is Narrow &amp; Closing.</a:t>
            </a:r>
          </a:p>
          <a:p>
            <a:pPr lvl="1"/>
            <a:r>
              <a:rPr lang="en-US" dirty="0"/>
              <a:t>To Act Now To Avoid Future Regret  (vs. 28)</a:t>
            </a:r>
          </a:p>
        </p:txBody>
      </p:sp>
    </p:spTree>
    <p:extLst>
      <p:ext uri="{BB962C8B-B14F-4D97-AF65-F5344CB8AC3E}">
        <p14:creationId xmlns:p14="http://schemas.microsoft.com/office/powerpoint/2010/main" val="2211092783"/>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59CF-BE9E-0645-BEF6-630CB1D39D41}"/>
              </a:ext>
            </a:extLst>
          </p:cNvPr>
          <p:cNvSpPr>
            <a:spLocks noGrp="1"/>
          </p:cNvSpPr>
          <p:nvPr>
            <p:ph type="title"/>
          </p:nvPr>
        </p:nvSpPr>
        <p:spPr/>
        <p:txBody>
          <a:bodyPr/>
          <a:lstStyle/>
          <a:p>
            <a:r>
              <a:rPr lang="en-US" dirty="0"/>
              <a:t>I’m Convinced </a:t>
            </a:r>
            <a:r>
              <a:rPr lang="en-US" b="1" i="1" dirty="0"/>
              <a:t>It’s Time </a:t>
            </a:r>
            <a:r>
              <a:rPr lang="en-US" dirty="0"/>
              <a:t>To Follow Jesus</a:t>
            </a:r>
          </a:p>
        </p:txBody>
      </p:sp>
      <p:sp>
        <p:nvSpPr>
          <p:cNvPr id="3" name="Content Placeholder 2">
            <a:extLst>
              <a:ext uri="{FF2B5EF4-FFF2-40B4-BE49-F238E27FC236}">
                <a16:creationId xmlns:a16="http://schemas.microsoft.com/office/drawing/2014/main" id="{D6FADEA6-C2E4-D242-8D9E-751CE8A0013A}"/>
              </a:ext>
            </a:extLst>
          </p:cNvPr>
          <p:cNvSpPr>
            <a:spLocks noGrp="1"/>
          </p:cNvSpPr>
          <p:nvPr>
            <p:ph idx="1"/>
          </p:nvPr>
        </p:nvSpPr>
        <p:spPr/>
        <p:txBody>
          <a:bodyPr>
            <a:normAutofit fontScale="85000" lnSpcReduction="10000"/>
          </a:bodyPr>
          <a:lstStyle/>
          <a:p>
            <a:r>
              <a:rPr lang="en-US" dirty="0"/>
              <a:t>I don’t want to stand with the grumbling opponents.</a:t>
            </a:r>
            <a:br>
              <a:rPr lang="en-US" dirty="0"/>
            </a:br>
            <a:r>
              <a:rPr lang="en-US" dirty="0"/>
              <a:t>I want to stand with the rejoicing disciples!</a:t>
            </a:r>
          </a:p>
          <a:p>
            <a:r>
              <a:rPr lang="en-US" dirty="0"/>
              <a:t>I don’t want to respond with anger or pride.</a:t>
            </a:r>
            <a:br>
              <a:rPr lang="en-US" dirty="0"/>
            </a:br>
            <a:r>
              <a:rPr lang="en-US" dirty="0"/>
              <a:t>I want to respond with amazement and joy.</a:t>
            </a:r>
          </a:p>
          <a:p>
            <a:r>
              <a:rPr lang="en-US" dirty="0"/>
              <a:t>I don’t want to treat animals &gt; people.</a:t>
            </a:r>
            <a:br>
              <a:rPr lang="en-US" dirty="0"/>
            </a:br>
            <a:r>
              <a:rPr lang="en-US" dirty="0"/>
              <a:t>I want to treat people &gt; traditions.</a:t>
            </a:r>
          </a:p>
          <a:p>
            <a:r>
              <a:rPr lang="en-US" dirty="0"/>
              <a:t>I don’t want to grasp at straws defending the middle ground.</a:t>
            </a:r>
            <a:br>
              <a:rPr lang="en-US" dirty="0"/>
            </a:br>
            <a:r>
              <a:rPr lang="en-US" dirty="0"/>
              <a:t>I want to go ALL IN with “the Lord.” (vs. 15)</a:t>
            </a:r>
          </a:p>
          <a:p>
            <a:r>
              <a:rPr lang="en-US" dirty="0"/>
              <a:t>I don’t want the clock to run out while I hope in proximity.</a:t>
            </a:r>
            <a:br>
              <a:rPr lang="en-US" dirty="0"/>
            </a:br>
            <a:r>
              <a:rPr lang="en-US" dirty="0"/>
              <a:t>I want to be saved, healed, and set free by Jesus.</a:t>
            </a:r>
          </a:p>
        </p:txBody>
      </p:sp>
    </p:spTree>
    <p:extLst>
      <p:ext uri="{BB962C8B-B14F-4D97-AF65-F5344CB8AC3E}">
        <p14:creationId xmlns:p14="http://schemas.microsoft.com/office/powerpoint/2010/main" val="2578770784"/>
      </p:ext>
    </p:extLst>
  </p:cSld>
  <p:clrMapOvr>
    <a:masterClrMapping/>
  </p:clrMapOvr>
  <p:transition>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1593</TotalTime>
  <Words>1738</Words>
  <Application>Microsoft Macintosh PowerPoint</Application>
  <PresentationFormat>On-screen Show (16:10)</PresentationFormat>
  <Paragraphs>147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Luke 13</vt:lpstr>
      <vt:lpstr>Luke Writes From A Doctor’s Perspective…</vt:lpstr>
      <vt:lpstr>Jesus Expects Us To Take Some Time  To Investigate His Teaching &amp; Miracles. John 10:37-38   But Eventually, There Is No Middle Ground. Luke 13:10-17</vt:lpstr>
      <vt:lpstr>The Synagogue Official’s Rejection of Jesus</vt:lpstr>
      <vt:lpstr>The Synagogue Official’s Rejection of Jesus</vt:lpstr>
      <vt:lpstr>Luke Helps Us See Jesus Clearly</vt:lpstr>
      <vt:lpstr>Decision Time: Will Jesus Be Our King?</vt:lpstr>
      <vt:lpstr>Decision Time: Will Jesus Be Our King?</vt:lpstr>
      <vt:lpstr>I’m Convinced It’s Time To Follow Jesus</vt:lpstr>
      <vt:lpstr>Luke 13</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13</dc:title>
  <dc:creator>Phillip Shumake</dc:creator>
  <cp:lastModifiedBy>Phillip Shumake</cp:lastModifiedBy>
  <cp:revision>62</cp:revision>
  <dcterms:created xsi:type="dcterms:W3CDTF">2020-12-29T17:09:44Z</dcterms:created>
  <dcterms:modified xsi:type="dcterms:W3CDTF">2021-01-03T03:05:21Z</dcterms:modified>
</cp:coreProperties>
</file>