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0" r:id="rId7"/>
    <p:sldId id="259" r:id="rId8"/>
    <p:sldId id="262" r:id="rId9"/>
    <p:sldId id="270" r:id="rId10"/>
    <p:sldId id="289" r:id="rId11"/>
    <p:sldId id="271" r:id="rId12"/>
    <p:sldId id="273" r:id="rId13"/>
    <p:sldId id="266" r:id="rId14"/>
    <p:sldId id="272" r:id="rId15"/>
    <p:sldId id="275" r:id="rId16"/>
    <p:sldId id="293" r:id="rId17"/>
    <p:sldId id="269" r:id="rId18"/>
    <p:sldId id="297" r:id="rId19"/>
    <p:sldId id="280" r:id="rId20"/>
    <p:sldId id="281" r:id="rId21"/>
    <p:sldId id="277" r:id="rId22"/>
    <p:sldId id="283" r:id="rId23"/>
    <p:sldId id="294" r:id="rId24"/>
    <p:sldId id="284" r:id="rId25"/>
    <p:sldId id="285" r:id="rId26"/>
    <p:sldId id="288" r:id="rId27"/>
    <p:sldId id="261" r:id="rId28"/>
    <p:sldId id="290" r:id="rId29"/>
    <p:sldId id="267" r:id="rId30"/>
    <p:sldId id="296" r:id="rId31"/>
    <p:sldId id="295" r:id="rId32"/>
    <p:sldId id="292"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5940-FB0B-339C-61CB-A46CBBA44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0D71D1-7404-EBEB-41A4-EDBBFC4B5D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0FBC76-9F52-6231-7BF8-97328BB6DA50}"/>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54DF26DF-D5F5-F0D5-8827-61DE7CA8B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9AC0A-458C-401E-2E63-2E3B0A4555CE}"/>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40798210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8F24-A3AD-334D-E412-626A74AA43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A0E29-2D58-F743-9F3D-E4E24523E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009BC-A2C7-3748-9612-8269BD33091C}"/>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67443BD9-2C15-A2A1-3338-725CD9082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E273A-880B-2B97-B104-22606B8FAE4A}"/>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23441491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BF983-F02A-8B82-5C78-3B3D3F349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8205B-CAFE-5643-8A23-9495323A0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B71E7-EB05-27C2-11C1-EB8B0DE2B5EF}"/>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83E6B6E8-02BB-23E6-8148-B56E0EA98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208A2-FE86-C268-998A-38E34E665F4C}"/>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42661986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0AF1-6A1D-5CFA-5C7E-437386239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AEDF9-BD98-EDAD-084E-E2E2A9201D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34C2F-B5A9-4843-B43F-F30BA17D1E04}"/>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E29B2C88-AA47-8BE3-4BB4-F2857F527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10F06-6869-FE3C-2D2A-ED6BECF4015A}"/>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39685351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2021-811E-A22A-21B3-6440B4481E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9FAC48-40FB-BC37-316A-E49C397F23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146AF-1971-8FE1-6F4B-A3A454D7D5F7}"/>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2645BA30-9CE5-DAEE-C6B2-045E3DC50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40279-957C-B63F-3A66-10F2359A6F82}"/>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175906815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618F-774C-4CEA-E336-F6337164C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09438-DE9A-0CD0-946E-C6A4B6E0D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52CEC8-CAD0-7D50-4914-98FEB7008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38EF2-6098-70C4-50F1-57DC06EDF6D9}"/>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6" name="Footer Placeholder 5">
            <a:extLst>
              <a:ext uri="{FF2B5EF4-FFF2-40B4-BE49-F238E27FC236}">
                <a16:creationId xmlns:a16="http://schemas.microsoft.com/office/drawing/2014/main" id="{1145D176-9819-0989-9906-6E499E78A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54F41-E94A-D1C7-941D-4FDE9086F3D4}"/>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7687387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AE26-3344-795E-BC23-DB7794D229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2D9B5F-318E-4EE3-2629-B122A76EC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7404AB-5C12-BC1A-973D-B29D3865A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45667C-3648-7327-2FAC-DCC06A23D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0FF13-8195-A21A-7686-9503CFD877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232C5-B6CC-2091-FC4E-268F77CB6294}"/>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8" name="Footer Placeholder 7">
            <a:extLst>
              <a:ext uri="{FF2B5EF4-FFF2-40B4-BE49-F238E27FC236}">
                <a16:creationId xmlns:a16="http://schemas.microsoft.com/office/drawing/2014/main" id="{8429EDB8-B748-D5B9-FA3B-7814CFEBB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F07C4-F983-4DEE-4F25-80A195908638}"/>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64846565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2E98-651B-9F3A-48E7-516571179C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D10A52-2328-C127-52CB-501C3AFD0EBD}"/>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4" name="Footer Placeholder 3">
            <a:extLst>
              <a:ext uri="{FF2B5EF4-FFF2-40B4-BE49-F238E27FC236}">
                <a16:creationId xmlns:a16="http://schemas.microsoft.com/office/drawing/2014/main" id="{C0DCC9F6-E310-D29E-9B70-393AA64862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27E0F-B9E8-CFC6-F493-4F25A282B757}"/>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143657131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5A45D-63CF-CBCB-1F3F-6E0A22097F86}"/>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3" name="Footer Placeholder 2">
            <a:extLst>
              <a:ext uri="{FF2B5EF4-FFF2-40B4-BE49-F238E27FC236}">
                <a16:creationId xmlns:a16="http://schemas.microsoft.com/office/drawing/2014/main" id="{31B02FC8-D6E7-3F7F-1005-01309CAE7C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972720-FC41-16AC-D919-849A88C39BE5}"/>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17712569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C6B6-BCCF-EC7E-D46A-4E2957B02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6AC25-56D0-BA82-73D9-C81D51995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7928C-8B83-592E-3762-113390A20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C9AA9-5376-2088-BBF7-9E0F101D33C3}"/>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6" name="Footer Placeholder 5">
            <a:extLst>
              <a:ext uri="{FF2B5EF4-FFF2-40B4-BE49-F238E27FC236}">
                <a16:creationId xmlns:a16="http://schemas.microsoft.com/office/drawing/2014/main" id="{7B3F02E5-4F71-09B3-E70E-AEE4ECD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BAB4D-E7AF-52F6-EF3B-C4F2C338AA50}"/>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17731476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61E6-FD80-83BC-EF45-DE38658F0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E24083-F571-3EE5-811F-1D6448E92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D2F77E-7AFE-63D7-E474-43E8C0DDF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A90DE-021D-43FF-134E-83A4D7CEB7CA}"/>
              </a:ext>
            </a:extLst>
          </p:cNvPr>
          <p:cNvSpPr>
            <a:spLocks noGrp="1"/>
          </p:cNvSpPr>
          <p:nvPr>
            <p:ph type="dt" sz="half" idx="10"/>
          </p:nvPr>
        </p:nvSpPr>
        <p:spPr/>
        <p:txBody>
          <a:bodyPr/>
          <a:lstStyle/>
          <a:p>
            <a:fld id="{29FE13B5-CDA3-4CD7-AA1F-55288566EE58}" type="datetimeFigureOut">
              <a:rPr lang="en-US" smtClean="0"/>
              <a:t>3/26/2023</a:t>
            </a:fld>
            <a:endParaRPr lang="en-US"/>
          </a:p>
        </p:txBody>
      </p:sp>
      <p:sp>
        <p:nvSpPr>
          <p:cNvPr id="6" name="Footer Placeholder 5">
            <a:extLst>
              <a:ext uri="{FF2B5EF4-FFF2-40B4-BE49-F238E27FC236}">
                <a16:creationId xmlns:a16="http://schemas.microsoft.com/office/drawing/2014/main" id="{0C7BC84E-7A1A-C442-7F53-8D875B0B0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89143-BCBA-285C-B608-B31D579ACFFC}"/>
              </a:ext>
            </a:extLst>
          </p:cNvPr>
          <p:cNvSpPr>
            <a:spLocks noGrp="1"/>
          </p:cNvSpPr>
          <p:nvPr>
            <p:ph type="sldNum" sz="quarter" idx="12"/>
          </p:nvPr>
        </p:nvSpPr>
        <p:spPr/>
        <p:txBody>
          <a:bodyPr/>
          <a:lstStyle/>
          <a:p>
            <a:fld id="{2B505899-1A19-4FCE-903F-B8DF1E2B21F6}" type="slidenum">
              <a:rPr lang="en-US" smtClean="0"/>
              <a:t>‹#›</a:t>
            </a:fld>
            <a:endParaRPr lang="en-US"/>
          </a:p>
        </p:txBody>
      </p:sp>
    </p:spTree>
    <p:extLst>
      <p:ext uri="{BB962C8B-B14F-4D97-AF65-F5344CB8AC3E}">
        <p14:creationId xmlns:p14="http://schemas.microsoft.com/office/powerpoint/2010/main" val="317104516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F4FD4-A2B6-B6F0-30B6-DC7BE7A9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F6FBDC-7995-6D2B-99E9-3466F34DF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398FE-DA7F-4190-0171-5E6DEDB81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E13B5-CDA3-4CD7-AA1F-55288566EE58}" type="datetimeFigureOut">
              <a:rPr lang="en-US" smtClean="0"/>
              <a:t>3/26/2023</a:t>
            </a:fld>
            <a:endParaRPr lang="en-US"/>
          </a:p>
        </p:txBody>
      </p:sp>
      <p:sp>
        <p:nvSpPr>
          <p:cNvPr id="5" name="Footer Placeholder 4">
            <a:extLst>
              <a:ext uri="{FF2B5EF4-FFF2-40B4-BE49-F238E27FC236}">
                <a16:creationId xmlns:a16="http://schemas.microsoft.com/office/drawing/2014/main" id="{71F5E5D8-8994-F73A-E4C6-756354FAF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D20DE-C752-FEDB-DA79-6EA547DA7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05899-1A19-4FCE-903F-B8DF1E2B21F6}" type="slidenum">
              <a:rPr lang="en-US" smtClean="0"/>
              <a:t>‹#›</a:t>
            </a:fld>
            <a:endParaRPr lang="en-US"/>
          </a:p>
        </p:txBody>
      </p:sp>
    </p:spTree>
    <p:extLst>
      <p:ext uri="{BB962C8B-B14F-4D97-AF65-F5344CB8AC3E}">
        <p14:creationId xmlns:p14="http://schemas.microsoft.com/office/powerpoint/2010/main" val="16804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ng.com/ck/a?!&amp;&amp;p=bff714682512ca4dJmltdHM9MTY3OTUyOTYwMCZpZ3VpZD0xYTE0MTNlZS00YjkzLTY5YmEtMGYwZi0wMTMzNGFiZjY4YzcmaW5zaWQ9NTQzMg&amp;ptn=3&amp;hsh=3&amp;fclid=1a1413ee-4b93-69ba-0f0f-01334abf68c7&amp;u=a1L3NlYXJjaD9xPWRlZmluZStQUyZGT1JNPURDVFJRWQ&amp;ntb=1" TargetMode="External"/><Relationship Id="rId2" Type="http://schemas.openxmlformats.org/officeDocument/2006/relationships/hyperlink" Target="https://www.bing.com/ck/a?!&amp;&amp;p=01e1eaed10548255JmltdHM9MTY3OTUyOTYwMCZpZ3VpZD0xYTE0MTNlZS00YjkzLTY5YmEtMGYwZi0wMTMzNGFiZjY4YzcmaW5zaWQ9NTQzMQ&amp;ptn=3&amp;hsh=3&amp;fclid=1a1413ee-4b93-69ba-0f0f-01334abf68c7&amp;u=a1L3NlYXJjaD9xPWRlZmluZSthZnRlcnRob3VnaHQmRk9STT1EQ1RSUVk&amp;ntb=1"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47498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33" name="Group 1032">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34" name="Rectangle 1033">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37" name="Freeform: Shape 1036">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39" name="Rectangle 1038">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715124" y="1676401"/>
            <a:ext cx="4495801" cy="2286002"/>
          </a:xfrm>
        </p:spPr>
        <p:txBody>
          <a:bodyPr anchor="t">
            <a:normAutofit/>
          </a:bodyPr>
          <a:lstStyle/>
          <a:p>
            <a:pPr algn="l"/>
            <a:r>
              <a:rPr lang="en-US" sz="4800" b="1" dirty="0"/>
              <a:t>RELATIONSHIPS CAN BE DIFFICULT</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715124" y="4267200"/>
            <a:ext cx="4495801" cy="914400"/>
          </a:xfrm>
        </p:spPr>
        <p:txBody>
          <a:bodyPr>
            <a:normAutofit/>
          </a:bodyPr>
          <a:lstStyle/>
          <a:p>
            <a:pPr algn="l"/>
            <a:endParaRPr lang="en-US" sz="3200">
              <a:solidFill>
                <a:schemeClr val="tx1">
                  <a:alpha val="55000"/>
                </a:schemeClr>
              </a:solidFill>
            </a:endParaRPr>
          </a:p>
        </p:txBody>
      </p:sp>
      <p:pic>
        <p:nvPicPr>
          <p:cNvPr id="1026" name="Picture 2" descr="Pin on Blue Bloods">
            <a:extLst>
              <a:ext uri="{FF2B5EF4-FFF2-40B4-BE49-F238E27FC236}">
                <a16:creationId xmlns:a16="http://schemas.microsoft.com/office/drawing/2014/main" id="{698C060B-EFA7-E0A3-25D2-FBA3C8BA46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9" r="17261" b="1"/>
          <a:stretch/>
        </p:blipFill>
        <p:spPr bwMode="auto">
          <a:xfrm>
            <a:off x="981074" y="990598"/>
            <a:ext cx="465772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575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fontScale="90000"/>
          </a:bodyPr>
          <a:lstStyle/>
          <a:p>
            <a:pPr algn="l"/>
            <a:r>
              <a:rPr lang="en-US" sz="4900" b="1" dirty="0">
                <a:solidFill>
                  <a:schemeClr val="bg1"/>
                </a:solidFill>
              </a:rPr>
              <a:t>BECAUSE OF HARSH DISAGREEMENTS AND HURT FEELINGS</a:t>
            </a:r>
            <a:endParaRPr lang="en-US" sz="43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4506685"/>
            <a:ext cx="4605340" cy="1013047"/>
          </a:xfrm>
        </p:spPr>
        <p:txBody>
          <a:bodyPr>
            <a:normAutofit/>
          </a:bodyPr>
          <a:lstStyle/>
          <a:p>
            <a:pPr algn="l"/>
            <a:endParaRPr lang="en-US" sz="2000" dirty="0">
              <a:solidFill>
                <a:schemeClr val="bg1"/>
              </a:solidFill>
            </a:endParaRPr>
          </a:p>
        </p:txBody>
      </p:sp>
      <p:pic>
        <p:nvPicPr>
          <p:cNvPr id="3074" name="Picture 2" descr="Image result for two men not speaking to each other">
            <a:extLst>
              <a:ext uri="{FF2B5EF4-FFF2-40B4-BE49-F238E27FC236}">
                <a16:creationId xmlns:a16="http://schemas.microsoft.com/office/drawing/2014/main" id="{98B73F60-18FC-E609-9685-39AF07A64740}"/>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813456" y="1574375"/>
            <a:ext cx="5577819" cy="3709249"/>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1388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7188" name="Rectangle 718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190" name="Group 7189">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7191" name="Rectangle 7190">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2" name="Rectangle 7191">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194" name="Freeform: Shape 7193">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96" name="Rectangle 719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715124" y="1676401"/>
            <a:ext cx="4495801" cy="2928256"/>
          </a:xfrm>
        </p:spPr>
        <p:txBody>
          <a:bodyPr anchor="t">
            <a:normAutofit/>
          </a:bodyPr>
          <a:lstStyle/>
          <a:p>
            <a:pPr algn="l"/>
            <a:r>
              <a:rPr lang="en-US" sz="4400" b="1" dirty="0"/>
              <a:t>IT’S IMPOSSIBLE THAT NO OFFENCES SHOULD COME</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715124" y="4724399"/>
            <a:ext cx="4495801" cy="914400"/>
          </a:xfrm>
        </p:spPr>
        <p:txBody>
          <a:bodyPr>
            <a:normAutofit/>
          </a:bodyPr>
          <a:lstStyle/>
          <a:p>
            <a:pPr algn="l"/>
            <a:r>
              <a:rPr lang="en-US" sz="4000" b="1" dirty="0">
                <a:solidFill>
                  <a:schemeClr val="tx1">
                    <a:alpha val="55000"/>
                  </a:schemeClr>
                </a:solidFill>
              </a:rPr>
              <a:t>LUKE 17.1</a:t>
            </a:r>
          </a:p>
        </p:txBody>
      </p:sp>
      <p:pic>
        <p:nvPicPr>
          <p:cNvPr id="7172" name="Picture 4" descr="Do Mormons leave the Church because they 'got offended'?">
            <a:extLst>
              <a:ext uri="{FF2B5EF4-FFF2-40B4-BE49-F238E27FC236}">
                <a16:creationId xmlns:a16="http://schemas.microsoft.com/office/drawing/2014/main" id="{9022B190-2552-83D4-5B4B-0AF27D919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6" r="17682" b="-1"/>
          <a:stretch/>
        </p:blipFill>
        <p:spPr bwMode="auto">
          <a:xfrm>
            <a:off x="981074" y="990598"/>
            <a:ext cx="465772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553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47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9093496" y="618681"/>
            <a:ext cx="2613872" cy="4794567"/>
          </a:xfrm>
        </p:spPr>
        <p:txBody>
          <a:bodyPr vert="horz" lIns="91440" tIns="45720" rIns="91440" bIns="45720" rtlCol="0" anchor="ctr">
            <a:normAutofit/>
          </a:bodyPr>
          <a:lstStyle/>
          <a:p>
            <a:pPr algn="l"/>
            <a:r>
              <a:rPr lang="en-US" sz="3600" b="1" dirty="0">
                <a:solidFill>
                  <a:srgbClr val="FFFFFF"/>
                </a:solidFill>
              </a:rPr>
              <a:t>THIS IS WHY WE MUST RESPOND IN THE WAY THAT IS PLEASING TO THE LORD</a:t>
            </a:r>
          </a:p>
        </p:txBody>
      </p:sp>
      <p:sp>
        <p:nvSpPr>
          <p:cNvPr id="215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ow to Stay Calm with a Person Who Triggers Anger in You">
            <a:extLst>
              <a:ext uri="{FF2B5EF4-FFF2-40B4-BE49-F238E27FC236}">
                <a16:creationId xmlns:a16="http://schemas.microsoft.com/office/drawing/2014/main" id="{FAB931AA-1BD4-1A74-85C4-0BA3B196A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6" r="5373"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8583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Rectangle 410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838199" y="4428000"/>
            <a:ext cx="6143626" cy="1400400"/>
          </a:xfrm>
        </p:spPr>
        <p:txBody>
          <a:bodyPr wrap="square" anchor="b">
            <a:normAutofit/>
          </a:bodyPr>
          <a:lstStyle/>
          <a:p>
            <a:pPr algn="l"/>
            <a:r>
              <a:rPr lang="en-US" sz="3100" dirty="0">
                <a:solidFill>
                  <a:schemeClr val="bg1"/>
                </a:solidFill>
              </a:rPr>
              <a:t>WORSE THINGS WILL HAPPEN IF THINGS ARE NOT </a:t>
            </a:r>
            <a:r>
              <a:rPr lang="en-US" sz="3100" b="1" dirty="0">
                <a:solidFill>
                  <a:schemeClr val="bg1"/>
                </a:solidFill>
              </a:rPr>
              <a:t>QUICKLY</a:t>
            </a:r>
            <a:r>
              <a:rPr lang="en-US" sz="3100" dirty="0">
                <a:solidFill>
                  <a:schemeClr val="bg1"/>
                </a:solidFill>
              </a:rPr>
              <a:t> RESOLVED</a:t>
            </a:r>
            <a:endParaRPr lang="en-US" sz="31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7859713" y="4716472"/>
            <a:ext cx="3494088" cy="1017896"/>
          </a:xfrm>
        </p:spPr>
        <p:txBody>
          <a:bodyPr anchor="b">
            <a:normAutofit/>
          </a:bodyPr>
          <a:lstStyle/>
          <a:p>
            <a:pPr algn="l"/>
            <a:endParaRPr lang="en-US">
              <a:solidFill>
                <a:schemeClr val="bg1"/>
              </a:solidFill>
            </a:endParaRPr>
          </a:p>
        </p:txBody>
      </p:sp>
      <p:pic>
        <p:nvPicPr>
          <p:cNvPr id="4098" name="Picture 2" descr="Couple In Heated Argument Photograph by George Marks">
            <a:extLst>
              <a:ext uri="{FF2B5EF4-FFF2-40B4-BE49-F238E27FC236}">
                <a16:creationId xmlns:a16="http://schemas.microsoft.com/office/drawing/2014/main" id="{9ADCA3AC-2D35-9B85-E761-7E791D2F80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2" r="1"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15 Factors That May Affect Whether a Couple Gets Divorced">
            <a:extLst>
              <a:ext uri="{FF2B5EF4-FFF2-40B4-BE49-F238E27FC236}">
                <a16:creationId xmlns:a16="http://schemas.microsoft.com/office/drawing/2014/main" id="{69D61EDA-A248-AA56-4AFE-6AD1F2C4D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14"/>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4112" name="Group 410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108" name="Freeform: Shape 4107">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08">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8110614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a:bodyPr>
          <a:lstStyle/>
          <a:p>
            <a:pPr algn="l"/>
            <a:endParaRPr lang="en-US" sz="50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3879223" y="5263460"/>
            <a:ext cx="4605340" cy="490533"/>
          </a:xfrm>
        </p:spPr>
        <p:txBody>
          <a:bodyPr>
            <a:normAutofit fontScale="92500" lnSpcReduction="10000"/>
          </a:bodyPr>
          <a:lstStyle/>
          <a:p>
            <a:r>
              <a:rPr lang="en-US" sz="3200" b="1" dirty="0">
                <a:solidFill>
                  <a:schemeClr val="bg1"/>
                </a:solidFill>
              </a:rPr>
              <a:t>LACK OF COMMUNICATION</a:t>
            </a:r>
          </a:p>
        </p:txBody>
      </p:sp>
      <p:sp>
        <p:nvSpPr>
          <p:cNvPr id="17417" name="Rectangle 1741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 Most Common Marriage Problems Faced by Couples">
            <a:extLst>
              <a:ext uri="{FF2B5EF4-FFF2-40B4-BE49-F238E27FC236}">
                <a16:creationId xmlns:a16="http://schemas.microsoft.com/office/drawing/2014/main" id="{F05D3971-9FB6-D1C3-0D15-3667A12A5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38267"/>
            <a:ext cx="7143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87179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9" name="Rectangle 2355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4032412"/>
          </a:xfrm>
        </p:spPr>
        <p:txBody>
          <a:bodyPr>
            <a:normAutofit/>
          </a:bodyPr>
          <a:lstStyle/>
          <a:p>
            <a:pPr algn="l"/>
            <a:r>
              <a:rPr lang="en-US" sz="3900" b="1" dirty="0">
                <a:solidFill>
                  <a:schemeClr val="bg1"/>
                </a:solidFill>
              </a:rPr>
              <a:t>WE MUST COMMUNICATE IN SUCH A WAY THAT WE CAN PUT THINGS IN THE PAST AND MOVE FORWARD IIN A POSITIVE WAY</a:t>
            </a:r>
          </a:p>
        </p:txBody>
      </p:sp>
      <p:pic>
        <p:nvPicPr>
          <p:cNvPr id="23554" name="Picture 2" descr="Faith in the Rear View Mirror – vancerains.com">
            <a:extLst>
              <a:ext uri="{FF2B5EF4-FFF2-40B4-BE49-F238E27FC236}">
                <a16:creationId xmlns:a16="http://schemas.microsoft.com/office/drawing/2014/main" id="{D9D64131-6D82-690C-2680-1F06EA932D8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439" r="21864" b="-1"/>
          <a:stretch/>
        </p:blipFill>
        <p:spPr bwMode="auto">
          <a:xfrm>
            <a:off x="898923" y="1412793"/>
            <a:ext cx="5030390" cy="4032413"/>
          </a:xfrm>
          <a:prstGeom prst="rect">
            <a:avLst/>
          </a:prstGeom>
          <a:noFill/>
          <a:extLst>
            <a:ext uri="{909E8E84-426E-40DD-AFC4-6F175D3DCCD1}">
              <a14:hiddenFill xmlns:a14="http://schemas.microsoft.com/office/drawing/2010/main">
                <a:solidFill>
                  <a:srgbClr val="FFFFFF"/>
                </a:solidFill>
              </a14:hiddenFill>
            </a:ext>
          </a:extLst>
        </p:spPr>
      </p:pic>
      <p:sp>
        <p:nvSpPr>
          <p:cNvPr id="23561" name="Rectangle 2356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02512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7" name="Rectangle 615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981824" y="1367673"/>
            <a:ext cx="4375151" cy="2665509"/>
          </a:xfrm>
        </p:spPr>
        <p:txBody>
          <a:bodyPr>
            <a:normAutofit/>
          </a:bodyPr>
          <a:lstStyle/>
          <a:p>
            <a:pPr algn="r"/>
            <a:r>
              <a:rPr lang="en-US" sz="5000" b="1">
                <a:solidFill>
                  <a:schemeClr val="bg1"/>
                </a:solidFill>
              </a:rPr>
              <a:t>I’M SORRY – PLEASE ACCEPT MY APOLOGY </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979182" y="4414180"/>
            <a:ext cx="4377793" cy="884538"/>
          </a:xfrm>
        </p:spPr>
        <p:txBody>
          <a:bodyPr>
            <a:normAutofit/>
          </a:bodyPr>
          <a:lstStyle/>
          <a:p>
            <a:pPr algn="r"/>
            <a:endParaRPr lang="en-US">
              <a:solidFill>
                <a:schemeClr val="bg1"/>
              </a:solidFill>
            </a:endParaRPr>
          </a:p>
        </p:txBody>
      </p:sp>
      <p:pic>
        <p:nvPicPr>
          <p:cNvPr id="6146" name="Picture 2" descr="79 Inspirational Quotes That Will Change You (Forever) - Dreams Quote">
            <a:extLst>
              <a:ext uri="{FF2B5EF4-FFF2-40B4-BE49-F238E27FC236}">
                <a16:creationId xmlns:a16="http://schemas.microsoft.com/office/drawing/2014/main" id="{810B65D8-8F99-3611-33C4-9BAC925DB9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9340"/>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6158" name="Freeform: Shape 6152">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9" name="Freeform: Shape 6154">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973153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7188" name="Rectangle 718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190" name="Group 7189">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7191" name="Rectangle 7190">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2" name="Rectangle 7191">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194" name="Freeform: Shape 7193">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96" name="Rectangle 719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715124" y="1676401"/>
            <a:ext cx="4495801" cy="2928256"/>
          </a:xfrm>
        </p:spPr>
        <p:txBody>
          <a:bodyPr anchor="t">
            <a:normAutofit/>
          </a:bodyPr>
          <a:lstStyle/>
          <a:p>
            <a:pPr algn="l"/>
            <a:r>
              <a:rPr lang="en-US" sz="4400" b="1" dirty="0"/>
              <a:t>IT’S IMPOSSIBLE THAT NO OFFENCES SHOULD COME</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715124" y="4724399"/>
            <a:ext cx="4495801" cy="914400"/>
          </a:xfrm>
        </p:spPr>
        <p:txBody>
          <a:bodyPr>
            <a:normAutofit/>
          </a:bodyPr>
          <a:lstStyle/>
          <a:p>
            <a:pPr algn="l"/>
            <a:r>
              <a:rPr lang="en-US" sz="4000" b="1" dirty="0">
                <a:solidFill>
                  <a:schemeClr val="tx1">
                    <a:alpha val="55000"/>
                  </a:schemeClr>
                </a:solidFill>
              </a:rPr>
              <a:t>LUKE 17.1</a:t>
            </a:r>
          </a:p>
        </p:txBody>
      </p:sp>
      <p:pic>
        <p:nvPicPr>
          <p:cNvPr id="7172" name="Picture 4" descr="Do Mormons leave the Church because they 'got offended'?">
            <a:extLst>
              <a:ext uri="{FF2B5EF4-FFF2-40B4-BE49-F238E27FC236}">
                <a16:creationId xmlns:a16="http://schemas.microsoft.com/office/drawing/2014/main" id="{9022B190-2552-83D4-5B4B-0AF27D919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6" r="17682" b="-1"/>
          <a:stretch/>
        </p:blipFill>
        <p:spPr bwMode="auto">
          <a:xfrm>
            <a:off x="981074" y="990598"/>
            <a:ext cx="465772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2386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ales from a Homeschooling Mother: Colossians (Bible in 90 Days)">
            <a:extLst>
              <a:ext uri="{FF2B5EF4-FFF2-40B4-BE49-F238E27FC236}">
                <a16:creationId xmlns:a16="http://schemas.microsoft.com/office/drawing/2014/main" id="{3BAEB6C8-3803-40FF-D3F6-A2EE9BFBCC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23" t="9091" r="2050" b="1"/>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5344886" y="625683"/>
            <a:ext cx="6527074" cy="3700814"/>
          </a:xfrm>
        </p:spPr>
        <p:txBody>
          <a:bodyPr anchor="b">
            <a:normAutofit fontScale="90000"/>
          </a:bodyPr>
          <a:lstStyle/>
          <a:p>
            <a:pPr algn="l"/>
            <a:r>
              <a:rPr lang="en-US" sz="4000" b="0" i="0" dirty="0">
                <a:effectLst/>
                <a:latin typeface="system-ui"/>
              </a:rPr>
              <a:t>Therefore, as God’s chosen people, holy and dearly loved, </a:t>
            </a:r>
            <a:r>
              <a:rPr lang="en-US" sz="4000" b="1" i="0" dirty="0">
                <a:effectLst/>
                <a:latin typeface="system-ui"/>
              </a:rPr>
              <a:t>clothe</a:t>
            </a:r>
            <a:r>
              <a:rPr lang="en-US" sz="4000" b="0" i="0" dirty="0">
                <a:effectLst/>
                <a:latin typeface="system-ui"/>
              </a:rPr>
              <a:t> </a:t>
            </a:r>
            <a:r>
              <a:rPr lang="en-US" sz="4000" b="1" i="0" dirty="0">
                <a:effectLst/>
                <a:latin typeface="system-ui"/>
              </a:rPr>
              <a:t>yourselves</a:t>
            </a:r>
            <a:r>
              <a:rPr lang="en-US" sz="4000" b="0" i="0" dirty="0">
                <a:effectLst/>
                <a:latin typeface="system-ui"/>
              </a:rPr>
              <a:t> </a:t>
            </a:r>
            <a:r>
              <a:rPr lang="en-US" sz="4000" b="1" i="0" dirty="0">
                <a:effectLst/>
                <a:latin typeface="system-ui"/>
              </a:rPr>
              <a:t>with</a:t>
            </a:r>
            <a:r>
              <a:rPr lang="en-US" sz="4000" b="0" i="0" dirty="0">
                <a:effectLst/>
                <a:latin typeface="system-ui"/>
              </a:rPr>
              <a:t> compassion, kindness, humility, gentleness and patience.</a:t>
            </a:r>
            <a:br>
              <a:rPr lang="en-US" sz="4000" b="0" i="0" dirty="0">
                <a:effectLst/>
                <a:latin typeface="system-ui"/>
              </a:rPr>
            </a:br>
            <a:endParaRPr lang="en-US" sz="4000" b="1" dirty="0"/>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7848600" y="4872922"/>
            <a:ext cx="4023360" cy="1208141"/>
          </a:xfrm>
        </p:spPr>
        <p:txBody>
          <a:bodyPr>
            <a:normAutofit/>
          </a:bodyPr>
          <a:lstStyle/>
          <a:p>
            <a:pPr algn="l"/>
            <a:r>
              <a:rPr lang="en-US" sz="3200" b="1" dirty="0"/>
              <a:t>COLOSSIANS 3.12 - NIV</a:t>
            </a:r>
          </a:p>
        </p:txBody>
      </p:sp>
      <p:sp>
        <p:nvSpPr>
          <p:cNvPr id="9227" name="Rectangle 92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9" name="Rectangle 92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8329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 Bloods Season 11 Release Date, News">
            <a:extLst>
              <a:ext uri="{FF2B5EF4-FFF2-40B4-BE49-F238E27FC236}">
                <a16:creationId xmlns:a16="http://schemas.microsoft.com/office/drawing/2014/main" id="{8A25EE47-13AC-9FF7-5540-A66D08DD8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73D183D5-FF0B-A62C-5688-8F16C8CEB9C3}"/>
              </a:ext>
            </a:extLst>
          </p:cNvPr>
          <p:cNvSpPr txBox="1"/>
          <p:nvPr/>
        </p:nvSpPr>
        <p:spPr>
          <a:xfrm>
            <a:off x="5638800" y="2971800"/>
            <a:ext cx="914400" cy="914400"/>
          </a:xfrm>
          <a:prstGeom prst="rect">
            <a:avLst/>
          </a:prstGeom>
          <a:noFill/>
        </p:spPr>
        <p:txBody>
          <a:bodyPr wrap="square" rtlCol="0">
            <a:spAutoFit/>
          </a:bodyPr>
          <a:lstStyle/>
          <a:p>
            <a:r>
              <a:rPr lang="en-US" dirty="0"/>
              <a:t>Bridget </a:t>
            </a:r>
            <a:r>
              <a:rPr lang="en-US" dirty="0" err="1"/>
              <a:t>Moynahan</a:t>
            </a:r>
            <a:endParaRPr lang="en-US" dirty="0"/>
          </a:p>
        </p:txBody>
      </p:sp>
      <p:sp>
        <p:nvSpPr>
          <p:cNvPr id="6" name="TextBox 5">
            <a:extLst>
              <a:ext uri="{FF2B5EF4-FFF2-40B4-BE49-F238E27FC236}">
                <a16:creationId xmlns:a16="http://schemas.microsoft.com/office/drawing/2014/main" id="{F7CAC392-B171-5B21-F2D4-88E94CAFA377}"/>
              </a:ext>
            </a:extLst>
          </p:cNvPr>
          <p:cNvSpPr txBox="1"/>
          <p:nvPr/>
        </p:nvSpPr>
        <p:spPr>
          <a:xfrm>
            <a:off x="5638799" y="631371"/>
            <a:ext cx="4822371" cy="369332"/>
          </a:xfrm>
          <a:prstGeom prst="rect">
            <a:avLst/>
          </a:prstGeom>
          <a:noFill/>
        </p:spPr>
        <p:txBody>
          <a:bodyPr wrap="square" rtlCol="0">
            <a:spAutoFit/>
          </a:bodyPr>
          <a:lstStyle/>
          <a:p>
            <a:r>
              <a:rPr lang="en-US"/>
              <a:t>Bridget Moynahan</a:t>
            </a:r>
            <a:endParaRPr lang="en-US" dirty="0"/>
          </a:p>
        </p:txBody>
      </p:sp>
    </p:spTree>
    <p:extLst>
      <p:ext uri="{BB962C8B-B14F-4D97-AF65-F5344CB8AC3E}">
        <p14:creationId xmlns:p14="http://schemas.microsoft.com/office/powerpoint/2010/main" val="49548904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908454" y="1360481"/>
            <a:ext cx="4605340" cy="3582654"/>
          </a:xfrm>
        </p:spPr>
        <p:txBody>
          <a:bodyPr>
            <a:normAutofit/>
          </a:bodyPr>
          <a:lstStyle/>
          <a:p>
            <a:pPr algn="l"/>
            <a:r>
              <a:rPr lang="en-US" sz="3600" b="1" i="0" dirty="0">
                <a:solidFill>
                  <a:schemeClr val="bg1"/>
                </a:solidFill>
                <a:effectLst/>
                <a:latin typeface="system-ui"/>
              </a:rPr>
              <a:t>Make</a:t>
            </a:r>
            <a:r>
              <a:rPr lang="en-US" sz="3600" b="0" i="0" dirty="0">
                <a:solidFill>
                  <a:schemeClr val="bg1"/>
                </a:solidFill>
                <a:effectLst/>
                <a:latin typeface="system-ui"/>
              </a:rPr>
              <a:t> </a:t>
            </a:r>
            <a:r>
              <a:rPr lang="en-US" sz="3600" b="1" i="0" dirty="0">
                <a:solidFill>
                  <a:schemeClr val="bg1"/>
                </a:solidFill>
                <a:effectLst/>
                <a:latin typeface="system-ui"/>
              </a:rPr>
              <a:t>allowance</a:t>
            </a:r>
            <a:r>
              <a:rPr lang="en-US" sz="3600" b="0" i="0" dirty="0">
                <a:solidFill>
                  <a:schemeClr val="bg1"/>
                </a:solidFill>
                <a:effectLst/>
                <a:latin typeface="system-ui"/>
              </a:rPr>
              <a:t> </a:t>
            </a:r>
            <a:r>
              <a:rPr lang="en-US" sz="3600" b="1" i="0" dirty="0">
                <a:solidFill>
                  <a:schemeClr val="bg1"/>
                </a:solidFill>
                <a:effectLst/>
                <a:latin typeface="system-ui"/>
              </a:rPr>
              <a:t>for</a:t>
            </a:r>
            <a:r>
              <a:rPr lang="en-US" sz="3600" b="0" i="0" dirty="0">
                <a:solidFill>
                  <a:schemeClr val="bg1"/>
                </a:solidFill>
                <a:effectLst/>
                <a:latin typeface="system-ui"/>
              </a:rPr>
              <a:t> </a:t>
            </a:r>
            <a:r>
              <a:rPr lang="en-US" sz="3600" b="1" i="0" dirty="0">
                <a:solidFill>
                  <a:schemeClr val="bg1"/>
                </a:solidFill>
                <a:effectLst/>
                <a:latin typeface="system-ui"/>
              </a:rPr>
              <a:t>each</a:t>
            </a:r>
            <a:r>
              <a:rPr lang="en-US" sz="3600" b="0" i="0" dirty="0">
                <a:solidFill>
                  <a:schemeClr val="bg1"/>
                </a:solidFill>
                <a:effectLst/>
                <a:latin typeface="system-ui"/>
              </a:rPr>
              <a:t> </a:t>
            </a:r>
            <a:r>
              <a:rPr lang="en-US" sz="3600" b="1" i="0" dirty="0">
                <a:solidFill>
                  <a:schemeClr val="bg1"/>
                </a:solidFill>
                <a:effectLst/>
                <a:latin typeface="system-ui"/>
              </a:rPr>
              <a:t>other’s</a:t>
            </a:r>
            <a:r>
              <a:rPr lang="en-US" sz="3600" b="0" i="0" dirty="0">
                <a:solidFill>
                  <a:schemeClr val="bg1"/>
                </a:solidFill>
                <a:effectLst/>
                <a:latin typeface="system-ui"/>
              </a:rPr>
              <a:t> </a:t>
            </a:r>
            <a:r>
              <a:rPr lang="en-US" sz="3600" b="1" i="0" dirty="0">
                <a:solidFill>
                  <a:schemeClr val="bg1"/>
                </a:solidFill>
                <a:effectLst/>
                <a:latin typeface="system-ui"/>
              </a:rPr>
              <a:t>faults</a:t>
            </a:r>
            <a:r>
              <a:rPr lang="en-US" sz="3600" b="0" i="0" dirty="0">
                <a:solidFill>
                  <a:schemeClr val="bg1"/>
                </a:solidFill>
                <a:effectLst/>
                <a:latin typeface="system-ui"/>
              </a:rPr>
              <a:t>, and forgive anyone who offends you. Remember, the Lord forgave you, so you must forgive others. </a:t>
            </a:r>
            <a:r>
              <a:rPr lang="en-US" sz="2400" dirty="0">
                <a:solidFill>
                  <a:schemeClr val="bg1"/>
                </a:solidFill>
                <a:latin typeface="system-ui"/>
              </a:rPr>
              <a:t>NLT</a:t>
            </a:r>
            <a:endParaRPr lang="en-US" sz="24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908454" y="5083628"/>
            <a:ext cx="4605340" cy="412289"/>
          </a:xfrm>
        </p:spPr>
        <p:txBody>
          <a:bodyPr>
            <a:normAutofit/>
          </a:bodyPr>
          <a:lstStyle/>
          <a:p>
            <a:pPr algn="l"/>
            <a:r>
              <a:rPr lang="en-US" sz="2000" b="1" dirty="0">
                <a:solidFill>
                  <a:schemeClr val="bg1"/>
                </a:solidFill>
                <a:latin typeface="Agency FB" panose="020B0503020202020204" pitchFamily="34" charset="0"/>
              </a:rPr>
              <a:t>COLOSSIANS 3.13 – NEW LIVING TRANSLATION</a:t>
            </a:r>
          </a:p>
        </p:txBody>
      </p:sp>
      <p:pic>
        <p:nvPicPr>
          <p:cNvPr id="10242" name="Picture 2" descr="Colossians: Christ Centered Church - YouTube">
            <a:extLst>
              <a:ext uri="{FF2B5EF4-FFF2-40B4-BE49-F238E27FC236}">
                <a16:creationId xmlns:a16="http://schemas.microsoft.com/office/drawing/2014/main" id="{88667D24-72DC-62F1-5CFB-B4938CB4A36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5407" r="14422"/>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9308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5"/>
            <a:ext cx="4605340" cy="3591489"/>
          </a:xfrm>
        </p:spPr>
        <p:txBody>
          <a:bodyPr>
            <a:normAutofit/>
          </a:bodyPr>
          <a:lstStyle/>
          <a:p>
            <a:pPr algn="l"/>
            <a:r>
              <a:rPr lang="en-US" sz="4400" b="0" i="0" dirty="0">
                <a:solidFill>
                  <a:schemeClr val="bg1"/>
                </a:solidFill>
                <a:effectLst/>
                <a:latin typeface="system-ui"/>
              </a:rPr>
              <a:t>In addition to all these things </a:t>
            </a:r>
            <a:r>
              <a:rPr lang="en-US" sz="4400" b="0" i="1" dirty="0">
                <a:solidFill>
                  <a:schemeClr val="bg1"/>
                </a:solidFill>
                <a:effectLst/>
                <a:latin typeface="system-ui"/>
              </a:rPr>
              <a:t>put on</a:t>
            </a:r>
            <a:r>
              <a:rPr lang="en-US" sz="4400" b="0" i="0" dirty="0">
                <a:solidFill>
                  <a:schemeClr val="bg1"/>
                </a:solidFill>
                <a:effectLst/>
                <a:latin typeface="system-ui"/>
              </a:rPr>
              <a:t> love, which is the perfect bond of unity.</a:t>
            </a:r>
            <a:endParaRPr lang="en-US" sz="44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5116285"/>
            <a:ext cx="4605340" cy="403447"/>
          </a:xfrm>
        </p:spPr>
        <p:txBody>
          <a:bodyPr>
            <a:normAutofit/>
          </a:bodyPr>
          <a:lstStyle/>
          <a:p>
            <a:pPr algn="l"/>
            <a:r>
              <a:rPr lang="en-US" sz="2000" b="1" dirty="0">
                <a:solidFill>
                  <a:schemeClr val="bg1"/>
                </a:solidFill>
              </a:rPr>
              <a:t>COLOSSIANS 3.14 - NASB</a:t>
            </a:r>
          </a:p>
        </p:txBody>
      </p:sp>
      <p:pic>
        <p:nvPicPr>
          <p:cNvPr id="11266" name="Picture 2" descr="Frank Fools Crow Quote: “Those who live for one another learn that love ...">
            <a:extLst>
              <a:ext uri="{FF2B5EF4-FFF2-40B4-BE49-F238E27FC236}">
                <a16:creationId xmlns:a16="http://schemas.microsoft.com/office/drawing/2014/main" id="{BF4AE776-E459-0BF6-79AD-578B285B4D9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046" r="13783"/>
          <a:stretch/>
        </p:blipFill>
        <p:spPr bwMode="auto">
          <a:xfrm>
            <a:off x="47387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11273" name="Rectangle 1127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19037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Book of Colossians stock photo. Image of hope, epistles - 38716276">
            <a:extLst>
              <a:ext uri="{FF2B5EF4-FFF2-40B4-BE49-F238E27FC236}">
                <a16:creationId xmlns:a16="http://schemas.microsoft.com/office/drawing/2014/main" id="{17CC3D23-C009-1401-124E-E82E81D47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8" r="5237" b="9091"/>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1434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7239000" y="889145"/>
            <a:ext cx="4632960" cy="3437352"/>
          </a:xfrm>
        </p:spPr>
        <p:txBody>
          <a:bodyPr anchor="b">
            <a:normAutofit fontScale="90000"/>
          </a:bodyPr>
          <a:lstStyle/>
          <a:p>
            <a:pPr algn="l"/>
            <a:r>
              <a:rPr lang="en-US" sz="3600" b="1" i="0" dirty="0">
                <a:effectLst/>
                <a:latin typeface="system-ui"/>
              </a:rPr>
              <a:t>forbearing</a:t>
            </a:r>
            <a:r>
              <a:rPr lang="en-US" sz="3600" b="0" i="0" dirty="0">
                <a:effectLst/>
                <a:latin typeface="system-ui"/>
              </a:rPr>
              <a:t> </a:t>
            </a:r>
            <a:r>
              <a:rPr lang="en-US" sz="3600" b="1" i="0" dirty="0">
                <a:effectLst/>
                <a:latin typeface="system-ui"/>
              </a:rPr>
              <a:t>one</a:t>
            </a:r>
            <a:r>
              <a:rPr lang="en-US" sz="3600" b="0" i="0" dirty="0">
                <a:effectLst/>
                <a:latin typeface="system-ui"/>
              </a:rPr>
              <a:t> </a:t>
            </a:r>
            <a:r>
              <a:rPr lang="en-US" sz="3600" b="1" i="0" dirty="0">
                <a:effectLst/>
                <a:latin typeface="system-ui"/>
              </a:rPr>
              <a:t>another</a:t>
            </a:r>
            <a:r>
              <a:rPr lang="en-US" sz="3600" b="0" i="0" dirty="0">
                <a:effectLst/>
                <a:latin typeface="system-ui"/>
              </a:rPr>
              <a:t>, and forgiving each other, if any one with any- one may have a quarrel, as also the Christ did forgive you -- so also ye</a:t>
            </a:r>
            <a:br>
              <a:rPr lang="en-US" sz="3000" b="0" i="0" dirty="0">
                <a:effectLst/>
                <a:latin typeface="system-ui"/>
              </a:rPr>
            </a:br>
            <a:endParaRPr lang="en-US" sz="3000" b="1" dirty="0"/>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7413171" y="4872922"/>
            <a:ext cx="4458789" cy="1208141"/>
          </a:xfrm>
        </p:spPr>
        <p:txBody>
          <a:bodyPr>
            <a:normAutofit/>
          </a:bodyPr>
          <a:lstStyle/>
          <a:p>
            <a:pPr algn="l"/>
            <a:r>
              <a:rPr lang="en-US" sz="2000" b="1" dirty="0">
                <a:latin typeface="Agency FB" panose="020B0503020202020204" pitchFamily="34" charset="0"/>
              </a:rPr>
              <a:t>COLOSSIANS 3.13 – YLT – YOUNG’S LITERAL TRANS.LATION</a:t>
            </a:r>
          </a:p>
        </p:txBody>
      </p:sp>
      <p:sp>
        <p:nvSpPr>
          <p:cNvPr id="14347" name="Rectangle 1434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012227"/>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94" name="Rectangle 2459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3442624"/>
          </a:xfrm>
        </p:spPr>
        <p:txBody>
          <a:bodyPr>
            <a:normAutofit/>
          </a:bodyPr>
          <a:lstStyle/>
          <a:p>
            <a:pPr algn="l"/>
            <a:r>
              <a:rPr lang="en-US" sz="4000" b="0" i="0" dirty="0">
                <a:solidFill>
                  <a:schemeClr val="bg1"/>
                </a:solidFill>
                <a:effectLst/>
                <a:latin typeface="system-ui"/>
              </a:rPr>
              <a:t>Above all, keep fervent in your love for one another, because love covers a multitude of sins. NASB</a:t>
            </a:r>
            <a:endParaRPr lang="en-US" sz="40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4942113"/>
            <a:ext cx="4605340" cy="577619"/>
          </a:xfrm>
        </p:spPr>
        <p:txBody>
          <a:bodyPr>
            <a:normAutofit/>
          </a:bodyPr>
          <a:lstStyle/>
          <a:p>
            <a:pPr algn="r"/>
            <a:r>
              <a:rPr lang="en-US" sz="3200" b="1" dirty="0">
                <a:solidFill>
                  <a:schemeClr val="bg1"/>
                </a:solidFill>
                <a:latin typeface="Agency FB" panose="020B0503020202020204" pitchFamily="34" charset="0"/>
              </a:rPr>
              <a:t>1 PETER 4.8</a:t>
            </a:r>
          </a:p>
        </p:txBody>
      </p:sp>
      <p:pic>
        <p:nvPicPr>
          <p:cNvPr id="24580" name="Picture 4" descr="Pin on Wooden Signs">
            <a:extLst>
              <a:ext uri="{FF2B5EF4-FFF2-40B4-BE49-F238E27FC236}">
                <a16:creationId xmlns:a16="http://schemas.microsoft.com/office/drawing/2014/main" id="{1431213A-9C63-A7C5-FEA6-9C9047A4854C}"/>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794657" y="1446671"/>
            <a:ext cx="5596618" cy="3964658"/>
          </a:xfrm>
          <a:prstGeom prst="rect">
            <a:avLst/>
          </a:prstGeom>
          <a:noFill/>
          <a:extLst>
            <a:ext uri="{909E8E84-426E-40DD-AFC4-6F175D3DCCD1}">
              <a14:hiddenFill xmlns:a14="http://schemas.microsoft.com/office/drawing/2010/main">
                <a:solidFill>
                  <a:srgbClr val="FFFFFF"/>
                </a:solidFill>
              </a14:hiddenFill>
            </a:ext>
          </a:extLst>
        </p:spPr>
      </p:pic>
      <p:sp>
        <p:nvSpPr>
          <p:cNvPr id="24596" name="Rectangle 2459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8" name="Rectangle 24597">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87529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2" name="Rectangle 123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908454" y="1360481"/>
            <a:ext cx="4605340" cy="3613260"/>
          </a:xfrm>
        </p:spPr>
        <p:txBody>
          <a:bodyPr>
            <a:normAutofit/>
          </a:bodyPr>
          <a:lstStyle/>
          <a:p>
            <a:pPr algn="l"/>
            <a:r>
              <a:rPr lang="en-US" sz="3600" b="1" i="0" dirty="0">
                <a:solidFill>
                  <a:schemeClr val="bg1"/>
                </a:solidFill>
                <a:effectLst/>
                <a:latin typeface="system-ui"/>
              </a:rPr>
              <a:t>forbearing</a:t>
            </a:r>
            <a:r>
              <a:rPr lang="en-US" sz="3600" b="0" i="0" dirty="0">
                <a:solidFill>
                  <a:schemeClr val="bg1"/>
                </a:solidFill>
                <a:effectLst/>
                <a:latin typeface="system-ui"/>
              </a:rPr>
              <a:t> </a:t>
            </a:r>
            <a:r>
              <a:rPr lang="en-US" sz="3600" i="0" dirty="0">
                <a:solidFill>
                  <a:schemeClr val="bg1"/>
                </a:solidFill>
                <a:effectLst/>
                <a:latin typeface="system-ui"/>
              </a:rPr>
              <a:t>one</a:t>
            </a:r>
            <a:r>
              <a:rPr lang="en-US" sz="3600" b="0" i="0" dirty="0">
                <a:solidFill>
                  <a:schemeClr val="bg1"/>
                </a:solidFill>
                <a:effectLst/>
                <a:latin typeface="system-ui"/>
              </a:rPr>
              <a:t> </a:t>
            </a:r>
            <a:r>
              <a:rPr lang="en-US" sz="3600" i="0" dirty="0">
                <a:solidFill>
                  <a:schemeClr val="bg1"/>
                </a:solidFill>
                <a:effectLst/>
                <a:latin typeface="system-ui"/>
              </a:rPr>
              <a:t>another</a:t>
            </a:r>
            <a:r>
              <a:rPr lang="en-US" sz="3600" b="0" i="0" dirty="0">
                <a:solidFill>
                  <a:schemeClr val="bg1"/>
                </a:solidFill>
                <a:effectLst/>
                <a:latin typeface="system-ui"/>
              </a:rPr>
              <a:t>, and </a:t>
            </a:r>
            <a:r>
              <a:rPr lang="en-US" sz="3600" b="1" i="0" dirty="0">
                <a:solidFill>
                  <a:schemeClr val="bg1"/>
                </a:solidFill>
                <a:effectLst/>
                <a:latin typeface="system-ui"/>
              </a:rPr>
              <a:t>forgiving</a:t>
            </a:r>
            <a:r>
              <a:rPr lang="en-US" sz="3600" b="0" i="0" dirty="0">
                <a:solidFill>
                  <a:schemeClr val="bg1"/>
                </a:solidFill>
                <a:effectLst/>
                <a:latin typeface="system-ui"/>
              </a:rPr>
              <a:t> each other, if any one with any- one may have a quarrel, as also the Christ did forgive you -- so also ye</a:t>
            </a:r>
            <a:endParaRPr lang="en-US" sz="36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908454" y="5138056"/>
            <a:ext cx="4605340" cy="357861"/>
          </a:xfrm>
        </p:spPr>
        <p:txBody>
          <a:bodyPr>
            <a:normAutofit lnSpcReduction="10000"/>
          </a:bodyPr>
          <a:lstStyle/>
          <a:p>
            <a:pPr algn="l"/>
            <a:r>
              <a:rPr lang="en-US" sz="2000" b="1" dirty="0">
                <a:solidFill>
                  <a:schemeClr val="bg1"/>
                </a:solidFill>
                <a:latin typeface="Agency FB" panose="020B0503020202020204" pitchFamily="34" charset="0"/>
              </a:rPr>
              <a:t>COLOSSIANS 3.13 – YLT – YOUNG’S LITERAL TRANS.</a:t>
            </a:r>
          </a:p>
        </p:txBody>
      </p:sp>
      <p:pic>
        <p:nvPicPr>
          <p:cNvPr id="12292" name="Picture 4" descr="Share of Forbearance Volume Cools to Near Halt - DSNews">
            <a:extLst>
              <a:ext uri="{FF2B5EF4-FFF2-40B4-BE49-F238E27FC236}">
                <a16:creationId xmlns:a16="http://schemas.microsoft.com/office/drawing/2014/main" id="{88CFFD45-B702-01CB-E80F-3F436D5A88F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4043" r="24517" b="-2"/>
          <a:stretch/>
        </p:blipFill>
        <p:spPr bwMode="auto">
          <a:xfrm>
            <a:off x="6259287" y="1424855"/>
            <a:ext cx="5078606" cy="4071063"/>
          </a:xfrm>
          <a:prstGeom prst="rect">
            <a:avLst/>
          </a:prstGeom>
          <a:noFill/>
          <a:extLst>
            <a:ext uri="{909E8E84-426E-40DD-AFC4-6F175D3DCCD1}">
              <a14:hiddenFill xmlns:a14="http://schemas.microsoft.com/office/drawing/2010/main">
                <a:solidFill>
                  <a:srgbClr val="FFFFFF"/>
                </a:solidFill>
              </a14:hiddenFill>
            </a:ext>
          </a:extLst>
        </p:spPr>
      </p:pic>
      <p:sp>
        <p:nvSpPr>
          <p:cNvPr id="12304" name="Rectangle 12303">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4817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7" name="Rectangle 2560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5"/>
            <a:ext cx="4605340" cy="3616797"/>
          </a:xfrm>
        </p:spPr>
        <p:txBody>
          <a:bodyPr>
            <a:normAutofit/>
          </a:bodyPr>
          <a:lstStyle/>
          <a:p>
            <a:pPr algn="l"/>
            <a:r>
              <a:rPr lang="en-US" sz="3200" b="1" i="0" dirty="0">
                <a:solidFill>
                  <a:schemeClr val="bg1"/>
                </a:solidFill>
                <a:effectLst/>
                <a:latin typeface="system-ui"/>
              </a:rPr>
              <a:t>For</a:t>
            </a:r>
            <a:r>
              <a:rPr lang="en-US" sz="3200" b="0" i="0" dirty="0">
                <a:solidFill>
                  <a:schemeClr val="bg1"/>
                </a:solidFill>
                <a:effectLst/>
                <a:latin typeface="system-ui"/>
              </a:rPr>
              <a:t> </a:t>
            </a:r>
            <a:r>
              <a:rPr lang="en-US" sz="3200" b="1" i="0" dirty="0">
                <a:solidFill>
                  <a:schemeClr val="bg1"/>
                </a:solidFill>
                <a:effectLst/>
                <a:latin typeface="system-ui"/>
              </a:rPr>
              <a:t>if</a:t>
            </a:r>
            <a:r>
              <a:rPr lang="en-US" sz="3200" b="0" i="0" dirty="0">
                <a:solidFill>
                  <a:schemeClr val="bg1"/>
                </a:solidFill>
                <a:effectLst/>
                <a:latin typeface="system-ui"/>
              </a:rPr>
              <a:t> you </a:t>
            </a:r>
            <a:r>
              <a:rPr lang="en-US" sz="3200" b="1" i="0" dirty="0">
                <a:solidFill>
                  <a:schemeClr val="bg1"/>
                </a:solidFill>
                <a:effectLst/>
                <a:latin typeface="system-ui"/>
              </a:rPr>
              <a:t>forgive</a:t>
            </a:r>
            <a:r>
              <a:rPr lang="en-US" sz="3200" b="0" i="0" dirty="0">
                <a:solidFill>
                  <a:schemeClr val="bg1"/>
                </a:solidFill>
                <a:effectLst/>
                <a:latin typeface="system-ui"/>
              </a:rPr>
              <a:t> men their </a:t>
            </a:r>
            <a:r>
              <a:rPr lang="en-US" sz="3200" b="1" i="0" dirty="0">
                <a:solidFill>
                  <a:schemeClr val="bg1"/>
                </a:solidFill>
                <a:effectLst/>
                <a:latin typeface="system-ui"/>
              </a:rPr>
              <a:t>trespasses</a:t>
            </a:r>
            <a:r>
              <a:rPr lang="en-US" sz="3200" b="0" i="0" dirty="0">
                <a:solidFill>
                  <a:schemeClr val="bg1"/>
                </a:solidFill>
                <a:effectLst/>
                <a:latin typeface="system-ui"/>
              </a:rPr>
              <a:t>, your heavenly Father will also forgive you. </a:t>
            </a:r>
            <a:r>
              <a:rPr lang="en-US" sz="3200" b="1" i="0" baseline="30000" dirty="0">
                <a:solidFill>
                  <a:schemeClr val="bg1"/>
                </a:solidFill>
                <a:effectLst/>
                <a:latin typeface="system-ui"/>
              </a:rPr>
              <a:t>15 </a:t>
            </a:r>
            <a:r>
              <a:rPr lang="en-US" sz="3200" b="0" i="0" dirty="0">
                <a:solidFill>
                  <a:schemeClr val="bg1"/>
                </a:solidFill>
                <a:effectLst/>
                <a:latin typeface="system-ui"/>
              </a:rPr>
              <a:t>But if you do not forgive men their </a:t>
            </a:r>
            <a:r>
              <a:rPr lang="en-US" sz="3200" b="1" i="0" dirty="0">
                <a:solidFill>
                  <a:schemeClr val="bg1"/>
                </a:solidFill>
                <a:effectLst/>
                <a:latin typeface="system-ui"/>
              </a:rPr>
              <a:t>trespasses</a:t>
            </a:r>
            <a:r>
              <a:rPr lang="en-US" sz="3200" b="0" i="0" dirty="0">
                <a:solidFill>
                  <a:schemeClr val="bg1"/>
                </a:solidFill>
                <a:effectLst/>
                <a:latin typeface="system-ui"/>
              </a:rPr>
              <a:t>, neither will your Father forgive your </a:t>
            </a:r>
            <a:r>
              <a:rPr lang="en-US" sz="3200" b="1" i="0" dirty="0">
                <a:solidFill>
                  <a:schemeClr val="bg1"/>
                </a:solidFill>
                <a:effectLst/>
                <a:latin typeface="system-ui"/>
              </a:rPr>
              <a:t>trespasses</a:t>
            </a:r>
            <a:r>
              <a:rPr lang="en-US" sz="3200" b="0" i="0" dirty="0">
                <a:solidFill>
                  <a:schemeClr val="bg1"/>
                </a:solidFill>
                <a:effectLst/>
                <a:latin typeface="system-ui"/>
              </a:rPr>
              <a:t>.</a:t>
            </a:r>
            <a:endParaRPr lang="en-US" sz="32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5116286"/>
            <a:ext cx="4605340" cy="403447"/>
          </a:xfrm>
        </p:spPr>
        <p:txBody>
          <a:bodyPr>
            <a:normAutofit/>
          </a:bodyPr>
          <a:lstStyle/>
          <a:p>
            <a:pPr algn="l"/>
            <a:r>
              <a:rPr lang="en-US" sz="2000" b="1" dirty="0">
                <a:solidFill>
                  <a:schemeClr val="bg1"/>
                </a:solidFill>
                <a:latin typeface="Agency FB" panose="020B0503020202020204" pitchFamily="34" charset="0"/>
              </a:rPr>
              <a:t>MATTHEW 6.14-15 NJKV</a:t>
            </a:r>
          </a:p>
        </p:txBody>
      </p:sp>
      <p:pic>
        <p:nvPicPr>
          <p:cNvPr id="25602" name="Picture 2" descr="Gospel Matthew Quotes. QuotesGram">
            <a:extLst>
              <a:ext uri="{FF2B5EF4-FFF2-40B4-BE49-F238E27FC236}">
                <a16:creationId xmlns:a16="http://schemas.microsoft.com/office/drawing/2014/main" id="{0D34E2DC-DCAD-3571-9F95-04F252470D24}"/>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898923" y="1384296"/>
            <a:ext cx="4860126" cy="4021755"/>
          </a:xfrm>
          <a:prstGeom prst="rect">
            <a:avLst/>
          </a:prstGeom>
          <a:noFill/>
          <a:extLst>
            <a:ext uri="{909E8E84-426E-40DD-AFC4-6F175D3DCCD1}">
              <a14:hiddenFill xmlns:a14="http://schemas.microsoft.com/office/drawing/2010/main">
                <a:solidFill>
                  <a:srgbClr val="FFFFFF"/>
                </a:solidFill>
              </a14:hiddenFill>
            </a:ext>
          </a:extLst>
        </p:spPr>
      </p:pic>
      <p:sp>
        <p:nvSpPr>
          <p:cNvPr id="25609" name="Rectangle 2560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45397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2" name="Rectangle 123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908454" y="1360481"/>
            <a:ext cx="4605340" cy="3613260"/>
          </a:xfrm>
        </p:spPr>
        <p:txBody>
          <a:bodyPr>
            <a:normAutofit/>
          </a:bodyPr>
          <a:lstStyle/>
          <a:p>
            <a:pPr algn="l"/>
            <a:r>
              <a:rPr lang="en-US" sz="4800" b="0" i="0" dirty="0">
                <a:solidFill>
                  <a:schemeClr val="bg1"/>
                </a:solidFill>
                <a:effectLst/>
                <a:latin typeface="system-ui"/>
              </a:rPr>
              <a:t>And forgive us our debts, </a:t>
            </a:r>
            <a:r>
              <a:rPr lang="en-US" sz="4800" b="1" i="0" dirty="0">
                <a:solidFill>
                  <a:schemeClr val="bg1"/>
                </a:solidFill>
                <a:effectLst/>
                <a:latin typeface="system-ui"/>
              </a:rPr>
              <a:t>as</a:t>
            </a:r>
            <a:r>
              <a:rPr lang="en-US" sz="4800" b="0" i="0" dirty="0">
                <a:solidFill>
                  <a:schemeClr val="bg1"/>
                </a:solidFill>
                <a:effectLst/>
                <a:latin typeface="system-ui"/>
              </a:rPr>
              <a:t> </a:t>
            </a:r>
            <a:r>
              <a:rPr lang="en-US" sz="4800" b="1" i="0" dirty="0">
                <a:solidFill>
                  <a:schemeClr val="bg1"/>
                </a:solidFill>
                <a:effectLst/>
                <a:latin typeface="system-ui"/>
              </a:rPr>
              <a:t>we</a:t>
            </a:r>
            <a:r>
              <a:rPr lang="en-US" sz="4800" b="0" i="0" dirty="0">
                <a:solidFill>
                  <a:schemeClr val="bg1"/>
                </a:solidFill>
                <a:effectLst/>
                <a:latin typeface="system-ui"/>
              </a:rPr>
              <a:t> also </a:t>
            </a:r>
            <a:r>
              <a:rPr lang="en-US" sz="4800" b="1" i="0" dirty="0">
                <a:solidFill>
                  <a:schemeClr val="bg1"/>
                </a:solidFill>
                <a:effectLst/>
                <a:latin typeface="system-ui"/>
              </a:rPr>
              <a:t>have</a:t>
            </a:r>
            <a:r>
              <a:rPr lang="en-US" sz="4800" b="0" i="0" dirty="0">
                <a:solidFill>
                  <a:schemeClr val="bg1"/>
                </a:solidFill>
                <a:effectLst/>
                <a:latin typeface="system-ui"/>
              </a:rPr>
              <a:t> </a:t>
            </a:r>
            <a:r>
              <a:rPr lang="en-US" sz="4800" b="1" i="0" dirty="0">
                <a:solidFill>
                  <a:schemeClr val="bg1"/>
                </a:solidFill>
                <a:effectLst/>
                <a:latin typeface="system-ui"/>
              </a:rPr>
              <a:t>forgiven</a:t>
            </a:r>
            <a:r>
              <a:rPr lang="en-US" sz="4800" b="0" i="0" dirty="0">
                <a:solidFill>
                  <a:schemeClr val="bg1"/>
                </a:solidFill>
                <a:effectLst/>
                <a:latin typeface="system-ui"/>
              </a:rPr>
              <a:t> our debtors.</a:t>
            </a:r>
            <a:endParaRPr lang="en-US" sz="166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908454" y="5138056"/>
            <a:ext cx="4605340" cy="357861"/>
          </a:xfrm>
        </p:spPr>
        <p:txBody>
          <a:bodyPr>
            <a:normAutofit lnSpcReduction="10000"/>
          </a:bodyPr>
          <a:lstStyle/>
          <a:p>
            <a:pPr algn="l"/>
            <a:r>
              <a:rPr lang="en-US" sz="2000" b="1" dirty="0">
                <a:solidFill>
                  <a:schemeClr val="bg1"/>
                </a:solidFill>
                <a:latin typeface="Agency FB" panose="020B0503020202020204" pitchFamily="34" charset="0"/>
              </a:rPr>
              <a:t>MATTHEW 6.12 NASB</a:t>
            </a:r>
          </a:p>
        </p:txBody>
      </p:sp>
      <p:sp>
        <p:nvSpPr>
          <p:cNvPr id="12304" name="Rectangle 12303">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a16="http://schemas.microsoft.com/office/drawing/2014/main" id="{B93BBC9F-88AD-4D05-D222-080D1066983C}"/>
              </a:ext>
            </a:extLst>
          </p:cNvPr>
          <p:cNvSpPr txBox="1">
            <a:spLocks/>
          </p:cNvSpPr>
          <p:nvPr/>
        </p:nvSpPr>
        <p:spPr>
          <a:xfrm>
            <a:off x="5715000" y="1360481"/>
            <a:ext cx="4953000" cy="38973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solidFill>
                  <a:schemeClr val="bg1"/>
                </a:solidFill>
                <a:latin typeface="Roboto" panose="02000000000000000000" pitchFamily="2" charset="0"/>
              </a:rPr>
              <a:t>post·script</a:t>
            </a:r>
            <a:endParaRPr lang="en-US" b="1" dirty="0">
              <a:solidFill>
                <a:schemeClr val="bg1"/>
              </a:solidFill>
              <a:latin typeface="Roboto" panose="02000000000000000000" pitchFamily="2" charset="0"/>
            </a:endParaRPr>
          </a:p>
          <a:p>
            <a:pPr algn="l" fontAlgn="t"/>
            <a:r>
              <a:rPr lang="en-US" b="1" dirty="0">
                <a:solidFill>
                  <a:schemeClr val="bg1"/>
                </a:solidFill>
                <a:latin typeface="Roboto" panose="02000000000000000000" pitchFamily="2" charset="0"/>
              </a:rPr>
              <a:t>[ˈ</a:t>
            </a:r>
            <a:r>
              <a:rPr lang="en-US" b="1" dirty="0" err="1">
                <a:solidFill>
                  <a:schemeClr val="bg1"/>
                </a:solidFill>
                <a:latin typeface="Roboto" panose="02000000000000000000" pitchFamily="2" charset="0"/>
              </a:rPr>
              <a:t>pōs</a:t>
            </a:r>
            <a:r>
              <a:rPr lang="en-US" b="1" dirty="0">
                <a:solidFill>
                  <a:schemeClr val="bg1"/>
                </a:solidFill>
                <a:latin typeface="Roboto" panose="02000000000000000000" pitchFamily="2" charset="0"/>
              </a:rPr>
              <a:t>(t)ˌ</a:t>
            </a:r>
            <a:r>
              <a:rPr lang="en-US" b="1" dirty="0" err="1">
                <a:solidFill>
                  <a:schemeClr val="bg1"/>
                </a:solidFill>
                <a:latin typeface="Roboto" panose="02000000000000000000" pitchFamily="2" charset="0"/>
              </a:rPr>
              <a:t>skript</a:t>
            </a:r>
            <a:r>
              <a:rPr lang="en-US" b="1" dirty="0">
                <a:solidFill>
                  <a:schemeClr val="bg1"/>
                </a:solidFill>
                <a:latin typeface="Roboto" panose="02000000000000000000" pitchFamily="2" charset="0"/>
              </a:rPr>
              <a:t>]</a:t>
            </a:r>
          </a:p>
          <a:p>
            <a:pPr algn="l"/>
            <a:r>
              <a:rPr lang="en-US" b="1" cap="all" dirty="0">
                <a:solidFill>
                  <a:schemeClr val="bg1"/>
                </a:solidFill>
                <a:latin typeface="Arial" panose="020B0604020202020204" pitchFamily="34" charset="0"/>
              </a:rPr>
              <a:t>NOUN</a:t>
            </a:r>
            <a:endParaRPr lang="en-US" b="1" dirty="0">
              <a:solidFill>
                <a:schemeClr val="bg1"/>
              </a:solidFill>
              <a:latin typeface="Roboto" panose="02000000000000000000" pitchFamily="2" charset="0"/>
            </a:endParaRPr>
          </a:p>
          <a:p>
            <a:pPr algn="l">
              <a:buFont typeface="+mj-lt"/>
              <a:buAutoNum type="arabicPeriod"/>
            </a:pPr>
            <a:r>
              <a:rPr lang="en-US" b="1" dirty="0">
                <a:solidFill>
                  <a:schemeClr val="bg1"/>
                </a:solidFill>
                <a:latin typeface="Roboto" panose="02000000000000000000" pitchFamily="2" charset="0"/>
              </a:rPr>
              <a:t>an additional remark at the end of a letter, after the signature and introduced by “P.S.”:</a:t>
            </a:r>
          </a:p>
          <a:p>
            <a:pPr algn="l">
              <a:buFont typeface="+mj-lt"/>
              <a:buAutoNum type="arabicPeriod"/>
            </a:pPr>
            <a:r>
              <a:rPr lang="en-US" b="1" i="1" dirty="0">
                <a:solidFill>
                  <a:schemeClr val="bg1"/>
                </a:solidFill>
                <a:latin typeface="Roboto" panose="02000000000000000000" pitchFamily="2" charset="0"/>
              </a:rPr>
              <a:t>"he added a postscript: “Leaving tomorrow.”"</a:t>
            </a:r>
            <a:endParaRPr lang="en-US" b="1" dirty="0">
              <a:solidFill>
                <a:schemeClr val="bg1"/>
              </a:solidFill>
              <a:latin typeface="Roboto" panose="02000000000000000000" pitchFamily="2" charset="0"/>
            </a:endParaRPr>
          </a:p>
          <a:p>
            <a:pPr algn="l">
              <a:buFont typeface="+mj-lt"/>
              <a:buAutoNum type="arabicPeriod"/>
            </a:pPr>
            <a:r>
              <a:rPr lang="en-US" b="1" cap="all" dirty="0" err="1">
                <a:solidFill>
                  <a:schemeClr val="bg1"/>
                </a:solidFill>
                <a:latin typeface="Roboto" panose="02000000000000000000" pitchFamily="2" charset="0"/>
              </a:rPr>
              <a:t>SIMILAR:</a:t>
            </a:r>
            <a:r>
              <a:rPr lang="en-US" b="1" dirty="0" err="1">
                <a:solidFill>
                  <a:schemeClr val="bg1"/>
                </a:solidFill>
                <a:latin typeface="Roboto" panose="02000000000000000000" pitchFamily="2" charset="0"/>
                <a:hlinkClick r:id="rId2">
                  <a:extLst>
                    <a:ext uri="{A12FA001-AC4F-418D-AE19-62706E023703}">
                      <ahyp:hlinkClr xmlns:ahyp="http://schemas.microsoft.com/office/drawing/2018/hyperlinkcolor" val="tx"/>
                    </a:ext>
                  </a:extLst>
                </a:hlinkClick>
              </a:rPr>
              <a:t>afterthought</a:t>
            </a:r>
            <a:endParaRPr lang="en-US" b="1" dirty="0">
              <a:solidFill>
                <a:schemeClr val="bg1"/>
              </a:solidFill>
              <a:latin typeface="Roboto" panose="02000000000000000000" pitchFamily="2" charset="0"/>
            </a:endParaRPr>
          </a:p>
          <a:p>
            <a:pPr algn="l">
              <a:buFont typeface="+mj-lt"/>
              <a:buAutoNum type="arabicPeriod"/>
            </a:pPr>
            <a:r>
              <a:rPr lang="en-US" b="1" dirty="0">
                <a:solidFill>
                  <a:schemeClr val="bg1"/>
                </a:solidFill>
                <a:latin typeface="Roboto" panose="02000000000000000000" pitchFamily="2" charset="0"/>
                <a:hlinkClick r:id="rId3">
                  <a:extLst>
                    <a:ext uri="{A12FA001-AC4F-418D-AE19-62706E023703}">
                      <ahyp:hlinkClr xmlns:ahyp="http://schemas.microsoft.com/office/drawing/2018/hyperlinkcolor" val="tx"/>
                    </a:ext>
                  </a:extLst>
                </a:hlinkClick>
              </a:rPr>
              <a:t>PS</a:t>
            </a:r>
            <a:endParaRPr lang="en-US" b="1" dirty="0">
              <a:solidFill>
                <a:schemeClr val="bg1"/>
              </a:solidFill>
              <a:latin typeface="Roboto" panose="02000000000000000000" pitchFamily="2" charset="0"/>
            </a:endParaRPr>
          </a:p>
          <a:p>
            <a:endParaRPr lang="en-US" dirty="0"/>
          </a:p>
        </p:txBody>
      </p:sp>
    </p:spTree>
    <p:extLst>
      <p:ext uri="{BB962C8B-B14F-4D97-AF65-F5344CB8AC3E}">
        <p14:creationId xmlns:p14="http://schemas.microsoft.com/office/powerpoint/2010/main" val="303893415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1625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3" name="Rectangle 2049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096000" y="3472656"/>
            <a:ext cx="5366657" cy="2387600"/>
          </a:xfrm>
        </p:spPr>
        <p:txBody>
          <a:bodyPr>
            <a:normAutofit fontScale="90000"/>
          </a:bodyPr>
          <a:lstStyle/>
          <a:p>
            <a:pPr algn="l"/>
            <a:r>
              <a:rPr lang="en-US" sz="4400" b="1" dirty="0">
                <a:solidFill>
                  <a:srgbClr val="00B050"/>
                </a:solidFill>
              </a:rPr>
              <a:t>INSULTS</a:t>
            </a:r>
            <a:r>
              <a:rPr lang="en-US" sz="4400" b="1" dirty="0">
                <a:solidFill>
                  <a:schemeClr val="bg1"/>
                </a:solidFill>
              </a:rPr>
              <a:t> AND </a:t>
            </a:r>
            <a:r>
              <a:rPr lang="en-US" sz="4400" b="1" dirty="0">
                <a:solidFill>
                  <a:srgbClr val="FFC000"/>
                </a:solidFill>
              </a:rPr>
              <a:t>DISAGREEMENTS</a:t>
            </a:r>
            <a:r>
              <a:rPr lang="en-US" sz="4400" b="1" dirty="0">
                <a:solidFill>
                  <a:schemeClr val="bg1"/>
                </a:solidFill>
              </a:rPr>
              <a:t> HAVE THE </a:t>
            </a:r>
            <a:r>
              <a:rPr lang="en-US" sz="4400" b="1" dirty="0">
                <a:solidFill>
                  <a:schemeClr val="accent4">
                    <a:lumMod val="75000"/>
                  </a:schemeClr>
                </a:solidFill>
              </a:rPr>
              <a:t>POWER</a:t>
            </a:r>
            <a:r>
              <a:rPr lang="en-US" sz="4400" b="1" dirty="0">
                <a:solidFill>
                  <a:schemeClr val="bg1"/>
                </a:solidFill>
              </a:rPr>
              <a:t> TO </a:t>
            </a:r>
            <a:r>
              <a:rPr lang="en-US" sz="4400" b="1" dirty="0">
                <a:solidFill>
                  <a:srgbClr val="FFFF00"/>
                </a:solidFill>
              </a:rPr>
              <a:t>END</a:t>
            </a:r>
            <a:r>
              <a:rPr lang="en-US" sz="4400" b="1" dirty="0">
                <a:solidFill>
                  <a:schemeClr val="bg1"/>
                </a:solidFill>
              </a:rPr>
              <a:t> RELATIONSHIPS</a:t>
            </a:r>
            <a:endParaRPr lang="en-US" sz="3200" b="1" dirty="0">
              <a:solidFill>
                <a:schemeClr val="bg1"/>
              </a:solidFill>
            </a:endParaRPr>
          </a:p>
        </p:txBody>
      </p:sp>
      <p:pic>
        <p:nvPicPr>
          <p:cNvPr id="20482" name="Picture 2" descr="husband-and-wife-argument - Ejournalz">
            <a:extLst>
              <a:ext uri="{FF2B5EF4-FFF2-40B4-BE49-F238E27FC236}">
                <a16:creationId xmlns:a16="http://schemas.microsoft.com/office/drawing/2014/main" id="{A78A0BE4-C207-F415-EE6F-3D07BA0508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6900" y="1191687"/>
            <a:ext cx="3062286" cy="203642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Four angry friends arguing at home | High-Quality People Images ...">
            <a:extLst>
              <a:ext uri="{FF2B5EF4-FFF2-40B4-BE49-F238E27FC236}">
                <a16:creationId xmlns:a16="http://schemas.microsoft.com/office/drawing/2014/main" id="{F2AC760E-0C26-B0BE-A1D0-EA5CDD280A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3677" y="1184032"/>
            <a:ext cx="3062286" cy="2044075"/>
          </a:xfrm>
          <a:prstGeom prst="rect">
            <a:avLst/>
          </a:prstGeom>
          <a:noFill/>
          <a:extLst>
            <a:ext uri="{909E8E84-426E-40DD-AFC4-6F175D3DCCD1}">
              <a14:hiddenFill xmlns:a14="http://schemas.microsoft.com/office/drawing/2010/main">
                <a:solidFill>
                  <a:srgbClr val="FFFFFF"/>
                </a:solidFill>
              </a14:hiddenFill>
            </a:ext>
          </a:extLst>
        </p:spPr>
      </p:pic>
      <p:cxnSp>
        <p:nvCxnSpPr>
          <p:cNvPr id="20495" name="Straight Connector 20494">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7548" y="3209925"/>
            <a:ext cx="482824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488" name="Picture 8" descr="&quot;People in the Process of Mission&quot; — Heartlight®">
            <a:extLst>
              <a:ext uri="{FF2B5EF4-FFF2-40B4-BE49-F238E27FC236}">
                <a16:creationId xmlns:a16="http://schemas.microsoft.com/office/drawing/2014/main" id="{1396DA24-69F7-18CD-D376-154EA76A4B7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59088" y="642259"/>
            <a:ext cx="3520806" cy="2411751"/>
          </a:xfrm>
          <a:prstGeom prst="rect">
            <a:avLst/>
          </a:prstGeom>
          <a:noFill/>
          <a:extLst>
            <a:ext uri="{909E8E84-426E-40DD-AFC4-6F175D3DCCD1}">
              <a14:hiddenFill xmlns:a14="http://schemas.microsoft.com/office/drawing/2010/main">
                <a:solidFill>
                  <a:srgbClr val="FFFFFF"/>
                </a:solidFill>
              </a14:hiddenFill>
            </a:ext>
          </a:extLst>
        </p:spPr>
      </p:pic>
      <p:cxnSp>
        <p:nvCxnSpPr>
          <p:cNvPr id="20497" name="Straight Connector 20496">
            <a:extLst>
              <a:ext uri="{FF2B5EF4-FFF2-40B4-BE49-F238E27FC236}">
                <a16:creationId xmlns:a16="http://schemas.microsoft.com/office/drawing/2014/main" id="{86A3C11F-06C7-4C4D-A907-4F4DAA902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8747"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484" name="Picture 4" descr="Arguing With Your Kids: Why Nobody Wins">
            <a:extLst>
              <a:ext uri="{FF2B5EF4-FFF2-40B4-BE49-F238E27FC236}">
                <a16:creationId xmlns:a16="http://schemas.microsoft.com/office/drawing/2014/main" id="{AE2C3053-B11A-B32B-6664-B8FAAC2F1C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80529" y="3429000"/>
            <a:ext cx="2776241" cy="277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6367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a:bodyPr>
          <a:lstStyle/>
          <a:p>
            <a:pPr algn="l"/>
            <a:r>
              <a:rPr lang="en-US" sz="4300" b="1" dirty="0">
                <a:solidFill>
                  <a:schemeClr val="bg1"/>
                </a:solidFill>
              </a:rPr>
              <a:t>BECAUSE OF HURTS – INSULTS AND DISAGREEMENTS</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3863971"/>
            <a:ext cx="4605340" cy="1655762"/>
          </a:xfrm>
        </p:spPr>
        <p:txBody>
          <a:bodyPr>
            <a:normAutofit/>
          </a:bodyPr>
          <a:lstStyle/>
          <a:p>
            <a:pPr algn="l"/>
            <a:r>
              <a:rPr lang="en-US" sz="3200" dirty="0">
                <a:solidFill>
                  <a:schemeClr val="bg1"/>
                </a:solidFill>
              </a:rPr>
              <a:t>TENSION - OCCASIONALLY MAY EVEN MAKE ITS WAY TO THE DINNER TABLE </a:t>
            </a:r>
          </a:p>
        </p:txBody>
      </p:sp>
      <p:pic>
        <p:nvPicPr>
          <p:cNvPr id="2050" name="Picture 2" descr="‘Blue Bloods’: Why Tom Selleck Loves the Dinner Scenes">
            <a:extLst>
              <a:ext uri="{FF2B5EF4-FFF2-40B4-BE49-F238E27FC236}">
                <a16:creationId xmlns:a16="http://schemas.microsoft.com/office/drawing/2014/main" id="{0B60DB0F-2A8F-E0B4-1C46-CCECA520CB23}"/>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473874" y="1454067"/>
            <a:ext cx="5917401" cy="3949865"/>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981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 Bloods Season 11 Release Date, News">
            <a:extLst>
              <a:ext uri="{FF2B5EF4-FFF2-40B4-BE49-F238E27FC236}">
                <a16:creationId xmlns:a16="http://schemas.microsoft.com/office/drawing/2014/main" id="{8A25EE47-13AC-9FF7-5540-A66D08DD8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161315" y="1250548"/>
            <a:ext cx="3635828" cy="697819"/>
          </a:xfrm>
        </p:spPr>
        <p:txBody>
          <a:bodyPr/>
          <a:lstStyle/>
          <a:p>
            <a:r>
              <a:rPr lang="en-US" sz="4000" b="1" dirty="0">
                <a:solidFill>
                  <a:schemeClr val="bg1"/>
                </a:solidFill>
                <a:latin typeface="Agency FB" panose="020B0503020202020204" pitchFamily="34" charset="0"/>
              </a:rPr>
              <a:t>Bridget </a:t>
            </a:r>
            <a:r>
              <a:rPr lang="en-US" sz="4000" b="1" dirty="0" err="1">
                <a:solidFill>
                  <a:schemeClr val="bg1"/>
                </a:solidFill>
                <a:latin typeface="Agency FB" panose="020B0503020202020204" pitchFamily="34" charset="0"/>
              </a:rPr>
              <a:t>Moynahan</a:t>
            </a:r>
            <a:r>
              <a:rPr lang="en-US" sz="4000" b="1" dirty="0">
                <a:solidFill>
                  <a:schemeClr val="bg1"/>
                </a:solidFill>
                <a:latin typeface="Agency FB" panose="020B0503020202020204" pitchFamily="34" charset="0"/>
              </a:rPr>
              <a:t>                                            </a:t>
            </a:r>
            <a:endParaRPr lang="en-US" b="1" dirty="0">
              <a:solidFill>
                <a:schemeClr val="bg1"/>
              </a:solidFill>
              <a:latin typeface="Agency FB" panose="020B0503020202020204" pitchFamily="34" charset="0"/>
            </a:endParaRPr>
          </a:p>
        </p:txBody>
      </p:sp>
      <p:sp>
        <p:nvSpPr>
          <p:cNvPr id="4" name="Subtitle 2">
            <a:extLst>
              <a:ext uri="{FF2B5EF4-FFF2-40B4-BE49-F238E27FC236}">
                <a16:creationId xmlns:a16="http://schemas.microsoft.com/office/drawing/2014/main" id="{8B3F8354-3FAF-B8E3-BFAE-1675F6FA4612}"/>
              </a:ext>
            </a:extLst>
          </p:cNvPr>
          <p:cNvSpPr txBox="1">
            <a:spLocks/>
          </p:cNvSpPr>
          <p:nvPr/>
        </p:nvSpPr>
        <p:spPr>
          <a:xfrm>
            <a:off x="5704113" y="891495"/>
            <a:ext cx="9144000" cy="6978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6137290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a:bodyPr>
          <a:lstStyle/>
          <a:p>
            <a:pPr algn="l"/>
            <a:endParaRPr lang="en-US" sz="50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3879223" y="5263460"/>
            <a:ext cx="4605340" cy="490533"/>
          </a:xfrm>
        </p:spPr>
        <p:txBody>
          <a:bodyPr>
            <a:normAutofit fontScale="92500" lnSpcReduction="10000"/>
          </a:bodyPr>
          <a:lstStyle/>
          <a:p>
            <a:r>
              <a:rPr lang="en-US" sz="3200" b="1" dirty="0">
                <a:solidFill>
                  <a:schemeClr val="bg1"/>
                </a:solidFill>
              </a:rPr>
              <a:t>Lack of communication</a:t>
            </a:r>
          </a:p>
        </p:txBody>
      </p:sp>
      <p:sp>
        <p:nvSpPr>
          <p:cNvPr id="17417" name="Rectangle 1741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 Most Common Marriage Problems Faced by Couples">
            <a:extLst>
              <a:ext uri="{FF2B5EF4-FFF2-40B4-BE49-F238E27FC236}">
                <a16:creationId xmlns:a16="http://schemas.microsoft.com/office/drawing/2014/main" id="{F05D3971-9FB6-D1C3-0D15-3667A12A5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38267"/>
            <a:ext cx="7143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2751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a:bodyPr>
          <a:lstStyle/>
          <a:p>
            <a:pPr algn="l"/>
            <a:r>
              <a:rPr lang="en-US" sz="5000" b="1" dirty="0">
                <a:solidFill>
                  <a:schemeClr val="bg1"/>
                </a:solidFill>
              </a:rPr>
              <a:t>I’M SORRY – PLEASE ACCEPT MY APOLOGY </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3863971"/>
            <a:ext cx="4605340" cy="1655762"/>
          </a:xfrm>
        </p:spPr>
        <p:txBody>
          <a:bodyPr>
            <a:normAutofit/>
          </a:bodyPr>
          <a:lstStyle/>
          <a:p>
            <a:pPr algn="l"/>
            <a:endParaRPr lang="en-US" sz="2000">
              <a:solidFill>
                <a:schemeClr val="bg1"/>
              </a:solidFill>
            </a:endParaRPr>
          </a:p>
        </p:txBody>
      </p:sp>
      <p:pic>
        <p:nvPicPr>
          <p:cNvPr id="17410" name="Picture 2" descr="The Offense of Jesus’s Teaching on Adultery and Oaths | Reading Acts">
            <a:extLst>
              <a:ext uri="{FF2B5EF4-FFF2-40B4-BE49-F238E27FC236}">
                <a16:creationId xmlns:a16="http://schemas.microsoft.com/office/drawing/2014/main" id="{84415781-F70E-C27D-F2AA-BD1633130F5F}"/>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tretch>
            <a:fillRect/>
          </a:stretch>
        </p:blipFill>
        <p:spPr bwMode="auto">
          <a:xfrm>
            <a:off x="473874" y="1209975"/>
            <a:ext cx="5917401" cy="4438050"/>
          </a:xfrm>
          <a:prstGeom prst="rect">
            <a:avLst/>
          </a:prstGeom>
          <a:noFill/>
          <a:extLst>
            <a:ext uri="{909E8E84-426E-40DD-AFC4-6F175D3DCCD1}">
              <a14:hiddenFill xmlns:a14="http://schemas.microsoft.com/office/drawing/2010/main">
                <a:solidFill>
                  <a:srgbClr val="FFFFFF"/>
                </a:solidFill>
              </a14:hiddenFill>
            </a:ext>
          </a:extLst>
        </p:spPr>
      </p:pic>
      <p:sp>
        <p:nvSpPr>
          <p:cNvPr id="17417" name="Rectangle 1741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98137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7188" name="Rectangle 718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190" name="Group 7189">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7191" name="Rectangle 7190">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2" name="Rectangle 7191">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194" name="Freeform: Shape 7193">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196" name="Rectangle 719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715124" y="1676401"/>
            <a:ext cx="4495801" cy="2928256"/>
          </a:xfrm>
        </p:spPr>
        <p:txBody>
          <a:bodyPr anchor="t">
            <a:normAutofit/>
          </a:bodyPr>
          <a:lstStyle/>
          <a:p>
            <a:pPr algn="l"/>
            <a:r>
              <a:rPr lang="en-US" sz="4400" b="1" dirty="0"/>
              <a:t>IT’S IMPOSSIBLE THAT NO OFFENCES SHOULD COME</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715124" y="4724399"/>
            <a:ext cx="4495801" cy="914400"/>
          </a:xfrm>
        </p:spPr>
        <p:txBody>
          <a:bodyPr>
            <a:normAutofit/>
          </a:bodyPr>
          <a:lstStyle/>
          <a:p>
            <a:pPr algn="l"/>
            <a:r>
              <a:rPr lang="en-US" sz="4000" b="1" dirty="0">
                <a:solidFill>
                  <a:schemeClr val="tx1">
                    <a:alpha val="55000"/>
                  </a:schemeClr>
                </a:solidFill>
              </a:rPr>
              <a:t>LUKE 17.1</a:t>
            </a:r>
          </a:p>
        </p:txBody>
      </p:sp>
      <p:pic>
        <p:nvPicPr>
          <p:cNvPr id="7172" name="Picture 4" descr="Do Mormons leave the Church because they 'got offended'?">
            <a:extLst>
              <a:ext uri="{FF2B5EF4-FFF2-40B4-BE49-F238E27FC236}">
                <a16:creationId xmlns:a16="http://schemas.microsoft.com/office/drawing/2014/main" id="{9022B190-2552-83D4-5B4B-0AF27D919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6" r="17682" b="-1"/>
          <a:stretch/>
        </p:blipFill>
        <p:spPr bwMode="auto">
          <a:xfrm>
            <a:off x="981074" y="990598"/>
            <a:ext cx="465772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4905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908454" y="1360481"/>
            <a:ext cx="4605340" cy="3560882"/>
          </a:xfrm>
        </p:spPr>
        <p:txBody>
          <a:bodyPr>
            <a:normAutofit fontScale="90000"/>
          </a:bodyPr>
          <a:lstStyle/>
          <a:p>
            <a:pPr algn="l"/>
            <a:r>
              <a:rPr lang="en-US" sz="4000" b="1" i="0" dirty="0">
                <a:solidFill>
                  <a:schemeClr val="bg1"/>
                </a:solidFill>
                <a:effectLst/>
                <a:latin typeface="system-ui"/>
              </a:rPr>
              <a:t>Make</a:t>
            </a:r>
            <a:r>
              <a:rPr lang="en-US" sz="4000" b="0" i="0" dirty="0">
                <a:solidFill>
                  <a:schemeClr val="bg1"/>
                </a:solidFill>
                <a:effectLst/>
                <a:latin typeface="system-ui"/>
              </a:rPr>
              <a:t> </a:t>
            </a:r>
            <a:r>
              <a:rPr lang="en-US" sz="4000" b="1" i="0" dirty="0">
                <a:solidFill>
                  <a:schemeClr val="bg1"/>
                </a:solidFill>
                <a:effectLst/>
                <a:latin typeface="system-ui"/>
              </a:rPr>
              <a:t>allowance</a:t>
            </a:r>
            <a:r>
              <a:rPr lang="en-US" sz="4000" b="0" i="0" dirty="0">
                <a:solidFill>
                  <a:schemeClr val="bg1"/>
                </a:solidFill>
                <a:effectLst/>
                <a:latin typeface="system-ui"/>
              </a:rPr>
              <a:t> </a:t>
            </a:r>
            <a:r>
              <a:rPr lang="en-US" sz="4000" b="1" i="0" dirty="0">
                <a:solidFill>
                  <a:schemeClr val="bg1"/>
                </a:solidFill>
                <a:effectLst/>
                <a:latin typeface="system-ui"/>
              </a:rPr>
              <a:t>for</a:t>
            </a:r>
            <a:r>
              <a:rPr lang="en-US" sz="4000" b="0" i="0" dirty="0">
                <a:solidFill>
                  <a:schemeClr val="bg1"/>
                </a:solidFill>
                <a:effectLst/>
                <a:latin typeface="system-ui"/>
              </a:rPr>
              <a:t> </a:t>
            </a:r>
            <a:r>
              <a:rPr lang="en-US" sz="4000" b="1" i="0" dirty="0">
                <a:solidFill>
                  <a:schemeClr val="bg1"/>
                </a:solidFill>
                <a:effectLst/>
                <a:latin typeface="system-ui"/>
              </a:rPr>
              <a:t>each</a:t>
            </a:r>
            <a:r>
              <a:rPr lang="en-US" sz="4000" b="0" i="0" dirty="0">
                <a:solidFill>
                  <a:schemeClr val="bg1"/>
                </a:solidFill>
                <a:effectLst/>
                <a:latin typeface="system-ui"/>
              </a:rPr>
              <a:t> </a:t>
            </a:r>
            <a:r>
              <a:rPr lang="en-US" sz="4000" b="1" i="0" dirty="0">
                <a:solidFill>
                  <a:schemeClr val="bg1"/>
                </a:solidFill>
                <a:effectLst/>
                <a:latin typeface="system-ui"/>
              </a:rPr>
              <a:t>other’s</a:t>
            </a:r>
            <a:r>
              <a:rPr lang="en-US" sz="4000" b="0" i="0" dirty="0">
                <a:solidFill>
                  <a:schemeClr val="bg1"/>
                </a:solidFill>
                <a:effectLst/>
                <a:latin typeface="system-ui"/>
              </a:rPr>
              <a:t> </a:t>
            </a:r>
            <a:r>
              <a:rPr lang="en-US" sz="4000" b="1" i="0" dirty="0">
                <a:solidFill>
                  <a:schemeClr val="bg1"/>
                </a:solidFill>
                <a:effectLst/>
                <a:latin typeface="system-ui"/>
              </a:rPr>
              <a:t>faults</a:t>
            </a:r>
            <a:r>
              <a:rPr lang="en-US" sz="4000" b="0" i="0" dirty="0">
                <a:solidFill>
                  <a:schemeClr val="bg1"/>
                </a:solidFill>
                <a:effectLst/>
                <a:latin typeface="system-ui"/>
              </a:rPr>
              <a:t>, and forgive anyone who offends you. Remember, the Lord forgave you, so you must forgive others. </a:t>
            </a:r>
            <a:r>
              <a:rPr lang="en-US" sz="2700" dirty="0">
                <a:solidFill>
                  <a:schemeClr val="bg1"/>
                </a:solidFill>
                <a:latin typeface="system-ui"/>
              </a:rPr>
              <a:t>NLT</a:t>
            </a:r>
            <a:endParaRPr lang="en-US" sz="2400" b="1" dirty="0">
              <a:solidFill>
                <a:schemeClr val="bg1"/>
              </a:solidFill>
            </a:endParaRP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908454" y="5061856"/>
            <a:ext cx="4605340" cy="434061"/>
          </a:xfrm>
        </p:spPr>
        <p:txBody>
          <a:bodyPr>
            <a:normAutofit/>
          </a:bodyPr>
          <a:lstStyle/>
          <a:p>
            <a:pPr algn="l"/>
            <a:r>
              <a:rPr lang="en-US" sz="2000" b="1" dirty="0">
                <a:solidFill>
                  <a:schemeClr val="bg1"/>
                </a:solidFill>
                <a:latin typeface="Agency FB" panose="020B0503020202020204" pitchFamily="34" charset="0"/>
              </a:rPr>
              <a:t>COLOSSIANS 3.13 – NEW LIVING TRANSLATION</a:t>
            </a:r>
          </a:p>
        </p:txBody>
      </p:sp>
      <p:pic>
        <p:nvPicPr>
          <p:cNvPr id="13314" name="Picture 2" descr="Book of Colossians stock photo. Image of hope, epistles - 38716276">
            <a:extLst>
              <a:ext uri="{FF2B5EF4-FFF2-40B4-BE49-F238E27FC236}">
                <a16:creationId xmlns:a16="http://schemas.microsoft.com/office/drawing/2014/main" id="{58ECB6E2-D357-9E19-1361-1891E1E21F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96" r="15948" b="3"/>
          <a:stretch/>
        </p:blipFill>
        <p:spPr bwMode="auto">
          <a:xfrm>
            <a:off x="5800734" y="1057275"/>
            <a:ext cx="5917401" cy="474345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4275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 Bloods Season 11 Release Date, News">
            <a:extLst>
              <a:ext uri="{FF2B5EF4-FFF2-40B4-BE49-F238E27FC236}">
                <a16:creationId xmlns:a16="http://schemas.microsoft.com/office/drawing/2014/main" id="{8A25EE47-13AC-9FF7-5540-A66D08DD8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161315" y="1250548"/>
            <a:ext cx="3635828" cy="697819"/>
          </a:xfrm>
        </p:spPr>
        <p:txBody>
          <a:bodyPr/>
          <a:lstStyle/>
          <a:p>
            <a:r>
              <a:rPr lang="en-US" sz="4000" b="1" dirty="0">
                <a:solidFill>
                  <a:schemeClr val="bg1"/>
                </a:solidFill>
                <a:latin typeface="Agency FB" panose="020B0503020202020204" pitchFamily="34" charset="0"/>
              </a:rPr>
              <a:t>                                </a:t>
            </a:r>
            <a:endParaRPr lang="en-US" b="1" dirty="0">
              <a:solidFill>
                <a:schemeClr val="bg1"/>
              </a:solidFill>
              <a:latin typeface="Agency FB" panose="020B0503020202020204" pitchFamily="34" charset="0"/>
            </a:endParaRPr>
          </a:p>
        </p:txBody>
      </p:sp>
      <p:sp>
        <p:nvSpPr>
          <p:cNvPr id="2" name="Subtitle 2">
            <a:extLst>
              <a:ext uri="{FF2B5EF4-FFF2-40B4-BE49-F238E27FC236}">
                <a16:creationId xmlns:a16="http://schemas.microsoft.com/office/drawing/2014/main" id="{AB037E21-FEB0-1ED0-54D5-16537618F748}"/>
              </a:ext>
            </a:extLst>
          </p:cNvPr>
          <p:cNvSpPr txBox="1">
            <a:spLocks/>
          </p:cNvSpPr>
          <p:nvPr/>
        </p:nvSpPr>
        <p:spPr>
          <a:xfrm>
            <a:off x="8556172" y="1599457"/>
            <a:ext cx="3635828" cy="6978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latin typeface="Agency FB" panose="020B0503020202020204" pitchFamily="34" charset="0"/>
              </a:rPr>
              <a:t>Donnie Wahlberg                                            </a:t>
            </a:r>
            <a:endParaRPr lang="en-US"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0879416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p:txBody>
          <a:bodyPr/>
          <a:lstStyle/>
          <a:p>
            <a:endParaRPr lang="en-US"/>
          </a:p>
        </p:txBody>
      </p:sp>
      <p:pic>
        <p:nvPicPr>
          <p:cNvPr id="2050" name="Picture 2" descr="Blue Bloods | Season 2 Episode 13 | Sky.com">
            <a:extLst>
              <a:ext uri="{FF2B5EF4-FFF2-40B4-BE49-F238E27FC236}">
                <a16:creationId xmlns:a16="http://schemas.microsoft.com/office/drawing/2014/main" id="{046697C8-F8BE-F6A5-B6A1-C56F90AB4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6186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321733" y="554845"/>
            <a:ext cx="10656891" cy="3902673"/>
          </a:xfrm>
        </p:spPr>
        <p:txBody>
          <a:bodyPr anchor="t">
            <a:normAutofit/>
          </a:bodyPr>
          <a:lstStyle/>
          <a:p>
            <a:pPr algn="l"/>
            <a:endParaRPr lang="en-US" sz="5200">
              <a:solidFill>
                <a:srgbClr val="FFFFFF"/>
              </a:solidFill>
            </a:endParaRPr>
          </a:p>
        </p:txBody>
      </p:sp>
      <p:sp>
        <p:nvSpPr>
          <p:cNvPr id="4107" name="Rectangle 4106">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315523" y="4718033"/>
            <a:ext cx="10678296" cy="1175039"/>
          </a:xfrm>
        </p:spPr>
        <p:txBody>
          <a:bodyPr anchor="b">
            <a:normAutofit/>
          </a:bodyPr>
          <a:lstStyle/>
          <a:p>
            <a:pPr algn="l"/>
            <a:endParaRPr lang="en-US">
              <a:solidFill>
                <a:srgbClr val="FFFFFF"/>
              </a:solidFill>
            </a:endParaRPr>
          </a:p>
        </p:txBody>
      </p:sp>
      <p:pic>
        <p:nvPicPr>
          <p:cNvPr id="4" name="Picture 2" descr="Blue Bloods - Crime Scene New York (S2/F19) im TV Programm: 06.03. - 23 ...">
            <a:extLst>
              <a:ext uri="{FF2B5EF4-FFF2-40B4-BE49-F238E27FC236}">
                <a16:creationId xmlns:a16="http://schemas.microsoft.com/office/drawing/2014/main" id="{9460240D-390E-E505-EC58-922A6CAACF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2544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lue Bloods’: Why Tom Selleck Loves the Dinner Scenes">
            <a:extLst>
              <a:ext uri="{FF2B5EF4-FFF2-40B4-BE49-F238E27FC236}">
                <a16:creationId xmlns:a16="http://schemas.microsoft.com/office/drawing/2014/main" id="{D4DD1300-D635-A030-6EFB-0055E402B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7" b="1118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6575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538686" y="1361246"/>
            <a:ext cx="4818290" cy="2671936"/>
          </a:xfrm>
        </p:spPr>
        <p:txBody>
          <a:bodyPr>
            <a:normAutofit/>
          </a:bodyPr>
          <a:lstStyle/>
          <a:p>
            <a:pPr algn="l"/>
            <a:r>
              <a:rPr lang="en-US" sz="5600" b="1" dirty="0">
                <a:solidFill>
                  <a:schemeClr val="bg1"/>
                </a:solidFill>
              </a:rPr>
              <a:t>WHO DOES THIS SORT OF THING IN REAL LIFE?</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535776" y="4414180"/>
            <a:ext cx="4821199" cy="884538"/>
          </a:xfrm>
        </p:spPr>
        <p:txBody>
          <a:bodyPr>
            <a:normAutofit/>
          </a:bodyPr>
          <a:lstStyle/>
          <a:p>
            <a:pPr algn="r"/>
            <a:endParaRPr lang="en-US" dirty="0">
              <a:solidFill>
                <a:schemeClr val="bg1"/>
              </a:solidFill>
            </a:endParaRPr>
          </a:p>
        </p:txBody>
      </p:sp>
      <p:pic>
        <p:nvPicPr>
          <p:cNvPr id="1028" name="Picture 4" descr="Daylight Saving Time 2018: When To Spring Forward In Minnesota ...">
            <a:extLst>
              <a:ext uri="{FF2B5EF4-FFF2-40B4-BE49-F238E27FC236}">
                <a16:creationId xmlns:a16="http://schemas.microsoft.com/office/drawing/2014/main" id="{FB21314C-215B-E8C0-B964-85612BC7C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4" r="13050"/>
          <a:stretch/>
        </p:blipFill>
        <p:spPr bwMode="auto">
          <a:xfrm>
            <a:off x="827088" y="14986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46" name="Freeform: Shape 1045">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 name="Freeform: Shape 1047">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21075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85" name="Rectangle 1948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9B3EA-8E57-B84E-227E-8F6682A1D3F7}"/>
              </a:ext>
            </a:extLst>
          </p:cNvPr>
          <p:cNvSpPr>
            <a:spLocks noGrp="1"/>
          </p:cNvSpPr>
          <p:nvPr>
            <p:ph type="ctrTitle"/>
          </p:nvPr>
        </p:nvSpPr>
        <p:spPr>
          <a:xfrm>
            <a:off x="6687737" y="1384296"/>
            <a:ext cx="4605340" cy="2387600"/>
          </a:xfrm>
        </p:spPr>
        <p:txBody>
          <a:bodyPr>
            <a:normAutofit/>
          </a:bodyPr>
          <a:lstStyle/>
          <a:p>
            <a:pPr algn="l"/>
            <a:r>
              <a:rPr lang="en-US" sz="5000" b="1">
                <a:solidFill>
                  <a:schemeClr val="bg1"/>
                </a:solidFill>
              </a:rPr>
              <a:t>WHY CAN’T IT BE THIS EASY IN REAL LIFE?</a:t>
            </a:r>
          </a:p>
        </p:txBody>
      </p:sp>
      <p:sp>
        <p:nvSpPr>
          <p:cNvPr id="3" name="Subtitle 2">
            <a:extLst>
              <a:ext uri="{FF2B5EF4-FFF2-40B4-BE49-F238E27FC236}">
                <a16:creationId xmlns:a16="http://schemas.microsoft.com/office/drawing/2014/main" id="{18BF2DDF-0DAD-BAB3-EB50-71C585D55269}"/>
              </a:ext>
            </a:extLst>
          </p:cNvPr>
          <p:cNvSpPr>
            <a:spLocks noGrp="1"/>
          </p:cNvSpPr>
          <p:nvPr>
            <p:ph type="subTitle" idx="1"/>
          </p:nvPr>
        </p:nvSpPr>
        <p:spPr>
          <a:xfrm>
            <a:off x="6687737" y="3863971"/>
            <a:ext cx="4605340" cy="1655762"/>
          </a:xfrm>
        </p:spPr>
        <p:txBody>
          <a:bodyPr>
            <a:normAutofit/>
          </a:bodyPr>
          <a:lstStyle/>
          <a:p>
            <a:pPr algn="l"/>
            <a:endParaRPr lang="en-US" sz="4000" dirty="0">
              <a:solidFill>
                <a:schemeClr val="bg1"/>
              </a:solidFill>
            </a:endParaRPr>
          </a:p>
          <a:p>
            <a:pPr algn="l"/>
            <a:r>
              <a:rPr lang="en-US" sz="4000" dirty="0">
                <a:solidFill>
                  <a:schemeClr val="bg1"/>
                </a:solidFill>
              </a:rPr>
              <a:t>MAYBE IT IS</a:t>
            </a:r>
          </a:p>
        </p:txBody>
      </p:sp>
      <p:pic>
        <p:nvPicPr>
          <p:cNvPr id="19460" name="Picture 4" descr="'Blue Bloods' Fans Praise Most Recent Reagan Family Dinner Scene">
            <a:extLst>
              <a:ext uri="{FF2B5EF4-FFF2-40B4-BE49-F238E27FC236}">
                <a16:creationId xmlns:a16="http://schemas.microsoft.com/office/drawing/2014/main" id="{67FF25CD-EDEF-57C7-69CC-7B454942D3D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7542" r="12287"/>
          <a:stretch/>
        </p:blipFill>
        <p:spPr bwMode="auto">
          <a:xfrm>
            <a:off x="1034956" y="1462748"/>
            <a:ext cx="5061044" cy="4056985"/>
          </a:xfrm>
          <a:prstGeom prst="rect">
            <a:avLst/>
          </a:prstGeom>
          <a:noFill/>
          <a:extLst>
            <a:ext uri="{909E8E84-426E-40DD-AFC4-6F175D3DCCD1}">
              <a14:hiddenFill xmlns:a14="http://schemas.microsoft.com/office/drawing/2010/main">
                <a:solidFill>
                  <a:srgbClr val="FFFFFF"/>
                </a:solidFill>
              </a14:hiddenFill>
            </a:ext>
          </a:extLst>
        </p:spPr>
      </p:pic>
      <p:sp>
        <p:nvSpPr>
          <p:cNvPr id="19487" name="Rectangle 19486">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9" name="Rectangle 19488">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68896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3092</TotalTime>
  <Words>494</Words>
  <Application>Microsoft Office PowerPoint</Application>
  <PresentationFormat>Widescreen</PresentationFormat>
  <Paragraphs>52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Agency FB</vt:lpstr>
      <vt:lpstr>Arial</vt:lpstr>
      <vt:lpstr>Calibri</vt:lpstr>
      <vt:lpstr>Calibri Light</vt:lpstr>
      <vt:lpstr>Roboto</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DOES THIS SORT OF THING IN REAL LIFE?</vt:lpstr>
      <vt:lpstr>WHY CAN’T IT BE THIS EASY IN REAL LIFE?</vt:lpstr>
      <vt:lpstr>RELATIONSHIPS CAN BE DIFFICULT</vt:lpstr>
      <vt:lpstr>BECAUSE OF HARSH DISAGREEMENTS AND HURT FEELINGS</vt:lpstr>
      <vt:lpstr>IT’S IMPOSSIBLE THAT NO OFFENCES SHOULD COME</vt:lpstr>
      <vt:lpstr>THIS IS WHY WE MUST RESPOND IN THE WAY THAT IS PLEASING TO THE LORD</vt:lpstr>
      <vt:lpstr>WORSE THINGS WILL HAPPEN IF THINGS ARE NOT QUICKLY RESOLVED</vt:lpstr>
      <vt:lpstr>PowerPoint Presentation</vt:lpstr>
      <vt:lpstr>WE MUST COMMUNICATE IN SUCH A WAY THAT WE CAN PUT THINGS IN THE PAST AND MOVE FORWARD IIN A POSITIVE WAY</vt:lpstr>
      <vt:lpstr>I’M SORRY – PLEASE ACCEPT MY APOLOGY </vt:lpstr>
      <vt:lpstr>IT’S IMPOSSIBLE THAT NO OFFENCES SHOULD COME</vt:lpstr>
      <vt:lpstr>Therefore, as God’s chosen people, holy and dearly loved, clothe yourselves with compassion, kindness, humility, gentleness and patience. </vt:lpstr>
      <vt:lpstr>Make allowance for each other’s faults, and forgive anyone who offends you. Remember, the Lord forgave you, so you must forgive others. NLT</vt:lpstr>
      <vt:lpstr>In addition to all these things put on love, which is the perfect bond of unity.</vt:lpstr>
      <vt:lpstr>forbearing one another, and forgiving each other, if any one with any- one may have a quarrel, as also the Christ did forgive you -- so also ye </vt:lpstr>
      <vt:lpstr>Above all, keep fervent in your love for one another, because love covers a multitude of sins. NASB</vt:lpstr>
      <vt:lpstr>forbearing one another, and forgiving each other, if any one with any- one may have a quarrel, as also the Christ did forgive you -- so also ye</vt:lpstr>
      <vt:lpstr>For if you forgive men their trespasses, your heavenly Father will also forgive you. 15 But if you do not forgive men their trespasses, neither will your Father forgive your trespasses.</vt:lpstr>
      <vt:lpstr>And forgive us our debts, as we also have forgiven our debtors.</vt:lpstr>
      <vt:lpstr>PowerPoint Presentation</vt:lpstr>
      <vt:lpstr>INSULTS AND DISAGREEMENTS HAVE THE POWER TO END RELATIONSHIPS</vt:lpstr>
      <vt:lpstr>BECAUSE OF HURTS – INSULTS AND DISAGREEMENTS</vt:lpstr>
      <vt:lpstr>PowerPoint Presentation</vt:lpstr>
      <vt:lpstr>I’M SORRY – PLEASE ACCEPT MY APOLOGY </vt:lpstr>
      <vt:lpstr>IT’S IMPOSSIBLE THAT NO OFFENCES SHOULD COME</vt:lpstr>
      <vt:lpstr>Make allowance for each other’s faults, and forgive anyone who offends you. Remember, the Lord forgave you, so you must forgive others. NLT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Reynolds</dc:creator>
  <cp:lastModifiedBy>Roger Mahn</cp:lastModifiedBy>
  <cp:revision>20</cp:revision>
  <dcterms:created xsi:type="dcterms:W3CDTF">2023-03-06T17:15:17Z</dcterms:created>
  <dcterms:modified xsi:type="dcterms:W3CDTF">2023-03-26T12:04:48Z</dcterms:modified>
</cp:coreProperties>
</file>