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384" r:id="rId3"/>
    <p:sldId id="383" r:id="rId4"/>
    <p:sldId id="387" r:id="rId5"/>
    <p:sldId id="388" r:id="rId6"/>
    <p:sldId id="389" r:id="rId7"/>
    <p:sldId id="311" r:id="rId8"/>
    <p:sldId id="317" r:id="rId9"/>
    <p:sldId id="318" r:id="rId10"/>
    <p:sldId id="340" r:id="rId11"/>
    <p:sldId id="341" r:id="rId12"/>
    <p:sldId id="343" r:id="rId13"/>
    <p:sldId id="344" r:id="rId14"/>
    <p:sldId id="322" r:id="rId15"/>
    <p:sldId id="402" r:id="rId16"/>
    <p:sldId id="345" r:id="rId17"/>
    <p:sldId id="346" r:id="rId18"/>
    <p:sldId id="347" r:id="rId19"/>
    <p:sldId id="348" r:id="rId20"/>
    <p:sldId id="325" r:id="rId21"/>
    <p:sldId id="349" r:id="rId22"/>
    <p:sldId id="327" r:id="rId23"/>
    <p:sldId id="350" r:id="rId24"/>
    <p:sldId id="351" r:id="rId25"/>
    <p:sldId id="353" r:id="rId26"/>
    <p:sldId id="354" r:id="rId27"/>
    <p:sldId id="386" r:id="rId28"/>
    <p:sldId id="409" r:id="rId29"/>
    <p:sldId id="412" r:id="rId30"/>
    <p:sldId id="390" r:id="rId31"/>
    <p:sldId id="391" r:id="rId32"/>
    <p:sldId id="401" r:id="rId33"/>
    <p:sldId id="357" r:id="rId34"/>
    <p:sldId id="403" r:id="rId35"/>
    <p:sldId id="360" r:id="rId36"/>
    <p:sldId id="361" r:id="rId37"/>
    <p:sldId id="404" r:id="rId38"/>
    <p:sldId id="358" r:id="rId39"/>
    <p:sldId id="364" r:id="rId40"/>
    <p:sldId id="396" r:id="rId41"/>
    <p:sldId id="405" r:id="rId42"/>
    <p:sldId id="395" r:id="rId43"/>
    <p:sldId id="393" r:id="rId44"/>
    <p:sldId id="394" r:id="rId45"/>
    <p:sldId id="406" r:id="rId46"/>
    <p:sldId id="366" r:id="rId47"/>
    <p:sldId id="368" r:id="rId48"/>
    <p:sldId id="371" r:id="rId49"/>
    <p:sldId id="372" r:id="rId50"/>
    <p:sldId id="373" r:id="rId51"/>
    <p:sldId id="374" r:id="rId52"/>
    <p:sldId id="375" r:id="rId53"/>
    <p:sldId id="413" r:id="rId54"/>
    <p:sldId id="369" r:id="rId55"/>
    <p:sldId id="397" r:id="rId56"/>
    <p:sldId id="376" r:id="rId57"/>
    <p:sldId id="377" r:id="rId58"/>
    <p:sldId id="378" r:id="rId59"/>
    <p:sldId id="398" r:id="rId60"/>
    <p:sldId id="399" r:id="rId61"/>
    <p:sldId id="407" r:id="rId62"/>
    <p:sldId id="367" r:id="rId63"/>
    <p:sldId id="363" r:id="rId64"/>
    <p:sldId id="408" r:id="rId65"/>
    <p:sldId id="362" r:id="rId66"/>
    <p:sldId id="410" r:id="rId67"/>
    <p:sldId id="411" r:id="rId68"/>
    <p:sldId id="379" r:id="rId69"/>
    <p:sldId id="380" r:id="rId70"/>
    <p:sldId id="381" r:id="rId71"/>
    <p:sldId id="335" r:id="rId72"/>
    <p:sldId id="400" r:id="rId73"/>
    <p:sldId id="331" r:id="rId74"/>
    <p:sldId id="359" r:id="rId75"/>
    <p:sldId id="332" r:id="rId76"/>
    <p:sldId id="333" r:id="rId77"/>
    <p:sldId id="334" r:id="rId78"/>
    <p:sldId id="339" r:id="rId79"/>
    <p:sldId id="338" r:id="rId80"/>
    <p:sldId id="336" r:id="rId81"/>
    <p:sldId id="261" r:id="rId82"/>
    <p:sldId id="306" r:id="rId83"/>
    <p:sldId id="309" r:id="rId84"/>
    <p:sldId id="307" r:id="rId85"/>
    <p:sldId id="308" r:id="rId86"/>
    <p:sldId id="258" r:id="rId87"/>
    <p:sldId id="259" r:id="rId88"/>
    <p:sldId id="260" r:id="rId89"/>
    <p:sldId id="321" r:id="rId9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B2DB9-6656-12B3-D058-129329CF7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BDA0A4-3C82-CA01-D9BE-4BA84A076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12C4D-3A8C-37E2-2E7E-F49BFF767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04E8-7AA9-4CB7-BCEF-EEB07138C8A1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CF5DB-B63E-8E62-FD00-065A4D7D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FB75C-7CAF-FB17-782C-C2BF1BFEC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7618-5FDA-41C7-AAAA-E19715496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6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7B1FE-50A8-29F4-BAA4-34047C038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B16A11-3B23-2B9E-66E3-A547945A9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118A6-467C-4BD6-FFEB-3AA2ACA52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04E8-7AA9-4CB7-BCEF-EEB07138C8A1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05D65-3CD0-970B-55DD-72E6D397A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A08EC-CFED-61B9-9AE0-D01674EC2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7618-5FDA-41C7-AAAA-E19715496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7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587646-26EC-01CC-D2AB-A8FA352F7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9E7AD-4617-D6C2-A78F-F30E6FC36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53A89-AF4A-CB19-AA22-E0D03D741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04E8-7AA9-4CB7-BCEF-EEB07138C8A1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B2B36-E15C-A0D1-F1B0-49041E0FF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1237B-0EB1-56A4-5797-E0F9B7FE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7618-5FDA-41C7-AAAA-E19715496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4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E9AEF-5B2A-F431-1CD2-7BE95A30D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EA96F-AA95-BB8E-7131-6E81517B2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6ECAF-0EF4-1516-12BC-B05E80148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04E8-7AA9-4CB7-BCEF-EEB07138C8A1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73745-7EDC-0F43-0597-F46120179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31E51-2252-87E3-D299-68E4A4CB1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7618-5FDA-41C7-AAAA-E19715496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2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F8729-BDF0-A66B-954A-5D1933D6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A32B7-0FF9-6AA9-E1C8-E28B6C202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E55DF-9665-FD28-E45C-25663D343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04E8-7AA9-4CB7-BCEF-EEB07138C8A1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0167F-3242-4EE3-4C59-BE37A9CE4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7F599-543C-AA7A-99EA-00E52CC17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7618-5FDA-41C7-AAAA-E19715496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62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CD6F7-1F54-5C40-7EB7-BE7342B5C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40804-9A52-1181-66EC-FEE049256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70A651-B652-1C30-26E6-5CC7A1BC2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8FD317-5A91-9E21-7A45-5FE171426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04E8-7AA9-4CB7-BCEF-EEB07138C8A1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D5D5B-04C1-7481-6B40-802A8499B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40DA6-0355-46C6-DD60-B7E49EE9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7618-5FDA-41C7-AAAA-E19715496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86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E98-3B13-7EA6-9FED-A7A63C512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777FD-6ACD-EA7C-B901-5C7853DB7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C1DCAC-14B9-2457-BFBA-BD0F994C8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225E40-9226-57D9-D457-24B74AB73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49709C-FE23-CABD-1758-745350718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8D7D28-B860-06E3-1607-FF99BF985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04E8-7AA9-4CB7-BCEF-EEB07138C8A1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B3A3ED-DCB9-343E-B698-DF6AE7DDC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BA73CD-821F-C61E-E1A9-415D94776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7618-5FDA-41C7-AAAA-E19715496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25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D9047-6B79-35B2-F77C-557C2ACC3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54AB47-698B-2C50-BB27-08E743743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04E8-7AA9-4CB7-BCEF-EEB07138C8A1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D02962-A6BA-52B5-6E70-98EEFF86B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31C768-6B4F-1AD3-C544-3B1AB2AF6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7618-5FDA-41C7-AAAA-E19715496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8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5CE033-552C-62EC-BC78-64EFEC2C6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04E8-7AA9-4CB7-BCEF-EEB07138C8A1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4AFE9-392F-5FE2-04B3-ACE142A54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403F2-F2A9-9232-DC3A-C9A607E2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7618-5FDA-41C7-AAAA-E19715496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0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A7F-54CB-6CF0-60E6-2B7755C3E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B7D9D-4674-1391-7101-964B86AE6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8CECA-CF43-EFDE-2657-873DE4B71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6103CA-AFE5-C7D4-0D36-6B1456F6A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04E8-7AA9-4CB7-BCEF-EEB07138C8A1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AAE8B-5F3F-1620-7B80-A6F882F96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730A1-C2D9-1402-23BD-5396A9D6B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7618-5FDA-41C7-AAAA-E19715496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0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87ADC-3D28-2BFA-DAC9-B53392A52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2EF0B1-3E92-5879-37A9-C094E4633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FF6E3-C15A-5577-5732-A62B4BA91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356E6-066B-BE97-F577-37C34B0E2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04E8-7AA9-4CB7-BCEF-EEB07138C8A1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E812E-5BC8-7E76-C965-9C43D600D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99BCD-E1D2-97BB-4A06-D7E95CC21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7618-5FDA-41C7-AAAA-E19715496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5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A432D4-853C-8C61-7E65-2CD86EEF0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3AB7D-A23E-3AB6-A367-7EB66AD74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8467D-8A00-2C88-0F4D-AB14FE73B2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E04E8-7AA9-4CB7-BCEF-EEB07138C8A1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4ED07-3149-2330-2D0E-5FB13AA4CD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56C65-FB93-1093-4C1C-73275C920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7618-5FDA-41C7-AAAA-E19715496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2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4" name="Rectangle 10253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300" dirty="0">
                <a:solidFill>
                  <a:srgbClr val="FFFFFF"/>
                </a:solidFill>
              </a:rPr>
              <a:t>HOW DO YOU DEFINE THE WORD SUCCESS? WHAT MAKES SOMEONE SUCCESSFUL?</a:t>
            </a:r>
          </a:p>
        </p:txBody>
      </p:sp>
      <p:sp>
        <p:nvSpPr>
          <p:cNvPr id="10256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Image result for DEFINING SUCCESS">
            <a:extLst>
              <a:ext uri="{FF2B5EF4-FFF2-40B4-BE49-F238E27FC236}">
                <a16:creationId xmlns:a16="http://schemas.microsoft.com/office/drawing/2014/main" id="{E05CEAF4-FB61-04FC-5015-4F69166C7D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5" b="4094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10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717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SOMETIMES AN INCREASE IN MEMBERSHIP DOES INDICATE POSITIVE THINGS 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Historic Church Renovation and Addition | J Burns Construction Valdosta ...">
            <a:extLst>
              <a:ext uri="{FF2B5EF4-FFF2-40B4-BE49-F238E27FC236}">
                <a16:creationId xmlns:a16="http://schemas.microsoft.com/office/drawing/2014/main" id="{46D7E3CE-E8BD-5B66-E960-593EE67C9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245725"/>
            <a:ext cx="6553545" cy="437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142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717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884" y="742951"/>
            <a:ext cx="4332307" cy="49625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 CONGREGATIONS CAN INCREASE THEIR MEMBERSHIP WITHOUT MUCH IF ANY EFFORT 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Historic Church Renovation and Addition | J Burns Construction Valdosta ...">
            <a:extLst>
              <a:ext uri="{FF2B5EF4-FFF2-40B4-BE49-F238E27FC236}">
                <a16:creationId xmlns:a16="http://schemas.microsoft.com/office/drawing/2014/main" id="{46D7E3CE-E8BD-5B66-E960-593EE67C9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245725"/>
            <a:ext cx="6553545" cy="437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623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717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633" y="742951"/>
            <a:ext cx="4011167" cy="49625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So – JUDGING A CONGREGATION as SUCCESSFUL BASED </a:t>
            </a:r>
            <a:r>
              <a:rPr lang="en-US" sz="4800" b="1" dirty="0">
                <a:solidFill>
                  <a:srgbClr val="FFFFFF"/>
                </a:solidFill>
              </a:rPr>
              <a:t>SOLELY</a:t>
            </a:r>
            <a:r>
              <a:rPr lang="en-US" sz="4800" dirty="0">
                <a:solidFill>
                  <a:srgbClr val="FFFFFF"/>
                </a:solidFill>
              </a:rPr>
              <a:t> on an INCREASE IN ATTENDANCE can be FLAWED 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Historic Church Renovation and Addition | J Burns Construction Valdosta ...">
            <a:extLst>
              <a:ext uri="{FF2B5EF4-FFF2-40B4-BE49-F238E27FC236}">
                <a16:creationId xmlns:a16="http://schemas.microsoft.com/office/drawing/2014/main" id="{46D7E3CE-E8BD-5B66-E960-593EE67C9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245725"/>
            <a:ext cx="6553545" cy="437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001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5" name="Rectangle 7184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187" name="Freeform: Shape 7186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189" name="Freeform: Shape 7188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098" y="1106034"/>
            <a:ext cx="5019074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600" b="1" dirty="0"/>
              <a:t>IT’S ALSO FLAWED TO JUDGE THE SUCCESS OF A PREACHER – SOLELY ON THE NUMERICAL GROWTH OF THE CONGREGATION </a:t>
            </a:r>
            <a:endParaRPr lang="en-US" sz="36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7191" name="Rectangle 719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Image result for CHURCH OF CHRIST PREACHER">
            <a:extLst>
              <a:ext uri="{FF2B5EF4-FFF2-40B4-BE49-F238E27FC236}">
                <a16:creationId xmlns:a16="http://schemas.microsoft.com/office/drawing/2014/main" id="{59942B9A-34EF-335C-F13D-AA6A9F025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6486" y="625683"/>
            <a:ext cx="4064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3" name="Rectangle 719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Historic Church Renovation and Addition | J Burns Construction Valdosta ...">
            <a:extLst>
              <a:ext uri="{FF2B5EF4-FFF2-40B4-BE49-F238E27FC236}">
                <a16:creationId xmlns:a16="http://schemas.microsoft.com/office/drawing/2014/main" id="{46D7E3CE-E8BD-5B66-E960-593EE67C9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3656" y="3550309"/>
            <a:ext cx="410966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329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istoric Church Renovation and Addition | J Burns Construction Valdosta ...">
            <a:extLst>
              <a:ext uri="{FF2B5EF4-FFF2-40B4-BE49-F238E27FC236}">
                <a16:creationId xmlns:a16="http://schemas.microsoft.com/office/drawing/2014/main" id="{99E3EC27-55D1-27FC-08EC-9B24F7B6A3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2" r="15866" b="909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Rectangle 206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700" kern="1200" dirty="0">
                <a:latin typeface="+mj-lt"/>
                <a:ea typeface="+mj-ea"/>
                <a:cs typeface="+mj-cs"/>
              </a:rPr>
              <a:t>NONE OF THIS IS INTENDED TO BE NEGATIVE TOWARD AN INCREASE IN ATTENDANCE </a:t>
            </a:r>
          </a:p>
        </p:txBody>
      </p:sp>
      <p:sp>
        <p:nvSpPr>
          <p:cNvPr id="2064" name="Rectangle 206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6" name="Rectangle 206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87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istoric Church Renovation and Addition | J Burns Construction Valdosta ...">
            <a:extLst>
              <a:ext uri="{FF2B5EF4-FFF2-40B4-BE49-F238E27FC236}">
                <a16:creationId xmlns:a16="http://schemas.microsoft.com/office/drawing/2014/main" id="{99E3EC27-55D1-27FC-08EC-9B24F7B6A3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2" r="15866" b="909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Rectangle 206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700" dirty="0"/>
              <a:t>MY INTENT IS TO CAUSE US TO THINK ABOUT THINGS IMOPORTANT FOR EVERY LOCAL CONGREGATION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064" name="Rectangle 206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6" name="Rectangle 206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92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7" name="Rectangle 718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JESUS WOULD HAVE US TO </a:t>
            </a:r>
            <a:r>
              <a:rPr lang="en-US" sz="3700" b="1" dirty="0">
                <a:solidFill>
                  <a:srgbClr val="FFFFFF"/>
                </a:solidFill>
              </a:rPr>
              <a:t>GO</a:t>
            </a:r>
            <a:r>
              <a:rPr lang="en-US" sz="3700" dirty="0">
                <a:solidFill>
                  <a:srgbClr val="FFFFFF"/>
                </a:solidFill>
              </a:rPr>
              <a:t> INTO ALL THE WORLD AND </a:t>
            </a:r>
            <a:r>
              <a:rPr lang="en-US" sz="3700" b="1" dirty="0">
                <a:solidFill>
                  <a:srgbClr val="FFFFFF"/>
                </a:solidFill>
              </a:rPr>
              <a:t>MAKE</a:t>
            </a:r>
            <a:r>
              <a:rPr lang="en-US" sz="3700" dirty="0">
                <a:solidFill>
                  <a:srgbClr val="FFFFFF"/>
                </a:solidFill>
              </a:rPr>
              <a:t> </a:t>
            </a:r>
            <a:r>
              <a:rPr lang="en-US" sz="3700" b="1" dirty="0">
                <a:solidFill>
                  <a:srgbClr val="FFFFFF"/>
                </a:solidFill>
              </a:rPr>
              <a:t>DISCIPLES</a:t>
            </a:r>
            <a:br>
              <a:rPr lang="en-US" sz="3700" dirty="0">
                <a:solidFill>
                  <a:srgbClr val="FFFFFF"/>
                </a:solidFill>
              </a:rPr>
            </a:br>
            <a:r>
              <a:rPr lang="en-US" sz="3700" dirty="0">
                <a:solidFill>
                  <a:srgbClr val="FFFFFF"/>
                </a:solidFill>
              </a:rPr>
              <a:t>MATTHEW 28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" name="Picture 2" descr="Image result for JESUS' GREAT COMMISSION">
            <a:extLst>
              <a:ext uri="{FF2B5EF4-FFF2-40B4-BE49-F238E27FC236}">
                <a16:creationId xmlns:a16="http://schemas.microsoft.com/office/drawing/2014/main" id="{9552CD04-6D74-51E6-3A1E-8C9BFFF55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409564"/>
            <a:ext cx="6553545" cy="404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039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7" name="Rectangle 718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IF WE TEACH AND PREACH THE GOSPEL THERE WILL BE AN INCREASE IN THE NUMBER OF DISCIPLES </a:t>
            </a:r>
          </a:p>
        </p:txBody>
      </p:sp>
      <p:pic>
        <p:nvPicPr>
          <p:cNvPr id="4" name="Picture 2" descr="Image result for JESUS' GREAT COMMISSION">
            <a:extLst>
              <a:ext uri="{FF2B5EF4-FFF2-40B4-BE49-F238E27FC236}">
                <a16:creationId xmlns:a16="http://schemas.microsoft.com/office/drawing/2014/main" id="{9552CD04-6D74-51E6-3A1E-8C9BFFF55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409564"/>
            <a:ext cx="6553545" cy="404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583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7" name="Rectangle 718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 INCREASE </a:t>
            </a:r>
            <a:r>
              <a:rPr lang="en-US" sz="3700" dirty="0">
                <a:solidFill>
                  <a:srgbClr val="FFFFFF"/>
                </a:solidFill>
              </a:rPr>
              <a:t>MEMBERSHIP IS A GOOD THING BECAUSE SOULS ARE BEING ADDED TO THE SAVED</a:t>
            </a:r>
            <a:endParaRPr lang="en-US" sz="3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Image result for JESUS' GREAT COMMISSION">
            <a:extLst>
              <a:ext uri="{FF2B5EF4-FFF2-40B4-BE49-F238E27FC236}">
                <a16:creationId xmlns:a16="http://schemas.microsoft.com/office/drawing/2014/main" id="{9552CD04-6D74-51E6-3A1E-8C9BFFF55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409564"/>
            <a:ext cx="6553545" cy="404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987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istoric Church Renovation and Addition | J Burns Construction Valdosta ...">
            <a:extLst>
              <a:ext uri="{FF2B5EF4-FFF2-40B4-BE49-F238E27FC236}">
                <a16:creationId xmlns:a16="http://schemas.microsoft.com/office/drawing/2014/main" id="{99E3EC27-55D1-27FC-08EC-9B24F7B6A3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2" r="15866" b="909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Rectangle 206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700" b="1" dirty="0"/>
              <a:t>HOWEVER – THERE ARE IMPORTANT TRUTHS THAT WE NEED TO BE REMINDED OF</a:t>
            </a:r>
            <a:r>
              <a:rPr lang="en-US" sz="3700" b="1" kern="1200" dirty="0"/>
              <a:t> </a:t>
            </a:r>
          </a:p>
        </p:txBody>
      </p:sp>
      <p:sp>
        <p:nvSpPr>
          <p:cNvPr id="2064" name="Rectangle 206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6" name="Rectangle 206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36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4" name="Rectangle 10253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300" dirty="0">
                <a:solidFill>
                  <a:srgbClr val="FFFFFF"/>
                </a:solidFill>
              </a:rPr>
              <a:t>IT’S DIFFICULT TO PUT TOGETHER A DEFINITION OF SUCCESS WITHOUT USING THE WORD </a:t>
            </a:r>
            <a:r>
              <a:rPr lang="en-US" sz="3300" b="1" dirty="0">
                <a:solidFill>
                  <a:srgbClr val="FFFFFF"/>
                </a:solidFill>
              </a:rPr>
              <a:t>INCREASE</a:t>
            </a:r>
          </a:p>
        </p:txBody>
      </p:sp>
      <p:sp>
        <p:nvSpPr>
          <p:cNvPr id="10256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Image result for DEFINING SUCCESS">
            <a:extLst>
              <a:ext uri="{FF2B5EF4-FFF2-40B4-BE49-F238E27FC236}">
                <a16:creationId xmlns:a16="http://schemas.microsoft.com/office/drawing/2014/main" id="{E05CEAF4-FB61-04FC-5015-4F69166C7D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5" b="4094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91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dirty="0"/>
              <a:t>I. </a:t>
            </a:r>
            <a:r>
              <a:rPr lang="en-US" sz="4400" b="1" dirty="0"/>
              <a:t>ONLY</a:t>
            </a:r>
            <a:r>
              <a:rPr lang="en-US" sz="4400" dirty="0"/>
              <a:t> </a:t>
            </a:r>
            <a:r>
              <a:rPr lang="en-US" sz="4400" b="1" dirty="0"/>
              <a:t>GOD</a:t>
            </a:r>
            <a:r>
              <a:rPr lang="en-US" sz="4400" dirty="0"/>
              <a:t> CAN GIVE THE </a:t>
            </a:r>
            <a:r>
              <a:rPr lang="en-US" sz="4400" b="1" dirty="0"/>
              <a:t>INCREASE</a:t>
            </a:r>
            <a:endParaRPr lang="en-US" sz="44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6153" name="!!accent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146" name="Picture 2" descr="1 Corinthians 3:6 – Verse Images">
            <a:extLst>
              <a:ext uri="{FF2B5EF4-FFF2-40B4-BE49-F238E27FC236}">
                <a16:creationId xmlns:a16="http://schemas.microsoft.com/office/drawing/2014/main" id="{D2201AC4-9AE7-8095-45A2-AA31FB615B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6" r="1" b="1"/>
          <a:stretch/>
        </p:blipFill>
        <p:spPr bwMode="auto">
          <a:xfrm>
            <a:off x="4868487" y="10"/>
            <a:ext cx="732351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177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7" name="Rectangle 616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663" y="957943"/>
            <a:ext cx="4505552" cy="5116285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sz="5000" dirty="0">
                <a:solidFill>
                  <a:schemeClr val="bg1"/>
                </a:solidFill>
              </a:rPr>
              <a:t>CHRISTIANS AT CORINTH EXPERIENCED SOME STRIFE – DIVISION AND FACTIONS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 </a:t>
            </a:r>
            <a:endParaRPr lang="en-US" sz="5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69" name="Freeform: Shape 6168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1 Corinthians 3:6 – Verse Images">
            <a:extLst>
              <a:ext uri="{FF2B5EF4-FFF2-40B4-BE49-F238E27FC236}">
                <a16:creationId xmlns:a16="http://schemas.microsoft.com/office/drawing/2014/main" id="{D2201AC4-9AE7-8095-45A2-AA31FB615B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6" r="1" b="1"/>
          <a:stretch/>
        </p:blipFill>
        <p:spPr bwMode="auto">
          <a:xfrm>
            <a:off x="7839805" y="2771522"/>
            <a:ext cx="3408121" cy="319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 result for 1 Corinthians 3:4">
            <a:extLst>
              <a:ext uri="{FF2B5EF4-FFF2-40B4-BE49-F238E27FC236}">
                <a16:creationId xmlns:a16="http://schemas.microsoft.com/office/drawing/2014/main" id="{5F5CEBF0-4116-2395-1A0E-D4707B9418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5" b="6779"/>
          <a:stretch/>
        </p:blipFill>
        <p:spPr bwMode="auto">
          <a:xfrm>
            <a:off x="5756393" y="659247"/>
            <a:ext cx="3105975" cy="267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779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SOME ALIGNED THEMSELVES WITH </a:t>
            </a:r>
            <a:r>
              <a:rPr lang="en-US" sz="4800" b="1" dirty="0">
                <a:solidFill>
                  <a:srgbClr val="FFFFFF"/>
                </a:solidFill>
              </a:rPr>
              <a:t>PAUL -</a:t>
            </a:r>
            <a:r>
              <a:rPr lang="en-US" sz="4800" dirty="0">
                <a:solidFill>
                  <a:srgbClr val="FFFFFF"/>
                </a:solidFill>
              </a:rPr>
              <a:t> LIKELY BECAUSE HE WAS AN APOSTLE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Image result for 1 Corinthians 3:4">
            <a:extLst>
              <a:ext uri="{FF2B5EF4-FFF2-40B4-BE49-F238E27FC236}">
                <a16:creationId xmlns:a16="http://schemas.microsoft.com/office/drawing/2014/main" id="{7F027181-F31A-A7CF-BB5C-E173911B9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5" b="6779"/>
          <a:stretch/>
        </p:blipFill>
        <p:spPr bwMode="auto">
          <a:xfrm>
            <a:off x="5310024" y="914400"/>
            <a:ext cx="5715284" cy="492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515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OTHERS ALIGNED  WITH </a:t>
            </a:r>
            <a:r>
              <a:rPr lang="en-US" sz="4800" b="1" dirty="0">
                <a:solidFill>
                  <a:srgbClr val="FFFFFF"/>
                </a:solidFill>
              </a:rPr>
              <a:t>APOLLOS -</a:t>
            </a:r>
            <a:r>
              <a:rPr lang="en-US" sz="4800" dirty="0">
                <a:solidFill>
                  <a:srgbClr val="FFFFFF"/>
                </a:solidFill>
              </a:rPr>
              <a:t> LIKELY DUE TO HIS SPEAKING ABILITY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Image result for 1 Corinthians 3:4-5">
            <a:extLst>
              <a:ext uri="{FF2B5EF4-FFF2-40B4-BE49-F238E27FC236}">
                <a16:creationId xmlns:a16="http://schemas.microsoft.com/office/drawing/2014/main" id="{69F9F778-BF24-325E-D752-18DF8407F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47" b="6472"/>
          <a:stretch/>
        </p:blipFill>
        <p:spPr bwMode="auto">
          <a:xfrm>
            <a:off x="5283126" y="492573"/>
            <a:ext cx="6294936" cy="551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324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PAUL ACCUSED THEM OF BEING 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CARNAL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or 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WORLDLY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in THEIR THINKING</a:t>
            </a:r>
          </a:p>
        </p:txBody>
      </p:sp>
      <p:pic>
        <p:nvPicPr>
          <p:cNvPr id="4" name="Picture 2" descr="Image result for 1 Corinthians 3:3">
            <a:extLst>
              <a:ext uri="{FF2B5EF4-FFF2-40B4-BE49-F238E27FC236}">
                <a16:creationId xmlns:a16="http://schemas.microsoft.com/office/drawing/2014/main" id="{703800E3-915F-B182-8328-0CD77800F8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1" b="6385"/>
          <a:stretch/>
        </p:blipFill>
        <p:spPr bwMode="auto">
          <a:xfrm>
            <a:off x="5203625" y="737836"/>
            <a:ext cx="6443196" cy="532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553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WHILE IT’S TRUE THAT SOME TEACHERS AND PREACHERS ARE VERY TALENTED 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Image result for 1 Corinthians 3:3">
            <a:extLst>
              <a:ext uri="{FF2B5EF4-FFF2-40B4-BE49-F238E27FC236}">
                <a16:creationId xmlns:a16="http://schemas.microsoft.com/office/drawing/2014/main" id="{703800E3-915F-B182-8328-0CD77800F8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1" b="6385"/>
          <a:stretch/>
        </p:blipFill>
        <p:spPr bwMode="auto">
          <a:xfrm>
            <a:off x="5203625" y="737836"/>
            <a:ext cx="6443196" cy="532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078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GOD DOESN’T GIVE THE INCREASE – BASED UPON SONEONE’S ABILITY TO KEEP AN AUDIENCE CAPTIVE</a:t>
            </a: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44" name="Picture 4" descr="Peter Preaches on the Day of Pentecost Archives - Children's Bible ...">
            <a:extLst>
              <a:ext uri="{FF2B5EF4-FFF2-40B4-BE49-F238E27FC236}">
                <a16:creationId xmlns:a16="http://schemas.microsoft.com/office/drawing/2014/main" id="{18830CE2-197E-CB49-AC5D-2C71A0E79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900920"/>
            <a:ext cx="6553545" cy="506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999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II. THE GOSPEL OF CHRIST IS </a:t>
            </a:r>
            <a:r>
              <a:rPr lang="en-US" sz="4800" dirty="0">
                <a:solidFill>
                  <a:srgbClr val="FFFFFF"/>
                </a:solidFill>
              </a:rPr>
              <a:t>THE POWER OF GOD UNTO SALVATION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Image result for ROMANS 1:16">
            <a:extLst>
              <a:ext uri="{FF2B5EF4-FFF2-40B4-BE49-F238E27FC236}">
                <a16:creationId xmlns:a16="http://schemas.microsoft.com/office/drawing/2014/main" id="{856B5E76-6CA0-A4A7-49A3-22D53E32A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3296" y="643466"/>
            <a:ext cx="5568739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774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Rectangle 45062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JAMES CALLED IT “the engrafted word which is able to save our soul”</a:t>
            </a:r>
            <a:b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James 1.21</a:t>
            </a:r>
          </a:p>
        </p:txBody>
      </p:sp>
      <p:pic>
        <p:nvPicPr>
          <p:cNvPr id="45058" name="Picture 2" descr="Image result for 1 COR 3:6">
            <a:extLst>
              <a:ext uri="{FF2B5EF4-FFF2-40B4-BE49-F238E27FC236}">
                <a16:creationId xmlns:a16="http://schemas.microsoft.com/office/drawing/2014/main" id="{B4287528-7FF0-1614-6B7D-737D3E202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9387" y="492573"/>
            <a:ext cx="4522414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188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Rectangle 45062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T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 SEED – WHICH IS THE WORD OF GOD </a:t>
            </a:r>
            <a:r>
              <a:rPr lang="en-US" sz="4400" dirty="0">
                <a:solidFill>
                  <a:srgbClr val="FFFFFF"/>
                </a:solidFill>
              </a:rPr>
              <a:t>MU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 be PLANTED - or SOWN</a:t>
            </a:r>
          </a:p>
        </p:txBody>
      </p:sp>
      <p:pic>
        <p:nvPicPr>
          <p:cNvPr id="45058" name="Picture 2" descr="Image result for 1 COR 3:6">
            <a:extLst>
              <a:ext uri="{FF2B5EF4-FFF2-40B4-BE49-F238E27FC236}">
                <a16:creationId xmlns:a16="http://schemas.microsoft.com/office/drawing/2014/main" id="{B4287528-7FF0-1614-6B7D-737D3E202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9387" y="492573"/>
            <a:ext cx="4522414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49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SUCCESS for a chief executive officer (CEO) – is an </a:t>
            </a:r>
            <a:r>
              <a:rPr lang="en-US" sz="4800" b="1" dirty="0">
                <a:solidFill>
                  <a:srgbClr val="FFFFFF"/>
                </a:solidFill>
              </a:rPr>
              <a:t>INCREASE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SALES</a:t>
            </a:r>
          </a:p>
        </p:txBody>
      </p:sp>
      <p:pic>
        <p:nvPicPr>
          <p:cNvPr id="4" name="Picture 2" descr="Walmart Inc (WMT) Stock Price Chart History">
            <a:extLst>
              <a:ext uri="{FF2B5EF4-FFF2-40B4-BE49-F238E27FC236}">
                <a16:creationId xmlns:a16="http://schemas.microsoft.com/office/drawing/2014/main" id="{D7FF6A17-559C-E200-4EB5-961DADB99E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4"/>
          <a:stretch/>
        </p:blipFill>
        <p:spPr bwMode="auto">
          <a:xfrm>
            <a:off x="5383296" y="1110343"/>
            <a:ext cx="5568739" cy="510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613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4" name="Rectangle 10253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5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ON THE DAY OF PENTECOST THERE WERE 3,000 PRECIOUS SOULS ADDED-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ACTS 2.41</a:t>
            </a:r>
          </a:p>
        </p:txBody>
      </p:sp>
      <p:sp>
        <p:nvSpPr>
          <p:cNvPr id="10256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age result for DAY OF PENTECOST 3000 were added">
            <a:extLst>
              <a:ext uri="{FF2B5EF4-FFF2-40B4-BE49-F238E27FC236}">
                <a16:creationId xmlns:a16="http://schemas.microsoft.com/office/drawing/2014/main" id="{41F0D704-5E2A-0FAB-C0E8-B79DAF9788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0" b="-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15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6" name="Rectangle 33805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WHILE 3,000 BAPTISMS is GREAT – [most suggest] THAT there were 1-MILLION+ WHO HEARD on that day</a:t>
            </a:r>
            <a:endParaRPr lang="en-US" sz="4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¿Porque es Importante Pentecostés?">
            <a:extLst>
              <a:ext uri="{FF2B5EF4-FFF2-40B4-BE49-F238E27FC236}">
                <a16:creationId xmlns:a16="http://schemas.microsoft.com/office/drawing/2014/main" id="{4F70AA56-2814-6F22-3E8D-8E5457095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422431"/>
            <a:ext cx="6553545" cy="402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26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6" name="Rectangle 33805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WHY WEREN’T THERE MORE THAN THE 3,000 WHO WERE BAPTIZED?</a:t>
            </a:r>
            <a:endParaRPr lang="en-US" sz="4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¿Porque es Importante Pentecostés?">
            <a:extLst>
              <a:ext uri="{FF2B5EF4-FFF2-40B4-BE49-F238E27FC236}">
                <a16:creationId xmlns:a16="http://schemas.microsoft.com/office/drawing/2014/main" id="{4F70AA56-2814-6F22-3E8D-8E5457095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422431"/>
            <a:ext cx="6553545" cy="402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36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PARABLE OF THE SOWER – PROVIDES US WITH IMPORTANT ANSWERS 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MATTHEW 13.18-23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Image result for PARABLE OF THE SOWER">
            <a:extLst>
              <a:ext uri="{FF2B5EF4-FFF2-40B4-BE49-F238E27FC236}">
                <a16:creationId xmlns:a16="http://schemas.microsoft.com/office/drawing/2014/main" id="{A8C96069-40C1-3F39-F4F7-D890619C7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091" y="777988"/>
            <a:ext cx="5302023" cy="530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565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THERE ARE DIFFERENT SOILS [hearts] and not every HEART WILL GLADLY RECEIVE THE WORD 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Image result for PARABLE OF THE SOWER">
            <a:extLst>
              <a:ext uri="{FF2B5EF4-FFF2-40B4-BE49-F238E27FC236}">
                <a16:creationId xmlns:a16="http://schemas.microsoft.com/office/drawing/2014/main" id="{A8C96069-40C1-3F39-F4F7-D890619C7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091" y="777988"/>
            <a:ext cx="5302023" cy="530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77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19462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</a:t>
            </a:r>
            <a:r>
              <a:rPr lang="en-US" sz="4400" kern="1200" baseline="30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- IS THE </a:t>
            </a: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WAYSIDE SOIL 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[v. 19] THIS SOIL [HEART] IS TOO HARD FOR THE SEED TO PENETRATE</a:t>
            </a:r>
          </a:p>
        </p:txBody>
      </p:sp>
      <p:pic>
        <p:nvPicPr>
          <p:cNvPr id="19458" name="Picture 2" descr="The Sower, the Seed, the Soil: Seed by the Wayside - Capazin">
            <a:extLst>
              <a:ext uri="{FF2B5EF4-FFF2-40B4-BE49-F238E27FC236}">
                <a16:creationId xmlns:a16="http://schemas.microsoft.com/office/drawing/2014/main" id="{21586F95-EFB4-3B77-69A0-2E48299F29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2"/>
          <a:stretch/>
        </p:blipFill>
        <p:spPr bwMode="auto">
          <a:xfrm>
            <a:off x="5490196" y="615840"/>
            <a:ext cx="5880796" cy="557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671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15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DEVIL [represented by the birds] SWOOPS DOWN AND EATS THE SEED</a:t>
            </a:r>
          </a:p>
        </p:txBody>
      </p:sp>
      <p:pic>
        <p:nvPicPr>
          <p:cNvPr id="21506" name="Picture 2" descr="Image result for BIRDS EAT THE SEED ON THE WAYSIDE SOIL">
            <a:extLst>
              <a:ext uri="{FF2B5EF4-FFF2-40B4-BE49-F238E27FC236}">
                <a16:creationId xmlns:a16="http://schemas.microsoft.com/office/drawing/2014/main" id="{3B7D2727-0E82-A465-7424-5C9F97225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3486" y="492573"/>
            <a:ext cx="6534217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8739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15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REMEMBER – WITHOUT THE WORD - GOD WON’T GIVE THE INCREASE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506" name="Picture 2" descr="Image result for BIRDS EAT THE SEED ON THE WAYSIDE SOIL">
            <a:extLst>
              <a:ext uri="{FF2B5EF4-FFF2-40B4-BE49-F238E27FC236}">
                <a16:creationId xmlns:a16="http://schemas.microsoft.com/office/drawing/2014/main" id="{3B7D2727-0E82-A465-7424-5C9F97225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3486" y="492573"/>
            <a:ext cx="6534217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242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2253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SECOND KIND OF SOIL [HEART] IS called - STONY SOIL [13.20-21]</a:t>
            </a:r>
          </a:p>
        </p:txBody>
      </p:sp>
      <p:pic>
        <p:nvPicPr>
          <p:cNvPr id="22530" name="Picture 2" descr="Image result for stony soil in the parable of the sower">
            <a:extLst>
              <a:ext uri="{FF2B5EF4-FFF2-40B4-BE49-F238E27FC236}">
                <a16:creationId xmlns:a16="http://schemas.microsoft.com/office/drawing/2014/main" id="{FECB16F2-C8BE-65D6-A787-2B310069A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073695"/>
            <a:ext cx="6553545" cy="471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1037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2355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WHILE THIS PICTURE MAY BE AN ACCURATE DEPICTION OF THIS SOIL IN SOME INSTANCES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3554" name="Picture 2" descr="Image result for stony soil in the parable of the sower">
            <a:extLst>
              <a:ext uri="{FF2B5EF4-FFF2-40B4-BE49-F238E27FC236}">
                <a16:creationId xmlns:a16="http://schemas.microsoft.com/office/drawing/2014/main" id="{0C283625-8433-ACB7-D386-51223A4E2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909856"/>
            <a:ext cx="6553545" cy="504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453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 INCREASE IN PROFIT MARGIN</a:t>
            </a:r>
          </a:p>
        </p:txBody>
      </p:sp>
      <p:pic>
        <p:nvPicPr>
          <p:cNvPr id="4" name="Picture 2" descr="Walmart Inc (WMT) Stock Price Chart History">
            <a:extLst>
              <a:ext uri="{FF2B5EF4-FFF2-40B4-BE49-F238E27FC236}">
                <a16:creationId xmlns:a16="http://schemas.microsoft.com/office/drawing/2014/main" id="{D7FF6A17-559C-E200-4EB5-961DADB99E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4"/>
          <a:stretch/>
        </p:blipFill>
        <p:spPr bwMode="auto">
          <a:xfrm>
            <a:off x="5383296" y="1110343"/>
            <a:ext cx="5568739" cy="510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6552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34822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MORE ACCURATE PICTURE IS LIKELY THIS ONE OF - STONES UNDERNEATH A LAYER OF SOIL</a:t>
            </a:r>
          </a:p>
        </p:txBody>
      </p:sp>
      <p:pic>
        <p:nvPicPr>
          <p:cNvPr id="34818" name="Picture 2" descr="Image result for STONY SOIL LAYERS">
            <a:extLst>
              <a:ext uri="{FF2B5EF4-FFF2-40B4-BE49-F238E27FC236}">
                <a16:creationId xmlns:a16="http://schemas.microsoft.com/office/drawing/2014/main" id="{2BBFCBDF-A608-372F-48A4-299786C8D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8310" y="492573"/>
            <a:ext cx="5244569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938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34822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SO - WHEN THE SEED IS PLANTED IT WILL GROW – BUT WITHOUT DEEP ROOTS THE PLANT  WILL DIE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4818" name="Picture 2" descr="Image result for STONY SOIL LAYERS">
            <a:extLst>
              <a:ext uri="{FF2B5EF4-FFF2-40B4-BE49-F238E27FC236}">
                <a16:creationId xmlns:a16="http://schemas.microsoft.com/office/drawing/2014/main" id="{2BBFCBDF-A608-372F-48A4-299786C8D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8310" y="492573"/>
            <a:ext cx="5244569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4123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368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TRIBULATION and PERSECUTION along with OTHER PRESSURES in life REQUIRE DEEP ROOTS</a:t>
            </a:r>
          </a:p>
        </p:txBody>
      </p:sp>
      <p:pic>
        <p:nvPicPr>
          <p:cNvPr id="36866" name="Picture 2" descr="Image result for STONY SOIL LAYERS">
            <a:extLst>
              <a:ext uri="{FF2B5EF4-FFF2-40B4-BE49-F238E27FC236}">
                <a16:creationId xmlns:a16="http://schemas.microsoft.com/office/drawing/2014/main" id="{2A560E79-976C-5365-330A-50DE06446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8310" y="492573"/>
            <a:ext cx="5244569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4796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2253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WITHOUT DEEP ROOTS WE SIMPLY CANNOT SURVIVE THE HEAT etc.</a:t>
            </a:r>
          </a:p>
        </p:txBody>
      </p:sp>
      <p:pic>
        <p:nvPicPr>
          <p:cNvPr id="22530" name="Picture 2" descr="Image result for stony soil in the parable of the sower">
            <a:extLst>
              <a:ext uri="{FF2B5EF4-FFF2-40B4-BE49-F238E27FC236}">
                <a16:creationId xmlns:a16="http://schemas.microsoft.com/office/drawing/2014/main" id="{FECB16F2-C8BE-65D6-A787-2B310069A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073695"/>
            <a:ext cx="6553545" cy="471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6888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2355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The HEAT being 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TRIBULATION and PERSECUTION along with OTHER PRESSURES</a:t>
            </a:r>
          </a:p>
        </p:txBody>
      </p:sp>
      <p:pic>
        <p:nvPicPr>
          <p:cNvPr id="23554" name="Picture 2" descr="Image result for stony soil in the parable of the sower">
            <a:extLst>
              <a:ext uri="{FF2B5EF4-FFF2-40B4-BE49-F238E27FC236}">
                <a16:creationId xmlns:a16="http://schemas.microsoft.com/office/drawing/2014/main" id="{0C283625-8433-ACB7-D386-51223A4E2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909856"/>
            <a:ext cx="6553545" cy="504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969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24582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WHILE HEARING THE WORD AND GIVING AN IMMEDIATE EMOTIONAL RESPONSE IS GREAT – [v. 20] WITHOUT ROOTS it’s only TEMPORARY</a:t>
            </a:r>
            <a:endParaRPr lang="en-US" sz="4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4578" name="Picture 2" descr="Image result for stony soil in the parable of the sower">
            <a:extLst>
              <a:ext uri="{FF2B5EF4-FFF2-40B4-BE49-F238E27FC236}">
                <a16:creationId xmlns:a16="http://schemas.microsoft.com/office/drawing/2014/main" id="{341D254A-414B-0AB7-DEF6-3991265C6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672290"/>
            <a:ext cx="6553545" cy="552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3574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2765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 3</a:t>
            </a:r>
            <a:r>
              <a:rPr lang="en-US" sz="4400" kern="1200" baseline="30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RD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KIND OF SOIL IS A THORNY SOIL [13.22] that PICTURES A FIELD NOT ADEQUATELY CULTIVATED</a:t>
            </a:r>
          </a:p>
        </p:txBody>
      </p:sp>
      <p:pic>
        <p:nvPicPr>
          <p:cNvPr id="27650" name="Picture 2" descr="Image result for THORNY SOIL in the parable of the sower">
            <a:extLst>
              <a:ext uri="{FF2B5EF4-FFF2-40B4-BE49-F238E27FC236}">
                <a16:creationId xmlns:a16="http://schemas.microsoft.com/office/drawing/2014/main" id="{7BB4E7F5-D473-9D74-AAE4-9B1FA3F66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877088"/>
            <a:ext cx="6553545" cy="511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9568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Rectangle 2868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WEEDS ARE THINGS LIKE WORRY – ANXIETY – FINANCIAL CONCERNS </a:t>
            </a:r>
            <a:r>
              <a:rPr lang="en-US" sz="3700" dirty="0">
                <a:solidFill>
                  <a:srgbClr val="FFFFFF"/>
                </a:solidFill>
              </a:rPr>
              <a:t>and even the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DECEITFULNESS OF RICHES – which can CHOKE OUT the WORD</a:t>
            </a:r>
          </a:p>
        </p:txBody>
      </p:sp>
      <p:pic>
        <p:nvPicPr>
          <p:cNvPr id="28676" name="Picture 4" descr="Image result for money can't buy happiness">
            <a:extLst>
              <a:ext uri="{FF2B5EF4-FFF2-40B4-BE49-F238E27FC236}">
                <a16:creationId xmlns:a16="http://schemas.microsoft.com/office/drawing/2014/main" id="{20FAB0C9-432D-4691-97CE-1385C64D0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499675"/>
            <a:ext cx="6553545" cy="386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0615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3" name="Rectangle 29712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WHILE IT’S TRUE THAT WE NEED MONEY FOR GROCERIES – FOR RENT – CLOTHING – etc.</a:t>
            </a:r>
          </a:p>
        </p:txBody>
      </p:sp>
      <p:pic>
        <p:nvPicPr>
          <p:cNvPr id="29704" name="Picture 8" descr="Image result for past due bills">
            <a:extLst>
              <a:ext uri="{FF2B5EF4-FFF2-40B4-BE49-F238E27FC236}">
                <a16:creationId xmlns:a16="http://schemas.microsoft.com/office/drawing/2014/main" id="{E4E33A17-2896-A9A1-B014-2C0970F3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833013"/>
            <a:ext cx="6553545" cy="519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3143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Rectangle 30726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WE NEED IN OUR LIVES </a:t>
            </a: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MORE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ANYTHING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AND </a:t>
            </a: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ANYONE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IS JESUS CHRIST</a:t>
            </a:r>
          </a:p>
        </p:txBody>
      </p:sp>
      <p:pic>
        <p:nvPicPr>
          <p:cNvPr id="30722" name="Picture 2" descr="Leo Rosten Quote: “Money can’t buy happiness, but neither can poverty.”">
            <a:extLst>
              <a:ext uri="{FF2B5EF4-FFF2-40B4-BE49-F238E27FC236}">
                <a16:creationId xmlns:a16="http://schemas.microsoft.com/office/drawing/2014/main" id="{A740A793-F7EF-E574-5A12-56E93D08A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589786"/>
            <a:ext cx="6553545" cy="368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982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AN 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INCREASE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in the 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SHARE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PRICE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of the company’s 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STOCK</a:t>
            </a:r>
          </a:p>
        </p:txBody>
      </p:sp>
      <p:pic>
        <p:nvPicPr>
          <p:cNvPr id="4" name="Picture 2" descr="Walmart Inc (WMT) Stock Price Chart History">
            <a:extLst>
              <a:ext uri="{FF2B5EF4-FFF2-40B4-BE49-F238E27FC236}">
                <a16:creationId xmlns:a16="http://schemas.microsoft.com/office/drawing/2014/main" id="{D7FF6A17-559C-E200-4EB5-961DADB99E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4"/>
          <a:stretch/>
        </p:blipFill>
        <p:spPr bwMode="auto">
          <a:xfrm>
            <a:off x="5383296" y="1110343"/>
            <a:ext cx="5568739" cy="510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8553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Rectangle 3789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SATAN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WILL </a:t>
            </a:r>
            <a:r>
              <a:rPr lang="en-US" sz="4400" dirty="0">
                <a:solidFill>
                  <a:srgbClr val="FFFFFF"/>
                </a:solidFill>
              </a:rPr>
              <a:t>USE EVERY </a:t>
            </a:r>
            <a:r>
              <a:rPr lang="en-US" sz="4400" b="1" dirty="0">
                <a:solidFill>
                  <a:srgbClr val="FFFFFF"/>
                </a:solidFill>
              </a:rPr>
              <a:t>WEED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WITHIN HIS POWER TO </a:t>
            </a:r>
            <a:r>
              <a:rPr lang="en-US" sz="4400" b="1" dirty="0">
                <a:solidFill>
                  <a:srgbClr val="FFFFFF"/>
                </a:solidFill>
              </a:rPr>
              <a:t>CHOKE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b="1" dirty="0">
                <a:solidFill>
                  <a:srgbClr val="FFFFFF"/>
                </a:solidFill>
              </a:rPr>
              <a:t>OUT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THE </a:t>
            </a: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WORD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OF GOD</a:t>
            </a:r>
          </a:p>
        </p:txBody>
      </p:sp>
      <p:pic>
        <p:nvPicPr>
          <p:cNvPr id="37890" name="Picture 2" descr="Image result for satan's attempt to choke out the word in us">
            <a:extLst>
              <a:ext uri="{FF2B5EF4-FFF2-40B4-BE49-F238E27FC236}">
                <a16:creationId xmlns:a16="http://schemas.microsoft.com/office/drawing/2014/main" id="{D1551F86-03E3-1FBF-CFE1-6CD599861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597978"/>
            <a:ext cx="6553545" cy="36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580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Rectangle 30726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4</a:t>
            </a:r>
            <a:r>
              <a:rPr lang="en-US" sz="4400" kern="1200" baseline="30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AND FINAL SOIL CAN SIMPLY BE REFERRED TO AS</a:t>
            </a:r>
            <a:r>
              <a:rPr lang="en-US" sz="4400" dirty="0">
                <a:solidFill>
                  <a:srgbClr val="FFFFFF"/>
                </a:solidFill>
              </a:rPr>
              <a:t> THE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SOIL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[13.23]</a:t>
            </a:r>
          </a:p>
        </p:txBody>
      </p:sp>
      <p:pic>
        <p:nvPicPr>
          <p:cNvPr id="31746" name="Picture 2" descr="The Parable Of The Sower And Preparing The Soil - Finding The true Faith">
            <a:extLst>
              <a:ext uri="{FF2B5EF4-FFF2-40B4-BE49-F238E27FC236}">
                <a16:creationId xmlns:a16="http://schemas.microsoft.com/office/drawing/2014/main" id="{4DCFF976-FA2C-5063-C898-7C0B189CE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1"/>
          <a:stretch/>
        </p:blipFill>
        <p:spPr bwMode="auto">
          <a:xfrm>
            <a:off x="5461907" y="1657797"/>
            <a:ext cx="5772150" cy="354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4993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Rectangle 3175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6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THE GOOD SOIL [heart] </a:t>
            </a:r>
            <a:r>
              <a:rPr lang="en-US" sz="3600" b="1" dirty="0">
                <a:solidFill>
                  <a:srgbClr val="FFFFFF"/>
                </a:solidFill>
              </a:rPr>
              <a:t>WELCOMES</a:t>
            </a:r>
            <a:r>
              <a:rPr lang="en-US" sz="3600" dirty="0">
                <a:solidFill>
                  <a:srgbClr val="FFFFFF"/>
                </a:solidFill>
              </a:rPr>
              <a:t> THE WORD AND </a:t>
            </a:r>
            <a:r>
              <a:rPr lang="en-US" sz="3600" b="1" dirty="0">
                <a:solidFill>
                  <a:srgbClr val="FFFFFF"/>
                </a:solidFill>
              </a:rPr>
              <a:t>OBEYS</a:t>
            </a:r>
            <a:r>
              <a:rPr lang="en-US" sz="3600" dirty="0">
                <a:solidFill>
                  <a:srgbClr val="FFFFFF"/>
                </a:solidFill>
              </a:rPr>
              <a:t> THE WORD</a:t>
            </a:r>
          </a:p>
        </p:txBody>
      </p:sp>
      <p:sp>
        <p:nvSpPr>
          <p:cNvPr id="3175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6" name="Picture 2" descr="The Parable Of The Sower And Preparing The Soil - Finding The true Faith">
            <a:extLst>
              <a:ext uri="{FF2B5EF4-FFF2-40B4-BE49-F238E27FC236}">
                <a16:creationId xmlns:a16="http://schemas.microsoft.com/office/drawing/2014/main" id="{4DCFF976-FA2C-5063-C898-7C0B189CE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8" b="7020"/>
          <a:stretch/>
        </p:blipFill>
        <p:spPr bwMode="auto">
          <a:xfrm>
            <a:off x="976251" y="942538"/>
            <a:ext cx="7163222" cy="44707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81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Rectangle 46086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8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MUCH LIKE THE WISE MAN WHO BUILT HIS HOUSE UPON THE ROCK – MATTHEW 7.24-27</a:t>
            </a:r>
          </a:p>
        </p:txBody>
      </p:sp>
      <p:sp>
        <p:nvSpPr>
          <p:cNvPr id="46089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082" name="Picture 2" descr="Image result for the wise man built his house upon the rock">
            <a:extLst>
              <a:ext uri="{FF2B5EF4-FFF2-40B4-BE49-F238E27FC236}">
                <a16:creationId xmlns:a16="http://schemas.microsoft.com/office/drawing/2014/main" id="{AA09AFC3-E999-CABC-5B4C-307B58DC0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87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41" name="Rectangle 26635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 descr="Image result for THORNY SOIL in the parable of the sower">
            <a:extLst>
              <a:ext uri="{FF2B5EF4-FFF2-40B4-BE49-F238E27FC236}">
                <a16:creationId xmlns:a16="http://schemas.microsoft.com/office/drawing/2014/main" id="{639D5C4B-5BBE-45DB-B851-1EBFF16AC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0717" y="623275"/>
            <a:ext cx="4591453" cy="560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42" name="Right Triangle 26637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640" name="Rectangle 26639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3" y="623275"/>
            <a:ext cx="401217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1909" y="1163596"/>
            <a:ext cx="3197660" cy="400521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3400" b="1" dirty="0"/>
              <a:t>WHILE THE GOOD SOIL LIKELY ISN’T TOTALLY FREE OF STONES – THORNS or PATCHES OF HARD SOIL – THE WORD OF GOD IS ABLE TO GROW WITH DEEP ROOTS</a:t>
            </a:r>
            <a:endParaRPr lang="en-US" sz="3400" b="1" kern="1200" dirty="0"/>
          </a:p>
        </p:txBody>
      </p:sp>
    </p:spTree>
    <p:extLst>
      <p:ext uri="{BB962C8B-B14F-4D97-AF65-F5344CB8AC3E}">
        <p14:creationId xmlns:p14="http://schemas.microsoft.com/office/powerpoint/2010/main" val="6059275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Rectangle 3891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THOSE WHO GLADLY RECEIVED THE WORD WERE BAPTIZED – ACTS 2.41</a:t>
            </a:r>
          </a:p>
        </p:txBody>
      </p:sp>
      <p:pic>
        <p:nvPicPr>
          <p:cNvPr id="38914" name="Picture 2" descr="Image result for BAPITZED IN WATER">
            <a:extLst>
              <a:ext uri="{FF2B5EF4-FFF2-40B4-BE49-F238E27FC236}">
                <a16:creationId xmlns:a16="http://schemas.microsoft.com/office/drawing/2014/main" id="{55591DC5-94B4-3CDC-E688-79F14BC63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262109"/>
            <a:ext cx="6553545" cy="434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81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Rectangle 32774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5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IT’S VITALLY IMPORTANT FOR US TO TAKE THE GOSPEL TO THE WORLD AND MAKE DISCIPLES</a:t>
            </a:r>
          </a:p>
        </p:txBody>
      </p:sp>
      <p:sp>
        <p:nvSpPr>
          <p:cNvPr id="32777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0" name="Picture 2" descr="Image result for go into all the world and preach the gospel">
            <a:extLst>
              <a:ext uri="{FF2B5EF4-FFF2-40B4-BE49-F238E27FC236}">
                <a16:creationId xmlns:a16="http://schemas.microsoft.com/office/drawing/2014/main" id="{319B5409-19AE-B6C6-1C1F-7F3B60B4D4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8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61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Rectangle 32774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5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BUT - WE CAN’T CONTROL THE RESPONSE OF THOSE WE TEACH BECAUSE WE CAN’T CONTROL THEIR HEART</a:t>
            </a:r>
          </a:p>
        </p:txBody>
      </p:sp>
      <p:sp>
        <p:nvSpPr>
          <p:cNvPr id="32777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age result for THORNY SOIL in the parable of the sower">
            <a:extLst>
              <a:ext uri="{FF2B5EF4-FFF2-40B4-BE49-F238E27FC236}">
                <a16:creationId xmlns:a16="http://schemas.microsoft.com/office/drawing/2014/main" id="{1645D043-F54E-B79D-D0E3-C052835CB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089" y="1470752"/>
            <a:ext cx="6553545" cy="37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65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3379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5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300" dirty="0">
                <a:solidFill>
                  <a:srgbClr val="FFFFFF"/>
                </a:solidFill>
              </a:rPr>
              <a:t>BUT WHAT WE CAN CONTROL IS OUR OWN PERSONAL GROWTH AND MATURITY AS CHRISTIANS</a:t>
            </a:r>
          </a:p>
        </p:txBody>
      </p:sp>
      <p:sp>
        <p:nvSpPr>
          <p:cNvPr id="3380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4" name="Picture 2" descr="Spiritual Maturity Begins With Love | HubPages">
            <a:extLst>
              <a:ext uri="{FF2B5EF4-FFF2-40B4-BE49-F238E27FC236}">
                <a16:creationId xmlns:a16="http://schemas.microsoft.com/office/drawing/2014/main" id="{1942D179-7EC0-27E3-6DEB-D6CF636571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2" b="654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97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6" name="Rectangle 33805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WHILE </a:t>
            </a:r>
            <a:r>
              <a:rPr lang="en-US" sz="4400" dirty="0">
                <a:solidFill>
                  <a:srgbClr val="FFFFFF"/>
                </a:solidFill>
              </a:rPr>
              <a:t>IT’S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DEGREE OF SUCCESS FOR A LOCAL CHURCH TO INCREASE </a:t>
            </a:r>
            <a:r>
              <a:rPr lang="en-US" sz="4400" dirty="0">
                <a:solidFill>
                  <a:srgbClr val="FFFFFF"/>
                </a:solidFill>
              </a:rPr>
              <a:t>IN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NUMBER</a:t>
            </a:r>
          </a:p>
        </p:txBody>
      </p:sp>
      <p:pic>
        <p:nvPicPr>
          <p:cNvPr id="3" name="Picture 2" descr="Image result for DAY OF PENTECOST 3000 were added">
            <a:extLst>
              <a:ext uri="{FF2B5EF4-FFF2-40B4-BE49-F238E27FC236}">
                <a16:creationId xmlns:a16="http://schemas.microsoft.com/office/drawing/2014/main" id="{F871BF03-221F-E13E-7EC8-F01E5EDAF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655322"/>
            <a:ext cx="6553545" cy="355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78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AND A POSITIVE FORECAST for the NEXT QUARTER </a:t>
            </a: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Walmart Inc (WMT) Stock Price Chart History">
            <a:extLst>
              <a:ext uri="{FF2B5EF4-FFF2-40B4-BE49-F238E27FC236}">
                <a16:creationId xmlns:a16="http://schemas.microsoft.com/office/drawing/2014/main" id="{D7FF6A17-559C-E200-4EB5-961DADB99E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4"/>
          <a:stretch/>
        </p:blipFill>
        <p:spPr bwMode="auto">
          <a:xfrm>
            <a:off x="5383296" y="1110343"/>
            <a:ext cx="5568739" cy="510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1830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6" name="Rectangle 33805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INDIVIDUAL PERSONAL SPIRITUAL GROWTH IS </a:t>
            </a:r>
            <a:r>
              <a:rPr lang="en-US" sz="4100" b="1" dirty="0">
                <a:solidFill>
                  <a:srgbClr val="FFFFFF"/>
                </a:solidFill>
              </a:rPr>
              <a:t>VITAL</a:t>
            </a:r>
            <a:r>
              <a:rPr lang="en-US" sz="4100" dirty="0">
                <a:solidFill>
                  <a:srgbClr val="FFFFFF"/>
                </a:solidFill>
              </a:rPr>
              <a:t> IN MAKING </a:t>
            </a: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LOCAL CHURCH </a:t>
            </a:r>
            <a:r>
              <a:rPr lang="en-US" sz="4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SUCCESSFUL</a:t>
            </a:r>
          </a:p>
        </p:txBody>
      </p:sp>
      <p:pic>
        <p:nvPicPr>
          <p:cNvPr id="33794" name="Picture 2" descr="Spiritual Maturity Begins With Love | HubPages">
            <a:extLst>
              <a:ext uri="{FF2B5EF4-FFF2-40B4-BE49-F238E27FC236}">
                <a16:creationId xmlns:a16="http://schemas.microsoft.com/office/drawing/2014/main" id="{1942D179-7EC0-27E3-6DEB-D6CF636571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2" b="654"/>
          <a:stretch/>
        </p:blipFill>
        <p:spPr bwMode="auto">
          <a:xfrm>
            <a:off x="5153822" y="1233429"/>
            <a:ext cx="6553545" cy="439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4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6" name="Rectangle 33805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TO NEGLECT THE PERSONAL SPIRITUAL GROWTH OF EACH INDIVIDUAL CHRISTIAN IS A MISTAKE </a:t>
            </a:r>
            <a:endParaRPr lang="en-US" sz="4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3794" name="Picture 2" descr="Spiritual Maturity Begins With Love | HubPages">
            <a:extLst>
              <a:ext uri="{FF2B5EF4-FFF2-40B4-BE49-F238E27FC236}">
                <a16:creationId xmlns:a16="http://schemas.microsoft.com/office/drawing/2014/main" id="{1942D179-7EC0-27E3-6DEB-D6CF636571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2" b="654"/>
          <a:stretch/>
        </p:blipFill>
        <p:spPr bwMode="auto">
          <a:xfrm>
            <a:off x="5153822" y="1233429"/>
            <a:ext cx="6553545" cy="439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95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25606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WE ARE ADMONISHED IN SCRIPTURE TO GUARD OUR HEARTS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5602" name="Picture 2" descr="Image result for THORNY SOIL in the parable of the sower">
            <a:extLst>
              <a:ext uri="{FF2B5EF4-FFF2-40B4-BE49-F238E27FC236}">
                <a16:creationId xmlns:a16="http://schemas.microsoft.com/office/drawing/2014/main" id="{D9DE455B-2266-EAC3-1F54-0D8C11189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557019"/>
            <a:ext cx="6553545" cy="37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9453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Rectangle 4403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BUT – THE ONLY WAY WE CAN GUARD OUR HEART IS TO GO ON THE OFFENSIVE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4034" name="Picture 2" descr="Image result for guard your heart for out of it flows kjv">
            <a:extLst>
              <a:ext uri="{FF2B5EF4-FFF2-40B4-BE49-F238E27FC236}">
                <a16:creationId xmlns:a16="http://schemas.microsoft.com/office/drawing/2014/main" id="{12597B7A-E7C9-7DE8-4E20-A6426FA8C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0196" y="492573"/>
            <a:ext cx="5880796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8134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Rectangle 4403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GOING ON THE OFFENSIVE M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EANS TO GROW AND INCREASE OUR FAITH</a:t>
            </a:r>
          </a:p>
        </p:txBody>
      </p:sp>
      <p:pic>
        <p:nvPicPr>
          <p:cNvPr id="44034" name="Picture 2" descr="Image result for guard your heart for out of it flows kjv">
            <a:extLst>
              <a:ext uri="{FF2B5EF4-FFF2-40B4-BE49-F238E27FC236}">
                <a16:creationId xmlns:a16="http://schemas.microsoft.com/office/drawing/2014/main" id="{12597B7A-E7C9-7DE8-4E20-A6426FA8C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0196" y="492573"/>
            <a:ext cx="5880796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0561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344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991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236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6" name="Rectangle 33805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LET’S RETURN TO THE DAY OF PENTECOST AND MAKE A COUPLE OF BRIEF OBSERVATIONS</a:t>
            </a:r>
          </a:p>
        </p:txBody>
      </p:sp>
      <p:pic>
        <p:nvPicPr>
          <p:cNvPr id="3" name="Picture 4" descr="Peter Preaches on the Day of Pentecost Archives - Children's Bible ...">
            <a:extLst>
              <a:ext uri="{FF2B5EF4-FFF2-40B4-BE49-F238E27FC236}">
                <a16:creationId xmlns:a16="http://schemas.microsoft.com/office/drawing/2014/main" id="{043A5B9E-67EF-AB55-0D73-B39EE31DA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900920"/>
            <a:ext cx="6553545" cy="506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92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6" name="Rectangle 33805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PAY CLOSE ATTENTION TO WHAT’S SAID IN ACTS 2.42-47 – WHAT DID THEY CONTINUE STEADFASTLY IN?</a:t>
            </a:r>
            <a:endParaRPr lang="en-US" sz="4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Peter Preaches on the Day of Pentecost Archives - Children's Bible ...">
            <a:extLst>
              <a:ext uri="{FF2B5EF4-FFF2-40B4-BE49-F238E27FC236}">
                <a16:creationId xmlns:a16="http://schemas.microsoft.com/office/drawing/2014/main" id="{043A5B9E-67EF-AB55-0D73-B39EE31DA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900920"/>
            <a:ext cx="6553545" cy="506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81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WHAT’S </a:t>
            </a:r>
            <a:r>
              <a:rPr lang="en-US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YOUR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DEFINITION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OF A </a:t>
            </a:r>
            <a:r>
              <a:rPr lang="en-US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SUCCESSFUL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LOCAL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CHURCH?</a:t>
            </a:r>
          </a:p>
        </p:txBody>
      </p:sp>
      <p:pic>
        <p:nvPicPr>
          <p:cNvPr id="1028" name="Picture 4" descr="Image result for CHURCH OF CHRIST CHURCH BUILDING">
            <a:extLst>
              <a:ext uri="{FF2B5EF4-FFF2-40B4-BE49-F238E27FC236}">
                <a16:creationId xmlns:a16="http://schemas.microsoft.com/office/drawing/2014/main" id="{F4699BEA-5C55-D73C-7621-5152878F3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520764"/>
            <a:ext cx="6780700" cy="381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4462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3" name="Rectangle 39952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“And they continued steadfastly in the apostle’s doctrine, etc.”</a:t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ACTS 2.42</a:t>
            </a:r>
          </a:p>
        </p:txBody>
      </p:sp>
      <p:pic>
        <p:nvPicPr>
          <p:cNvPr id="39942" name="Picture 6" descr="Image result for APOSTLES TEACHING ON THE DAY OF PENTECOST">
            <a:extLst>
              <a:ext uri="{FF2B5EF4-FFF2-40B4-BE49-F238E27FC236}">
                <a16:creationId xmlns:a16="http://schemas.microsoft.com/office/drawing/2014/main" id="{F70017A2-038F-D649-CE4D-3E0DFA067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065503"/>
            <a:ext cx="6553545" cy="473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16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YES – IT’S IMPORTANT TO </a:t>
            </a:r>
            <a:r>
              <a:rPr lang="en-US" sz="4800" dirty="0">
                <a:solidFill>
                  <a:srgbClr val="FFFFFF"/>
                </a:solidFill>
              </a:rPr>
              <a:t>GO MAKE DISCIPLES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 descr="Image result for DAY OF PENTECOST 3000 were added">
            <a:extLst>
              <a:ext uri="{FF2B5EF4-FFF2-40B4-BE49-F238E27FC236}">
                <a16:creationId xmlns:a16="http://schemas.microsoft.com/office/drawing/2014/main" id="{4A6E831C-3BD3-9556-F87D-E5781B429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655322"/>
            <a:ext cx="6553545" cy="355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2405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BUT NOT TO THE POINT OF NEGLECTING TO GROW SPIRITUALLY AS INDIVIDUAL CHRISTIANS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 descr="Image result for DAY OF PENTECOST 3000 were added">
            <a:extLst>
              <a:ext uri="{FF2B5EF4-FFF2-40B4-BE49-F238E27FC236}">
                <a16:creationId xmlns:a16="http://schemas.microsoft.com/office/drawing/2014/main" id="{4A6E831C-3BD3-9556-F87D-E5781B429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655322"/>
            <a:ext cx="6553545" cy="355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3797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- The Apostles did the preaching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44" name="Picture 4" descr="Peter Preaches on the Day of Pentecost Archives - Children's Bible ...">
            <a:extLst>
              <a:ext uri="{FF2B5EF4-FFF2-40B4-BE49-F238E27FC236}">
                <a16:creationId xmlns:a16="http://schemas.microsoft.com/office/drawing/2014/main" id="{18830CE2-197E-CB49-AC5D-2C71A0E79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900920"/>
            <a:ext cx="6553545" cy="506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8884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884" y="742951"/>
            <a:ext cx="4332307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WAYSIDE SOIL [v. 19]</a:t>
            </a:r>
            <a:r>
              <a:rPr lang="en-US" sz="4800" dirty="0">
                <a:solidFill>
                  <a:srgbClr val="FFFFFF"/>
                </a:solidFill>
              </a:rPr>
              <a:t> THE SOIL [heart] IS TOO HARD FOR THE SEED TO PENETRATE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314" name="Picture 2" descr="Image result for PARABLE OF THE SOWER">
            <a:extLst>
              <a:ext uri="{FF2B5EF4-FFF2-40B4-BE49-F238E27FC236}">
                <a16:creationId xmlns:a16="http://schemas.microsoft.com/office/drawing/2014/main" id="{46DBAED9-5DA7-CC42-C426-6AC0F0D03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091" y="777988"/>
            <a:ext cx="5302023" cy="530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9487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- Apostles only spoke as the Holy Spirit gave them utterance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44" name="Picture 4" descr="Peter Preaches on the Day of Pentecost Archives - Children's Bible ...">
            <a:extLst>
              <a:ext uri="{FF2B5EF4-FFF2-40B4-BE49-F238E27FC236}">
                <a16:creationId xmlns:a16="http://schemas.microsoft.com/office/drawing/2014/main" id="{18830CE2-197E-CB49-AC5D-2C71A0E79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900920"/>
            <a:ext cx="6553545" cy="506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9709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- The message (the seed) was exactly what was needed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44" name="Picture 4" descr="Peter Preaches on the Day of Pentecost Archives - Children's Bible ...">
            <a:extLst>
              <a:ext uri="{FF2B5EF4-FFF2-40B4-BE49-F238E27FC236}">
                <a16:creationId xmlns:a16="http://schemas.microsoft.com/office/drawing/2014/main" id="{18830CE2-197E-CB49-AC5D-2C71A0E79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900920"/>
            <a:ext cx="6553545" cy="506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46762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- The apostles delivered the Spirit inspired message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44" name="Picture 4" descr="Peter Preaches on the Day of Pentecost Archives - Children's Bible ...">
            <a:extLst>
              <a:ext uri="{FF2B5EF4-FFF2-40B4-BE49-F238E27FC236}">
                <a16:creationId xmlns:a16="http://schemas.microsoft.com/office/drawing/2014/main" id="{18830CE2-197E-CB49-AC5D-2C71A0E79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900920"/>
            <a:ext cx="6553545" cy="506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46782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- 3,000 repented and were baptized</a:t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Why only 3,000?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 descr="Image result for DAY OF PENTECOST 3000 were added">
            <a:extLst>
              <a:ext uri="{FF2B5EF4-FFF2-40B4-BE49-F238E27FC236}">
                <a16:creationId xmlns:a16="http://schemas.microsoft.com/office/drawing/2014/main" id="{4A6E831C-3BD3-9556-F87D-E5781B429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655322"/>
            <a:ext cx="6553545" cy="355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55895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4800" dirty="0">
                <a:solidFill>
                  <a:srgbClr val="FFFFFF"/>
                </a:solidFill>
              </a:rPr>
              <a:t>Most suggest that more than -1-million may have been gathered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 descr="Image result for DAY OF PENTECOST 3000 were added">
            <a:extLst>
              <a:ext uri="{FF2B5EF4-FFF2-40B4-BE49-F238E27FC236}">
                <a16:creationId xmlns:a16="http://schemas.microsoft.com/office/drawing/2014/main" id="{4A6E831C-3BD3-9556-F87D-E5781B429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655322"/>
            <a:ext cx="6553545" cy="355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406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WE TEND TO THINK AN 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INCREASE IN MEMBERSHIP IS HOW SUCCESS IS MEASURED</a:t>
            </a:r>
          </a:p>
        </p:txBody>
      </p:sp>
      <p:pic>
        <p:nvPicPr>
          <p:cNvPr id="2050" name="Picture 2" descr="Historic Church Renovation and Addition | J Burns Construction Valdosta ...">
            <a:extLst>
              <a:ext uri="{FF2B5EF4-FFF2-40B4-BE49-F238E27FC236}">
                <a16:creationId xmlns:a16="http://schemas.microsoft.com/office/drawing/2014/main" id="{99E3EC27-55D1-27FC-08EC-9B24F7B6A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164777"/>
            <a:ext cx="6780700" cy="452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12339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Parable of the S</a:t>
            </a:r>
            <a:r>
              <a:rPr lang="en-US" sz="4800" dirty="0">
                <a:solidFill>
                  <a:srgbClr val="FFFFFF"/>
                </a:solidFill>
              </a:rPr>
              <a:t>ower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Matthew 13.18-23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575988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E4D77B-C41F-F09B-7B41-738BAD50EC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032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40B515-E21D-FF12-527E-912EB409251A}"/>
              </a:ext>
            </a:extLst>
          </p:cNvPr>
          <p:cNvSpPr txBox="1"/>
          <p:nvPr/>
        </p:nvSpPr>
        <p:spPr>
          <a:xfrm>
            <a:off x="468589" y="1609243"/>
            <a:ext cx="4951992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 rtl="0">
              <a:buFontTx/>
              <a:buChar char="-"/>
            </a:pPr>
            <a:r>
              <a:rPr lang="en-US" sz="3600" b="1" dirty="0">
                <a:solidFill>
                  <a:srgbClr val="383838"/>
                </a:solidFill>
                <a:latin typeface="Vollkorn"/>
                <a:ea typeface="Source Sans Pro" panose="020B0503030403020204" pitchFamily="34" charset="0"/>
              </a:rPr>
              <a:t>The accomplishment of an aim or purpose.</a:t>
            </a:r>
          </a:p>
          <a:p>
            <a:pPr algn="l" rtl="0"/>
            <a:endParaRPr lang="en-US" sz="3600" b="1" dirty="0">
              <a:solidFill>
                <a:srgbClr val="383838"/>
              </a:solidFill>
              <a:latin typeface="Vollkorn"/>
              <a:ea typeface="Source Sans Pro" panose="020B0503030403020204" pitchFamily="34" charset="0"/>
            </a:endParaRPr>
          </a:p>
          <a:p>
            <a:pPr marL="457200" indent="-457200" algn="l" rtl="0">
              <a:buFontTx/>
              <a:buChar char="-"/>
            </a:pPr>
            <a:r>
              <a:rPr lang="en-US" sz="3600" b="1" dirty="0">
                <a:solidFill>
                  <a:srgbClr val="383838"/>
                </a:solidFill>
                <a:latin typeface="Vollkorn"/>
                <a:ea typeface="Source Sans Pro" panose="020B0503030403020204" pitchFamily="34" charset="0"/>
              </a:rPr>
              <a:t>The attainment of fame – of wealth – or social status.</a:t>
            </a:r>
            <a:endParaRPr lang="en-US" sz="3600" dirty="0">
              <a:solidFill>
                <a:srgbClr val="383838"/>
              </a:solidFill>
              <a:latin typeface="Vollkorn"/>
              <a:ea typeface="Source Sans Pro" panose="020B0503030403020204" pitchFamily="34" charset="0"/>
            </a:endParaRPr>
          </a:p>
          <a:p>
            <a:pPr marL="457200" indent="-457200" algn="l" rtl="0">
              <a:buFontTx/>
              <a:buChar char="-"/>
            </a:pPr>
            <a:endParaRPr lang="en-US" sz="3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A77466-ECE9-6AA6-A3D9-BB0DEA4D073E}"/>
              </a:ext>
            </a:extLst>
          </p:cNvPr>
          <p:cNvSpPr txBox="1"/>
          <p:nvPr/>
        </p:nvSpPr>
        <p:spPr>
          <a:xfrm>
            <a:off x="925285" y="913923"/>
            <a:ext cx="3826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gency FB" panose="020B0503020202020204" pitchFamily="34" charset="0"/>
              </a:rPr>
              <a:t>SUCCESS - DEFINED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1E22C8-4AAE-A482-1A49-9D04DE453C04}"/>
              </a:ext>
            </a:extLst>
          </p:cNvPr>
          <p:cNvSpPr/>
          <p:nvPr/>
        </p:nvSpPr>
        <p:spPr>
          <a:xfrm>
            <a:off x="32658" y="-68726"/>
            <a:ext cx="12192000" cy="80337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43C8B0-BD22-362C-6D30-3295AF2006DF}"/>
              </a:ext>
            </a:extLst>
          </p:cNvPr>
          <p:cNvCxnSpPr/>
          <p:nvPr/>
        </p:nvCxnSpPr>
        <p:spPr>
          <a:xfrm>
            <a:off x="5769429" y="1453243"/>
            <a:ext cx="0" cy="46264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F1FD4DB-E11D-9ABF-3CD9-DD59A13CE1EB}"/>
              </a:ext>
            </a:extLst>
          </p:cNvPr>
          <p:cNvSpPr txBox="1"/>
          <p:nvPr/>
        </p:nvSpPr>
        <p:spPr>
          <a:xfrm>
            <a:off x="2167387" y="6289224"/>
            <a:ext cx="785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gency FB" panose="020B0503020202020204" pitchFamily="34" charset="0"/>
              </a:rPr>
              <a:t>HOW DO YOU DEFINE SUCCESS?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739C62-763D-7F4F-B453-ABD465537AC3}"/>
              </a:ext>
            </a:extLst>
          </p:cNvPr>
          <p:cNvSpPr txBox="1"/>
          <p:nvPr/>
        </p:nvSpPr>
        <p:spPr>
          <a:xfrm>
            <a:off x="2319787" y="6441624"/>
            <a:ext cx="785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gency FB" panose="020B0503020202020204" pitchFamily="34" charset="0"/>
              </a:rPr>
              <a:t>HOW DO YOU DEFINE SUCCESS?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543695-AFDB-CFF6-5A75-6DDABDDA7DD4}"/>
              </a:ext>
            </a:extLst>
          </p:cNvPr>
          <p:cNvSpPr txBox="1"/>
          <p:nvPr/>
        </p:nvSpPr>
        <p:spPr>
          <a:xfrm>
            <a:off x="1530080" y="-20980"/>
            <a:ext cx="8494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2-SAMPE DEFINITIONS OF SUCCESS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62CACF-325E-7910-1E7A-82BB277F96B0}"/>
              </a:ext>
            </a:extLst>
          </p:cNvPr>
          <p:cNvSpPr txBox="1"/>
          <p:nvPr/>
        </p:nvSpPr>
        <p:spPr>
          <a:xfrm>
            <a:off x="6787245" y="944205"/>
            <a:ext cx="3826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gency FB" panose="020B0503020202020204" pitchFamily="34" charset="0"/>
              </a:rPr>
              <a:t>SUCCESS FOR A CEO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140087-517E-B18A-3710-23A9DC13AA54}"/>
              </a:ext>
            </a:extLst>
          </p:cNvPr>
          <p:cNvSpPr txBox="1"/>
          <p:nvPr/>
        </p:nvSpPr>
        <p:spPr>
          <a:xfrm>
            <a:off x="6142770" y="1609243"/>
            <a:ext cx="4951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 rtl="0">
              <a:buFontTx/>
              <a:buChar char="-"/>
            </a:pPr>
            <a:r>
              <a:rPr lang="en-US" sz="3600" b="1" dirty="0">
                <a:solidFill>
                  <a:srgbClr val="383838"/>
                </a:solidFill>
                <a:latin typeface="Vollkorn"/>
                <a:ea typeface="Source Sans Pro" panose="020B0503030403020204" pitchFamily="34" charset="0"/>
              </a:rPr>
              <a:t>An increase in sales</a:t>
            </a:r>
            <a:endParaRPr lang="en-US" sz="3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10B27-2E44-0946-B56E-C455B9FB82E3}"/>
              </a:ext>
            </a:extLst>
          </p:cNvPr>
          <p:cNvSpPr txBox="1"/>
          <p:nvPr/>
        </p:nvSpPr>
        <p:spPr>
          <a:xfrm>
            <a:off x="6142770" y="2347519"/>
            <a:ext cx="49519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 rtl="0">
              <a:buFontTx/>
              <a:buChar char="-"/>
            </a:pPr>
            <a:r>
              <a:rPr lang="en-US" sz="3600" b="1" dirty="0">
                <a:solidFill>
                  <a:srgbClr val="383838"/>
                </a:solidFill>
                <a:latin typeface="Vollkorn"/>
                <a:ea typeface="Source Sans Pro" panose="020B0503030403020204" pitchFamily="34" charset="0"/>
              </a:rPr>
              <a:t>Increased profit margin</a:t>
            </a:r>
            <a:endParaRPr lang="en-US" sz="3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01D8A4-2950-13CB-FE54-3C3BFDFFAB79}"/>
              </a:ext>
            </a:extLst>
          </p:cNvPr>
          <p:cNvSpPr txBox="1"/>
          <p:nvPr/>
        </p:nvSpPr>
        <p:spPr>
          <a:xfrm>
            <a:off x="6142770" y="3642007"/>
            <a:ext cx="49519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 rtl="0">
              <a:buFontTx/>
              <a:buChar char="-"/>
            </a:pPr>
            <a:r>
              <a:rPr lang="en-US" sz="3600" b="1" dirty="0">
                <a:solidFill>
                  <a:srgbClr val="383838"/>
                </a:solidFill>
                <a:latin typeface="Vollkorn"/>
                <a:ea typeface="Source Sans Pro" panose="020B0503030403020204" pitchFamily="34" charset="0"/>
              </a:rPr>
              <a:t>A positive forecast for the next quarter</a:t>
            </a:r>
            <a:endParaRPr lang="en-US" sz="3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A53243-F1D1-6E45-AB87-B80BB86E91BE}"/>
              </a:ext>
            </a:extLst>
          </p:cNvPr>
          <p:cNvSpPr txBox="1"/>
          <p:nvPr/>
        </p:nvSpPr>
        <p:spPr>
          <a:xfrm>
            <a:off x="6142770" y="4840529"/>
            <a:ext cx="49519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 rtl="0">
              <a:buFontTx/>
              <a:buChar char="-"/>
            </a:pPr>
            <a:r>
              <a:rPr lang="en-US" sz="3600" b="1" dirty="0">
                <a:solidFill>
                  <a:srgbClr val="383838"/>
                </a:solidFill>
                <a:latin typeface="Vollkorn"/>
                <a:ea typeface="Source Sans Pro" panose="020B0503030403020204" pitchFamily="34" charset="0"/>
              </a:rPr>
              <a:t>An increase in the stock share price</a:t>
            </a:r>
            <a:endParaRPr lang="en-US" sz="3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10710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40B515-E21D-FF12-527E-912EB409251A}"/>
              </a:ext>
            </a:extLst>
          </p:cNvPr>
          <p:cNvSpPr txBox="1"/>
          <p:nvPr/>
        </p:nvSpPr>
        <p:spPr>
          <a:xfrm>
            <a:off x="468589" y="1609243"/>
            <a:ext cx="495199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 rtl="0">
              <a:buFontTx/>
              <a:buChar char="-"/>
            </a:pPr>
            <a:r>
              <a:rPr lang="en-US" sz="3200" b="1" dirty="0">
                <a:solidFill>
                  <a:srgbClr val="383838"/>
                </a:solidFill>
                <a:latin typeface="Vollkorn"/>
                <a:ea typeface="Source Sans Pro" panose="020B0503030403020204" pitchFamily="34" charset="0"/>
              </a:rPr>
              <a:t>Do not go </a:t>
            </a:r>
            <a:r>
              <a:rPr lang="en-US" sz="3200" dirty="0">
                <a:solidFill>
                  <a:srgbClr val="383838"/>
                </a:solidFill>
                <a:latin typeface="Vollkorn"/>
                <a:ea typeface="Source Sans Pro" panose="020B0503030403020204" pitchFamily="34" charset="0"/>
              </a:rPr>
              <a:t>in the way of the </a:t>
            </a:r>
            <a:r>
              <a:rPr lang="en-US" sz="3200" dirty="0">
                <a:solidFill>
                  <a:srgbClr val="C00000"/>
                </a:solidFill>
                <a:latin typeface="Vollkorn"/>
                <a:ea typeface="Source Sans Pro" panose="020B0503030403020204" pitchFamily="34" charset="0"/>
              </a:rPr>
              <a:t>Gentiles</a:t>
            </a:r>
            <a:r>
              <a:rPr lang="en-US" sz="3200" dirty="0">
                <a:solidFill>
                  <a:srgbClr val="383838"/>
                </a:solidFill>
                <a:latin typeface="Vollkorn"/>
                <a:ea typeface="Source Sans Pro" panose="020B0503030403020204" pitchFamily="34" charset="0"/>
              </a:rPr>
              <a:t>, and do not enter </a:t>
            </a:r>
            <a:r>
              <a:rPr lang="en-US" sz="3200" b="1" dirty="0">
                <a:solidFill>
                  <a:srgbClr val="383838"/>
                </a:solidFill>
                <a:latin typeface="Vollkorn"/>
                <a:ea typeface="Source Sans Pro" panose="020B0503030403020204" pitchFamily="34" charset="0"/>
              </a:rPr>
              <a:t>any city </a:t>
            </a:r>
            <a:r>
              <a:rPr lang="en-US" sz="3200" dirty="0">
                <a:solidFill>
                  <a:srgbClr val="383838"/>
                </a:solidFill>
                <a:latin typeface="Vollkorn"/>
                <a:ea typeface="Source Sans Pro" panose="020B0503030403020204" pitchFamily="34" charset="0"/>
              </a:rPr>
              <a:t>of the </a:t>
            </a:r>
            <a:r>
              <a:rPr lang="en-US" sz="3200" dirty="0">
                <a:solidFill>
                  <a:srgbClr val="C00000"/>
                </a:solidFill>
                <a:latin typeface="Vollkorn"/>
                <a:ea typeface="Source Sans Pro" panose="020B0503030403020204" pitchFamily="34" charset="0"/>
              </a:rPr>
              <a:t>Samaritans</a:t>
            </a:r>
            <a:r>
              <a:rPr lang="en-US" sz="3200" dirty="0">
                <a:solidFill>
                  <a:srgbClr val="383838"/>
                </a:solidFill>
                <a:latin typeface="Vollkorn"/>
                <a:ea typeface="Source Sans Pro" panose="020B0503030403020204" pitchFamily="34" charset="0"/>
              </a:rPr>
              <a:t>.</a:t>
            </a:r>
          </a:p>
          <a:p>
            <a:pPr marL="457200" indent="-457200" algn="l" rtl="0">
              <a:buFontTx/>
              <a:buChar char="-"/>
            </a:pPr>
            <a:endParaRPr lang="en-US" sz="3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A77466-ECE9-6AA6-A3D9-BB0DEA4D073E}"/>
              </a:ext>
            </a:extLst>
          </p:cNvPr>
          <p:cNvSpPr txBox="1"/>
          <p:nvPr/>
        </p:nvSpPr>
        <p:spPr>
          <a:xfrm>
            <a:off x="925285" y="913923"/>
            <a:ext cx="3826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gency FB" panose="020B0503020202020204" pitchFamily="34" charset="0"/>
              </a:rPr>
              <a:t>MATTHEW 10.5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1E22C8-4AAE-A482-1A49-9D04DE453C04}"/>
              </a:ext>
            </a:extLst>
          </p:cNvPr>
          <p:cNvSpPr/>
          <p:nvPr/>
        </p:nvSpPr>
        <p:spPr>
          <a:xfrm>
            <a:off x="0" y="6251771"/>
            <a:ext cx="12192000" cy="6062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43C8B0-BD22-362C-6D30-3295AF2006DF}"/>
              </a:ext>
            </a:extLst>
          </p:cNvPr>
          <p:cNvCxnSpPr/>
          <p:nvPr/>
        </p:nvCxnSpPr>
        <p:spPr>
          <a:xfrm>
            <a:off x="5769429" y="1453243"/>
            <a:ext cx="0" cy="46264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F1FD4DB-E11D-9ABF-3CD9-DD59A13CE1EB}"/>
              </a:ext>
            </a:extLst>
          </p:cNvPr>
          <p:cNvSpPr txBox="1"/>
          <p:nvPr/>
        </p:nvSpPr>
        <p:spPr>
          <a:xfrm>
            <a:off x="2167387" y="6289224"/>
            <a:ext cx="785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gency FB" panose="020B0503020202020204" pitchFamily="34" charset="0"/>
              </a:rPr>
              <a:t>HOW DO YOU DEFINE SUCCESS?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C35543-689A-D946-0B9E-B879552998A1}"/>
              </a:ext>
            </a:extLst>
          </p:cNvPr>
          <p:cNvSpPr txBox="1"/>
          <p:nvPr/>
        </p:nvSpPr>
        <p:spPr>
          <a:xfrm>
            <a:off x="6198780" y="913923"/>
            <a:ext cx="52418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b="1" dirty="0"/>
              <a:t>Gentiles </a:t>
            </a:r>
            <a:r>
              <a:rPr lang="en-US" sz="4000" dirty="0"/>
              <a:t>and </a:t>
            </a:r>
            <a:r>
              <a:rPr lang="en-US" sz="4000" b="1" dirty="0"/>
              <a:t>Samaritans </a:t>
            </a:r>
            <a:r>
              <a:rPr lang="en-US" sz="4000" dirty="0"/>
              <a:t>are here classed together since the latter were a mixed race - hostile to the Jews and had a </a:t>
            </a:r>
            <a:r>
              <a:rPr lang="en-US" sz="4000" b="1" dirty="0"/>
              <a:t>false religion</a:t>
            </a:r>
            <a:r>
              <a:rPr lang="en-US" sz="4000" dirty="0"/>
              <a:t>. John 4.22.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269862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40B515-E21D-FF12-527E-912EB409251A}"/>
              </a:ext>
            </a:extLst>
          </p:cNvPr>
          <p:cNvSpPr txBox="1"/>
          <p:nvPr/>
        </p:nvSpPr>
        <p:spPr>
          <a:xfrm>
            <a:off x="468589" y="1609243"/>
            <a:ext cx="495199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 rtl="0">
              <a:buFontTx/>
              <a:buChar char="-"/>
            </a:pPr>
            <a:r>
              <a:rPr lang="en-US" sz="3200" b="1" dirty="0">
                <a:solidFill>
                  <a:srgbClr val="383838"/>
                </a:solidFill>
                <a:latin typeface="Vollkorn"/>
                <a:ea typeface="Source Sans Pro" panose="020B0503030403020204" pitchFamily="34" charset="0"/>
              </a:rPr>
              <a:t>Do not go </a:t>
            </a:r>
            <a:r>
              <a:rPr lang="en-US" sz="3200" dirty="0">
                <a:solidFill>
                  <a:srgbClr val="383838"/>
                </a:solidFill>
                <a:latin typeface="Vollkorn"/>
                <a:ea typeface="Source Sans Pro" panose="020B0503030403020204" pitchFamily="34" charset="0"/>
              </a:rPr>
              <a:t>in the way of the </a:t>
            </a:r>
            <a:r>
              <a:rPr lang="en-US" sz="3200" dirty="0">
                <a:solidFill>
                  <a:srgbClr val="C00000"/>
                </a:solidFill>
                <a:latin typeface="Vollkorn"/>
                <a:ea typeface="Source Sans Pro" panose="020B0503030403020204" pitchFamily="34" charset="0"/>
              </a:rPr>
              <a:t>Gentiles</a:t>
            </a:r>
            <a:r>
              <a:rPr lang="en-US" sz="3200" dirty="0">
                <a:solidFill>
                  <a:srgbClr val="383838"/>
                </a:solidFill>
                <a:latin typeface="Vollkorn"/>
                <a:ea typeface="Source Sans Pro" panose="020B0503030403020204" pitchFamily="34" charset="0"/>
              </a:rPr>
              <a:t>, and do not enter </a:t>
            </a:r>
            <a:r>
              <a:rPr lang="en-US" sz="3200" b="1" dirty="0">
                <a:solidFill>
                  <a:srgbClr val="383838"/>
                </a:solidFill>
                <a:latin typeface="Vollkorn"/>
                <a:ea typeface="Source Sans Pro" panose="020B0503030403020204" pitchFamily="34" charset="0"/>
              </a:rPr>
              <a:t>any city </a:t>
            </a:r>
            <a:r>
              <a:rPr lang="en-US" sz="3200" dirty="0">
                <a:solidFill>
                  <a:srgbClr val="383838"/>
                </a:solidFill>
                <a:latin typeface="Vollkorn"/>
                <a:ea typeface="Source Sans Pro" panose="020B0503030403020204" pitchFamily="34" charset="0"/>
              </a:rPr>
              <a:t>of the </a:t>
            </a:r>
            <a:r>
              <a:rPr lang="en-US" sz="3200" dirty="0">
                <a:solidFill>
                  <a:srgbClr val="C00000"/>
                </a:solidFill>
                <a:latin typeface="Vollkorn"/>
                <a:ea typeface="Source Sans Pro" panose="020B0503030403020204" pitchFamily="34" charset="0"/>
              </a:rPr>
              <a:t>Samaritans</a:t>
            </a:r>
            <a:r>
              <a:rPr lang="en-US" sz="3200" dirty="0">
                <a:solidFill>
                  <a:srgbClr val="383838"/>
                </a:solidFill>
                <a:latin typeface="Vollkorn"/>
                <a:ea typeface="Source Sans Pro" panose="020B0503030403020204" pitchFamily="34" charset="0"/>
              </a:rPr>
              <a:t>.</a:t>
            </a:r>
          </a:p>
          <a:p>
            <a:pPr marL="457200" indent="-457200" algn="l" rtl="0">
              <a:buFontTx/>
              <a:buChar char="-"/>
            </a:pPr>
            <a:endParaRPr lang="en-US" sz="3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A77466-ECE9-6AA6-A3D9-BB0DEA4D073E}"/>
              </a:ext>
            </a:extLst>
          </p:cNvPr>
          <p:cNvSpPr txBox="1"/>
          <p:nvPr/>
        </p:nvSpPr>
        <p:spPr>
          <a:xfrm>
            <a:off x="925285" y="913923"/>
            <a:ext cx="3826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gency FB" panose="020B0503020202020204" pitchFamily="34" charset="0"/>
              </a:rPr>
              <a:t>MATTHEW 10.5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1E22C8-4AAE-A482-1A49-9D04DE453C04}"/>
              </a:ext>
            </a:extLst>
          </p:cNvPr>
          <p:cNvSpPr/>
          <p:nvPr/>
        </p:nvSpPr>
        <p:spPr>
          <a:xfrm>
            <a:off x="0" y="6251771"/>
            <a:ext cx="12192000" cy="6062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43C8B0-BD22-362C-6D30-3295AF2006DF}"/>
              </a:ext>
            </a:extLst>
          </p:cNvPr>
          <p:cNvCxnSpPr/>
          <p:nvPr/>
        </p:nvCxnSpPr>
        <p:spPr>
          <a:xfrm>
            <a:off x="5769429" y="1453243"/>
            <a:ext cx="0" cy="46264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F1FD4DB-E11D-9ABF-3CD9-DD59A13CE1EB}"/>
              </a:ext>
            </a:extLst>
          </p:cNvPr>
          <p:cNvSpPr txBox="1"/>
          <p:nvPr/>
        </p:nvSpPr>
        <p:spPr>
          <a:xfrm>
            <a:off x="2167387" y="6289224"/>
            <a:ext cx="785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gency FB" panose="020B0503020202020204" pitchFamily="34" charset="0"/>
              </a:rPr>
              <a:t>THE LIMITED COMMISSION OF THE APOSTLES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C35543-689A-D946-0B9E-B879552998A1}"/>
              </a:ext>
            </a:extLst>
          </p:cNvPr>
          <p:cNvSpPr txBox="1"/>
          <p:nvPr/>
        </p:nvSpPr>
        <p:spPr>
          <a:xfrm>
            <a:off x="6198780" y="913923"/>
            <a:ext cx="52418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b="1" dirty="0"/>
              <a:t>Gentiles </a:t>
            </a:r>
            <a:r>
              <a:rPr lang="en-US" sz="4000" dirty="0"/>
              <a:t>and </a:t>
            </a:r>
            <a:r>
              <a:rPr lang="en-US" sz="4000" b="1" dirty="0"/>
              <a:t>Samaritans </a:t>
            </a:r>
            <a:r>
              <a:rPr lang="en-US" sz="4000" dirty="0"/>
              <a:t>are here classed together since the latter were a mixed race - hostile to the Jews and had a </a:t>
            </a:r>
            <a:r>
              <a:rPr lang="en-US" sz="4000" b="1" dirty="0"/>
              <a:t>false religion</a:t>
            </a:r>
            <a:r>
              <a:rPr lang="en-US" sz="4000" dirty="0"/>
              <a:t>. John 4.22.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763918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40B515-E21D-FF12-527E-912EB409251A}"/>
              </a:ext>
            </a:extLst>
          </p:cNvPr>
          <p:cNvSpPr txBox="1"/>
          <p:nvPr/>
        </p:nvSpPr>
        <p:spPr>
          <a:xfrm>
            <a:off x="468589" y="1609243"/>
            <a:ext cx="495199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 rtl="0">
              <a:buFontTx/>
              <a:buChar char="-"/>
            </a:pPr>
            <a:r>
              <a:rPr lang="en-US" sz="3200" b="1" dirty="0">
                <a:solidFill>
                  <a:srgbClr val="383838"/>
                </a:solidFill>
                <a:latin typeface="Vollkorn"/>
                <a:ea typeface="Source Sans Pro" panose="020B0503030403020204" pitchFamily="34" charset="0"/>
              </a:rPr>
              <a:t>Do not go </a:t>
            </a:r>
            <a:r>
              <a:rPr lang="en-US" sz="3200" dirty="0">
                <a:solidFill>
                  <a:srgbClr val="383838"/>
                </a:solidFill>
                <a:latin typeface="Vollkorn"/>
                <a:ea typeface="Source Sans Pro" panose="020B0503030403020204" pitchFamily="34" charset="0"/>
              </a:rPr>
              <a:t>in the way of the </a:t>
            </a:r>
            <a:r>
              <a:rPr lang="en-US" sz="3200" dirty="0">
                <a:solidFill>
                  <a:srgbClr val="C00000"/>
                </a:solidFill>
                <a:latin typeface="Vollkorn"/>
                <a:ea typeface="Source Sans Pro" panose="020B0503030403020204" pitchFamily="34" charset="0"/>
              </a:rPr>
              <a:t>Gentiles</a:t>
            </a:r>
            <a:r>
              <a:rPr lang="en-US" sz="3200" dirty="0">
                <a:solidFill>
                  <a:srgbClr val="383838"/>
                </a:solidFill>
                <a:latin typeface="Vollkorn"/>
                <a:ea typeface="Source Sans Pro" panose="020B0503030403020204" pitchFamily="34" charset="0"/>
              </a:rPr>
              <a:t>, and do not enter </a:t>
            </a:r>
            <a:r>
              <a:rPr lang="en-US" sz="3200" b="1" dirty="0">
                <a:solidFill>
                  <a:srgbClr val="383838"/>
                </a:solidFill>
                <a:latin typeface="Vollkorn"/>
                <a:ea typeface="Source Sans Pro" panose="020B0503030403020204" pitchFamily="34" charset="0"/>
              </a:rPr>
              <a:t>any city </a:t>
            </a:r>
            <a:r>
              <a:rPr lang="en-US" sz="3200" dirty="0">
                <a:solidFill>
                  <a:srgbClr val="383838"/>
                </a:solidFill>
                <a:latin typeface="Vollkorn"/>
                <a:ea typeface="Source Sans Pro" panose="020B0503030403020204" pitchFamily="34" charset="0"/>
              </a:rPr>
              <a:t>of the </a:t>
            </a:r>
            <a:r>
              <a:rPr lang="en-US" sz="3200" dirty="0">
                <a:solidFill>
                  <a:srgbClr val="C00000"/>
                </a:solidFill>
                <a:latin typeface="Vollkorn"/>
                <a:ea typeface="Source Sans Pro" panose="020B0503030403020204" pitchFamily="34" charset="0"/>
              </a:rPr>
              <a:t>Samaritans</a:t>
            </a:r>
            <a:r>
              <a:rPr lang="en-US" sz="3200" dirty="0">
                <a:solidFill>
                  <a:srgbClr val="383838"/>
                </a:solidFill>
                <a:latin typeface="Vollkorn"/>
                <a:ea typeface="Source Sans Pro" panose="020B0503030403020204" pitchFamily="34" charset="0"/>
              </a:rPr>
              <a:t>.</a:t>
            </a:r>
          </a:p>
          <a:p>
            <a:pPr marL="457200" indent="-457200" algn="l" rtl="0">
              <a:buFontTx/>
              <a:buChar char="-"/>
            </a:pPr>
            <a:endParaRPr lang="en-US" sz="3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A77466-ECE9-6AA6-A3D9-BB0DEA4D073E}"/>
              </a:ext>
            </a:extLst>
          </p:cNvPr>
          <p:cNvSpPr txBox="1"/>
          <p:nvPr/>
        </p:nvSpPr>
        <p:spPr>
          <a:xfrm>
            <a:off x="925285" y="913923"/>
            <a:ext cx="3826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gency FB" panose="020B0503020202020204" pitchFamily="34" charset="0"/>
              </a:rPr>
              <a:t>MATTHEW 10.5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1E22C8-4AAE-A482-1A49-9D04DE453C04}"/>
              </a:ext>
            </a:extLst>
          </p:cNvPr>
          <p:cNvSpPr/>
          <p:nvPr/>
        </p:nvSpPr>
        <p:spPr>
          <a:xfrm>
            <a:off x="0" y="6251771"/>
            <a:ext cx="12192000" cy="6062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43C8B0-BD22-362C-6D30-3295AF2006DF}"/>
              </a:ext>
            </a:extLst>
          </p:cNvPr>
          <p:cNvCxnSpPr/>
          <p:nvPr/>
        </p:nvCxnSpPr>
        <p:spPr>
          <a:xfrm>
            <a:off x="5769429" y="1453243"/>
            <a:ext cx="0" cy="46264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F1FD4DB-E11D-9ABF-3CD9-DD59A13CE1EB}"/>
              </a:ext>
            </a:extLst>
          </p:cNvPr>
          <p:cNvSpPr txBox="1"/>
          <p:nvPr/>
        </p:nvSpPr>
        <p:spPr>
          <a:xfrm>
            <a:off x="2167387" y="6289224"/>
            <a:ext cx="785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gency FB" panose="020B0503020202020204" pitchFamily="34" charset="0"/>
              </a:rPr>
              <a:t>THE LIMITED COMMISSION OF THE APOSTLES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C35543-689A-D946-0B9E-B879552998A1}"/>
              </a:ext>
            </a:extLst>
          </p:cNvPr>
          <p:cNvSpPr txBox="1"/>
          <p:nvPr/>
        </p:nvSpPr>
        <p:spPr>
          <a:xfrm>
            <a:off x="6198780" y="913923"/>
            <a:ext cx="52418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b="1" dirty="0"/>
              <a:t>Gentiles </a:t>
            </a:r>
            <a:r>
              <a:rPr lang="en-US" sz="4000" dirty="0"/>
              <a:t>and </a:t>
            </a:r>
            <a:r>
              <a:rPr lang="en-US" sz="4000" b="1" dirty="0"/>
              <a:t>Samaritans </a:t>
            </a:r>
            <a:r>
              <a:rPr lang="en-US" sz="4000" dirty="0"/>
              <a:t>are here classed together since the latter were a mixed race - hostile to the Jews and had a </a:t>
            </a:r>
            <a:r>
              <a:rPr lang="en-US" sz="4000" b="1" dirty="0"/>
              <a:t>false religion</a:t>
            </a:r>
            <a:r>
              <a:rPr lang="en-US" sz="4000" dirty="0"/>
              <a:t>. John 4.22.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0616895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1" name="Rectangle 105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5532" y="640080"/>
            <a:ext cx="4196932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/>
              <a:t>HOW DO YOU DEFINE SUCCESS?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E4D77B-C41F-F09B-7B41-738BAD50E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3831" y="4636008"/>
            <a:ext cx="4198634" cy="157276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NOT A BAD DEFINITION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CB7384-3563-0013-E71C-C5D28A9B7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1" b="-1"/>
          <a:stretch/>
        </p:blipFill>
        <p:spPr bwMode="auto"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3" name="sketchy line">
            <a:extLst>
              <a:ext uri="{FF2B5EF4-FFF2-40B4-BE49-F238E27FC236}">
                <a16:creationId xmlns:a16="http://schemas.microsoft.com/office/drawing/2014/main" id="{3F9B0603-37C5-4312-AE4D-A3D015475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5532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1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1" name="Rectangle 105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5532" y="640080"/>
            <a:ext cx="4196932" cy="356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2200" dirty="0"/>
              <a:t>What one considers as successful varies a great deal from one person to another. For some it means a good career, or earning a lot of money, or being famous in some way. For others it means living a happy life of their own choosing.</a:t>
            </a:r>
            <a:br>
              <a:rPr lang="en-US" sz="5400" dirty="0"/>
            </a:br>
            <a:br>
              <a:rPr lang="en-US" sz="5400" dirty="0"/>
            </a:b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E4D77B-C41F-F09B-7B41-738BAD50E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3831" y="4636008"/>
            <a:ext cx="4198634" cy="1572768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CB7384-3563-0013-E71C-C5D28A9B7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1" b="-1"/>
          <a:stretch/>
        </p:blipFill>
        <p:spPr bwMode="auto"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3" name="sketchy line">
            <a:extLst>
              <a:ext uri="{FF2B5EF4-FFF2-40B4-BE49-F238E27FC236}">
                <a16:creationId xmlns:a16="http://schemas.microsoft.com/office/drawing/2014/main" id="{3F9B0603-37C5-4312-AE4D-A3D015475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5532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0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1" name="Rectangle 105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5532" y="640080"/>
            <a:ext cx="4196932" cy="356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2200" dirty="0"/>
              <a:t>What one considers as successful varies a great deal from one person to another. For some it means a good career, or earning a lot of money, or being famous in some way. For others it means living a happy life of their own choosing.</a:t>
            </a:r>
            <a:br>
              <a:rPr lang="en-US" sz="5400" dirty="0"/>
            </a:br>
            <a:br>
              <a:rPr lang="en-US" sz="5400" dirty="0"/>
            </a:b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E4D77B-C41F-F09B-7B41-738BAD50E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3831" y="4636008"/>
            <a:ext cx="4198634" cy="1572768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CB7384-3563-0013-E71C-C5D28A9B7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1" b="-1"/>
          <a:stretch/>
        </p:blipFill>
        <p:spPr bwMode="auto"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3" name="sketchy line">
            <a:extLst>
              <a:ext uri="{FF2B5EF4-FFF2-40B4-BE49-F238E27FC236}">
                <a16:creationId xmlns:a16="http://schemas.microsoft.com/office/drawing/2014/main" id="{3F9B0603-37C5-4312-AE4D-A3D015475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5532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4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IT’S FLAWED TO JUDGE A PREACHER BY</a:t>
            </a:r>
            <a:r>
              <a:rPr lang="en-US" sz="2800" dirty="0">
                <a:solidFill>
                  <a:srgbClr val="FFFFFF"/>
                </a:solidFill>
              </a:rPr>
              <a:t> ATTENDANCE NUMBERS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098" name="Picture 2" descr="Image result for CHURCH OF CHRIST PREACHER">
            <a:extLst>
              <a:ext uri="{FF2B5EF4-FFF2-40B4-BE49-F238E27FC236}">
                <a16:creationId xmlns:a16="http://schemas.microsoft.com/office/drawing/2014/main" id="{00A24378-253F-A550-22A4-7BFE1C97D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139349"/>
            <a:ext cx="6780700" cy="457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CHURCH OF CHRIST PREACHER">
            <a:extLst>
              <a:ext uri="{FF2B5EF4-FFF2-40B4-BE49-F238E27FC236}">
                <a16:creationId xmlns:a16="http://schemas.microsoft.com/office/drawing/2014/main" id="{62F7027D-D677-2B18-1CC8-EF4FD7D63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9716" y="1291749"/>
            <a:ext cx="6780700" cy="457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270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A4DE-4D41-4ED2-05D7-79723E5B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IT’S FLAWED to only EQUATE SUCCESS with an INCREASE in ATTENDANCE</a:t>
            </a: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Image result for CHURCH OF CHRIST CHURCH BUILDING">
            <a:extLst>
              <a:ext uri="{FF2B5EF4-FFF2-40B4-BE49-F238E27FC236}">
                <a16:creationId xmlns:a16="http://schemas.microsoft.com/office/drawing/2014/main" id="{F4699BEA-5C55-D73C-7621-5152878F3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520764"/>
            <a:ext cx="6780700" cy="381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269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5598</TotalTime>
  <Words>1420</Words>
  <Application>Microsoft Office PowerPoint</Application>
  <PresentationFormat>Widescreen</PresentationFormat>
  <Paragraphs>106</Paragraphs>
  <Slides>89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6" baseType="lpstr">
      <vt:lpstr>Agency FB</vt:lpstr>
      <vt:lpstr>Arial</vt:lpstr>
      <vt:lpstr>Calibri</vt:lpstr>
      <vt:lpstr>Calibri Light</vt:lpstr>
      <vt:lpstr>Source Sans Pro</vt:lpstr>
      <vt:lpstr>Vollkorn</vt:lpstr>
      <vt:lpstr>Office Theme</vt:lpstr>
      <vt:lpstr>HOW DO YOU DEFINE THE WORD SUCCESS? WHAT MAKES SOMEONE SUCCESSFUL?</vt:lpstr>
      <vt:lpstr>IT’S DIFFICULT TO PUT TOGETHER A DEFINITION OF SUCCESS WITHOUT USING THE WORD INCREASE</vt:lpstr>
      <vt:lpstr>SUCCESS for a chief executive officer (CEO) – is an INCREASE in SALES</vt:lpstr>
      <vt:lpstr>AN INCREASE IN PROFIT MARGIN</vt:lpstr>
      <vt:lpstr>AN INCREASE in the SHARE PRICE of the company’s STOCK</vt:lpstr>
      <vt:lpstr>AND A POSITIVE FORECAST for the NEXT QUARTER </vt:lpstr>
      <vt:lpstr>WHAT’S YOUR DEFINITION OF A SUCCESSFUL LOCAL CHURCH?</vt:lpstr>
      <vt:lpstr>WE TEND TO THINK AN INCREASE IN MEMBERSHIP IS HOW SUCCESS IS MEASURED</vt:lpstr>
      <vt:lpstr>IT’S FLAWED to only EQUATE SUCCESS with an INCREASE in ATTENDANCE</vt:lpstr>
      <vt:lpstr>SOMETIMES AN INCREASE IN MEMBERSHIP DOES INDICATE POSITIVE THINGS </vt:lpstr>
      <vt:lpstr> CONGREGATIONS CAN INCREASE THEIR MEMBERSHIP WITHOUT MUCH IF ANY EFFORT </vt:lpstr>
      <vt:lpstr>So – JUDGING A CONGREGATION as SUCCESSFUL BASED SOLELY on an INCREASE IN ATTENDANCE can be FLAWED </vt:lpstr>
      <vt:lpstr>IT’S ALSO FLAWED TO JUDGE THE SUCCESS OF A PREACHER – SOLELY ON THE NUMERICAL GROWTH OF THE CONGREGATION </vt:lpstr>
      <vt:lpstr>NONE OF THIS IS INTENDED TO BE NEGATIVE TOWARD AN INCREASE IN ATTENDANCE </vt:lpstr>
      <vt:lpstr>MY INTENT IS TO CAUSE US TO THINK ABOUT THINGS IMOPORTANT FOR EVERY LOCAL CONGREGATION </vt:lpstr>
      <vt:lpstr>JESUS WOULD HAVE US TO GO INTO ALL THE WORLD AND MAKE DISCIPLES MATTHEW 28 </vt:lpstr>
      <vt:lpstr>IF WE TEACH AND PREACH THE GOSPEL THERE WILL BE AN INCREASE IN THE NUMBER OF DISCIPLES </vt:lpstr>
      <vt:lpstr>AN INCREASE MEMBERSHIP IS A GOOD THING BECAUSE SOULS ARE BEING ADDED TO THE SAVED</vt:lpstr>
      <vt:lpstr>HOWEVER – THERE ARE IMPORTANT TRUTHS THAT WE NEED TO BE REMINDED OF </vt:lpstr>
      <vt:lpstr>I. ONLY GOD CAN GIVE THE INCREASE</vt:lpstr>
      <vt:lpstr>THE CHRISTIANS AT CORINTH EXPERIENCED SOME STRIFE – DIVISION AND FACTIONS  </vt:lpstr>
      <vt:lpstr>SOME ALIGNED THEMSELVES WITH PAUL - LIKELY BECAUSE HE WAS AN APOSTLE</vt:lpstr>
      <vt:lpstr>OTHERS ALIGNED  WITH APOLLOS - LIKELY DUE TO HIS SPEAKING ABILITY</vt:lpstr>
      <vt:lpstr>PAUL ACCUSED THEM OF BEING CARNAL or WORLDLY in THEIR THINKING</vt:lpstr>
      <vt:lpstr>WHILE IT’S TRUE THAT SOME TEACHERS AND PREACHERS ARE VERY TALENTED </vt:lpstr>
      <vt:lpstr>GOD DOESN’T GIVE THE INCREASE – BASED UPON SONEONE’S ABILITY TO KEEP AN AUDIENCE CAPTIVE</vt:lpstr>
      <vt:lpstr>II. THE GOSPEL OF CHRIST IS THE POWER OF GOD UNTO SALVATION</vt:lpstr>
      <vt:lpstr>JAMES CALLED IT “the engrafted word which is able to save our soul” James 1.21</vt:lpstr>
      <vt:lpstr>The SEED – WHICH IS THE WORD OF GOD MUST be PLANTED - or SOWN</vt:lpstr>
      <vt:lpstr>ON THE DAY OF PENTECOST THERE WERE 3,000 PRECIOUS SOULS ADDED-  ACTS 2.41</vt:lpstr>
      <vt:lpstr>WHILE 3,000 BAPTISMS is GREAT – [most suggest] THAT there were 1-MILLION+ WHO HEARD on that day</vt:lpstr>
      <vt:lpstr>WHY WEREN’T THERE MORE THAN THE 3,000 WHO WERE BAPTIZED?</vt:lpstr>
      <vt:lpstr>THE PARABLE OF THE SOWER – PROVIDES US WITH IMPORTANT ANSWERS MATTHEW 13.18-23</vt:lpstr>
      <vt:lpstr>THERE ARE DIFFERENT SOILS [hearts] and not every HEART WILL GLADLY RECEIVE THE WORD </vt:lpstr>
      <vt:lpstr>1ST - IS THE WAYSIDE SOIL [v. 19] THIS SOIL [HEART] IS TOO HARD FOR THE SEED TO PENETRATE</vt:lpstr>
      <vt:lpstr>THE DEVIL [represented by the birds] SWOOPS DOWN AND EATS THE SEED</vt:lpstr>
      <vt:lpstr>REMEMBER – WITHOUT THE WORD - GOD WON’T GIVE THE INCREASE</vt:lpstr>
      <vt:lpstr>A SECOND KIND OF SOIL [HEART] IS called - STONY SOIL [13.20-21]</vt:lpstr>
      <vt:lpstr>WHILE THIS PICTURE MAY BE AN ACCURATE DEPICTION OF THIS SOIL IN SOME INSTANCES</vt:lpstr>
      <vt:lpstr>THE MORE ACCURATE PICTURE IS LIKELY THIS ONE OF - STONES UNDERNEATH A LAYER OF SOIL</vt:lpstr>
      <vt:lpstr>SO - WHEN THE SEED IS PLANTED IT WILL GROW – BUT WITHOUT DEEP ROOTS THE PLANT  WILL DIE</vt:lpstr>
      <vt:lpstr>TRIBULATION and PERSECUTION along with OTHER PRESSURES in life REQUIRE DEEP ROOTS</vt:lpstr>
      <vt:lpstr>WITHOUT DEEP ROOTS WE SIMPLY CANNOT SURVIVE THE HEAT etc.</vt:lpstr>
      <vt:lpstr>The HEAT being TRIBULATION and PERSECUTION along with OTHER PRESSURES</vt:lpstr>
      <vt:lpstr>WHILE HEARING THE WORD AND GIVING AN IMMEDIATE EMOTIONAL RESPONSE IS GREAT – [v. 20] WITHOUT ROOTS it’s only TEMPORARY</vt:lpstr>
      <vt:lpstr>A  3RD KIND OF SOIL IS A THORNY SOIL [13.22] that PICTURES A FIELD NOT ADEQUATELY CULTIVATED</vt:lpstr>
      <vt:lpstr>WEEDS ARE THINGS LIKE WORRY – ANXIETY – FINANCIAL CONCERNS and even the DECEITFULNESS OF RICHES – which can CHOKE OUT the WORD</vt:lpstr>
      <vt:lpstr>WHILE IT’S TRUE THAT WE NEED MONEY FOR GROCERIES – FOR RENT – CLOTHING – etc.</vt:lpstr>
      <vt:lpstr>WHAT WE NEED IN OUR LIVES MORE THAN ANYTHING AND ANYONE IS JESUS CHRIST</vt:lpstr>
      <vt:lpstr>SATAN WILL USE EVERY WEED WITHIN HIS POWER TO CHOKE OUT THE WORD OF GOD</vt:lpstr>
      <vt:lpstr>THE 4TH AND FINAL SOIL CAN SIMPLY BE REFERRED TO AS THE GOOD SOIL [13.23]</vt:lpstr>
      <vt:lpstr>THE GOOD SOIL [heart] WELCOMES THE WORD AND OBEYS THE WORD</vt:lpstr>
      <vt:lpstr>MUCH LIKE THE WISE MAN WHO BUILT HIS HOUSE UPON THE ROCK – MATTHEW 7.24-27</vt:lpstr>
      <vt:lpstr>WHILE THE GOOD SOIL LIKELY ISN’T TOTALLY FREE OF STONES – THORNS or PATCHES OF HARD SOIL – THE WORD OF GOD IS ABLE TO GROW WITH DEEP ROOTS</vt:lpstr>
      <vt:lpstr>THOSE WHO GLADLY RECEIVED THE WORD WERE BAPTIZED – ACTS 2.41</vt:lpstr>
      <vt:lpstr>IT’S VITALLY IMPORTANT FOR US TO TAKE THE GOSPEL TO THE WORLD AND MAKE DISCIPLES</vt:lpstr>
      <vt:lpstr>BUT - WE CAN’T CONTROL THE RESPONSE OF THOSE WE TEACH BECAUSE WE CAN’T CONTROL THEIR HEART</vt:lpstr>
      <vt:lpstr>BUT WHAT WE CAN CONTROL IS OUR OWN PERSONAL GROWTH AND MATURITY AS CHRISTIANS</vt:lpstr>
      <vt:lpstr>WHILE IT’S A DEGREE OF SUCCESS FOR A LOCAL CHURCH TO INCREASE IN NUMBER</vt:lpstr>
      <vt:lpstr>INDIVIDUAL PERSONAL SPIRITUAL GROWTH IS VITAL IN MAKING A LOCAL CHURCH SUCCESSFUL</vt:lpstr>
      <vt:lpstr>TO NEGLECT THE PERSONAL SPIRITUAL GROWTH OF EACH INDIVIDUAL CHRISTIAN IS A MISTAKE </vt:lpstr>
      <vt:lpstr>WE ARE ADMONISHED IN SCRIPTURE TO GUARD OUR HEARTS</vt:lpstr>
      <vt:lpstr>BUT – THE ONLY WAY WE CAN GUARD OUR HEART IS TO GO ON THE OFFENSIVE</vt:lpstr>
      <vt:lpstr>GOING ON THE OFFENSIVE MEANS TO GROW AND INCREASE OUR FAITH</vt:lpstr>
      <vt:lpstr>PowerPoint Presentation</vt:lpstr>
      <vt:lpstr>PowerPoint Presentation</vt:lpstr>
      <vt:lpstr>PowerPoint Presentation</vt:lpstr>
      <vt:lpstr>LET’S RETURN TO THE DAY OF PENTECOST AND MAKE A COUPLE OF BRIEF OBSERVATIONS</vt:lpstr>
      <vt:lpstr>PAY CLOSE ATTENTION TO WHAT’S SAID IN ACTS 2.42-47 – WHAT DID THEY CONTINUE STEADFASTLY IN?</vt:lpstr>
      <vt:lpstr>“And they continued steadfastly in the apostle’s doctrine, etc.” ACTS 2.42</vt:lpstr>
      <vt:lpstr>YES – IT’S IMPORTANT TO GO MAKE DISCIPLES</vt:lpstr>
      <vt:lpstr>BUT NOT TO THE POINT OF NEGLECTING TO GROW SPIRITUALLY AS INDIVIDUAL CHRISTIANS</vt:lpstr>
      <vt:lpstr>- The Apostles did the preaching</vt:lpstr>
      <vt:lpstr>THE WAYSIDE SOIL [v. 19] THE SOIL [heart] IS TOO HARD FOR THE SEED TO PENETRATE</vt:lpstr>
      <vt:lpstr>- Apostles only spoke as the Holy Spirit gave them utterance</vt:lpstr>
      <vt:lpstr>- The message (the seed) was exactly what was needed</vt:lpstr>
      <vt:lpstr>- The apostles delivered the Spirit inspired message</vt:lpstr>
      <vt:lpstr>- 3,000 repented and were baptized - Why only 3,000?</vt:lpstr>
      <vt:lpstr>- Most suggest that more than -1-million may have been gathered</vt:lpstr>
      <vt:lpstr>Parable of the Sower Matthew 13.18-23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YOU DEFINE SUCCESS? </vt:lpstr>
      <vt:lpstr>What one considers as successful varies a great deal from one person to another. For some it means a good career, or earning a lot of money, or being famous in some way. For others it means living a happy life of their own choosing.  </vt:lpstr>
      <vt:lpstr>What one considers as successful varies a great deal from one person to another. For some it means a good career, or earning a lot of money, or being famous in some way. For others it means living a happy life of their own choosing.  </vt:lpstr>
      <vt:lpstr>IT’S FLAWED TO JUDGE A PREACHER BY ATTENDANCE NUMBERS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Randy Reynolds</dc:creator>
  <cp:lastModifiedBy>Randy Reynolds</cp:lastModifiedBy>
  <cp:revision>26</cp:revision>
  <dcterms:created xsi:type="dcterms:W3CDTF">2023-06-07T14:46:49Z</dcterms:created>
  <dcterms:modified xsi:type="dcterms:W3CDTF">2023-06-11T12:05:30Z</dcterms:modified>
</cp:coreProperties>
</file>