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6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18C06-E7F4-3B4D-92B1-992E3683C209}" type="datetimeFigureOut">
              <a:rPr lang="en-US" smtClean="0"/>
              <a:t>6/17/23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BFF9C-9D0B-674F-9D9F-5D3C951AAC04}" type="slidenum">
              <a:rPr lang="en-US" smtClean="0"/>
              <a:t>‹#›</a:t>
            </a:fld>
            <a:endParaRPr lang="en-US"/>
          </a:p>
        </p:txBody>
      </p:sp>
    </p:spTree>
    <p:extLst>
      <p:ext uri="{BB962C8B-B14F-4D97-AF65-F5344CB8AC3E}">
        <p14:creationId xmlns:p14="http://schemas.microsoft.com/office/powerpoint/2010/main" val="294629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BFF9C-9D0B-674F-9D9F-5D3C951AAC04}" type="slidenum">
              <a:rPr lang="en-US" smtClean="0"/>
              <a:t>3</a:t>
            </a:fld>
            <a:endParaRPr lang="en-US"/>
          </a:p>
        </p:txBody>
      </p:sp>
    </p:spTree>
    <p:extLst>
      <p:ext uri="{BB962C8B-B14F-4D97-AF65-F5344CB8AC3E}">
        <p14:creationId xmlns:p14="http://schemas.microsoft.com/office/powerpoint/2010/main" val="156636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BFF9C-9D0B-674F-9D9F-5D3C951AAC04}" type="slidenum">
              <a:rPr lang="en-US" smtClean="0"/>
              <a:t>4</a:t>
            </a:fld>
            <a:endParaRPr lang="en-US"/>
          </a:p>
        </p:txBody>
      </p:sp>
    </p:spTree>
    <p:extLst>
      <p:ext uri="{BB962C8B-B14F-4D97-AF65-F5344CB8AC3E}">
        <p14:creationId xmlns:p14="http://schemas.microsoft.com/office/powerpoint/2010/main" val="188324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BFF9C-9D0B-674F-9D9F-5D3C951AAC04}" type="slidenum">
              <a:rPr lang="en-US" smtClean="0"/>
              <a:t>5</a:t>
            </a:fld>
            <a:endParaRPr lang="en-US"/>
          </a:p>
        </p:txBody>
      </p:sp>
    </p:spTree>
    <p:extLst>
      <p:ext uri="{BB962C8B-B14F-4D97-AF65-F5344CB8AC3E}">
        <p14:creationId xmlns:p14="http://schemas.microsoft.com/office/powerpoint/2010/main" val="188404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AD35-5217-6B8B-E6A8-FD969379E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8A63A5-9C90-A9AA-7A99-0D6D5D2676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9D654-2873-FD30-D340-4CCF55F29D04}"/>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5" name="Footer Placeholder 4">
            <a:extLst>
              <a:ext uri="{FF2B5EF4-FFF2-40B4-BE49-F238E27FC236}">
                <a16:creationId xmlns:a16="http://schemas.microsoft.com/office/drawing/2014/main" id="{C5E5E06C-DCA8-D5E5-BD0E-B06CC988E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58B62-089D-0EA5-9ED1-333760F91F6A}"/>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38684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705E-832E-A59D-175D-A1955ECF9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48876E-D79C-1153-8CE4-0936F47956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52640-5127-B299-02F0-673706A46BA8}"/>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5" name="Footer Placeholder 4">
            <a:extLst>
              <a:ext uri="{FF2B5EF4-FFF2-40B4-BE49-F238E27FC236}">
                <a16:creationId xmlns:a16="http://schemas.microsoft.com/office/drawing/2014/main" id="{D93D0C45-4A87-A75E-B371-851BC0A08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1DCCA-593E-AD19-7959-7BDB5BF44636}"/>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201755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F140C-B7BA-7CA0-B110-165A307B4B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7F9CE4-D2D3-0E73-C3D7-08C43B68B1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AE97-9E8E-DB0A-2630-90E2D785C8CA}"/>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5" name="Footer Placeholder 4">
            <a:extLst>
              <a:ext uri="{FF2B5EF4-FFF2-40B4-BE49-F238E27FC236}">
                <a16:creationId xmlns:a16="http://schemas.microsoft.com/office/drawing/2014/main" id="{551C073B-6C4A-9D7F-6620-9E4785C12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BDF2F-9940-7361-060D-5AEE64DBF8FF}"/>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338098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1218-26A9-1FBC-345F-AA7811ED7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AC831-AC60-05A8-564D-150EF90FE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86F9F-2474-E2FD-F55F-027A6E8277B7}"/>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5" name="Footer Placeholder 4">
            <a:extLst>
              <a:ext uri="{FF2B5EF4-FFF2-40B4-BE49-F238E27FC236}">
                <a16:creationId xmlns:a16="http://schemas.microsoft.com/office/drawing/2014/main" id="{D79A7D9F-5A4D-A200-610B-3FE049E7E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CFF21-A1DC-8292-886B-6CCDEA3F8676}"/>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106882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7823-76AE-E213-D108-7CB181603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39BD4-2794-FB41-6673-858C90340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9C26D3-D235-F113-1516-0194DF74A82A}"/>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5" name="Footer Placeholder 4">
            <a:extLst>
              <a:ext uri="{FF2B5EF4-FFF2-40B4-BE49-F238E27FC236}">
                <a16:creationId xmlns:a16="http://schemas.microsoft.com/office/drawing/2014/main" id="{8859C1ED-6A3B-BE4F-77C9-1F1F8A3B4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1654-14FE-6997-6C5C-19051E591AFD}"/>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43039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DF22-5C1D-90D3-5894-7261497C63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E209C-0DD3-A2EA-3915-56A5B9F2F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F051A-9CAD-204D-ECFA-1DC703D2B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0D254-1DBD-6BF4-48FB-3D3881BEBF40}"/>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6" name="Footer Placeholder 5">
            <a:extLst>
              <a:ext uri="{FF2B5EF4-FFF2-40B4-BE49-F238E27FC236}">
                <a16:creationId xmlns:a16="http://schemas.microsoft.com/office/drawing/2014/main" id="{A003EBAC-4BA3-EE05-DAF5-66F272960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09994-C3F6-171B-2E1A-2E61944F5587}"/>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168929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1EEB-CF89-7C8D-3A52-21FDA4977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45B09F-CE0A-CEB2-0294-F153D8832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080EC-E5B4-AC11-1F0A-0AFB708B2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4C5D0B-210E-D244-95DF-4087709CA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D8B390-BB3C-9360-4961-AB04BCC5E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6AAB1-4991-5567-8730-7FE78555A4ED}"/>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8" name="Footer Placeholder 7">
            <a:extLst>
              <a:ext uri="{FF2B5EF4-FFF2-40B4-BE49-F238E27FC236}">
                <a16:creationId xmlns:a16="http://schemas.microsoft.com/office/drawing/2014/main" id="{C8FC36FA-2CB3-EA16-E53B-4553E0E1B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D47015-D81D-7DD9-E344-D59C50B5C096}"/>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263451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8C62-A9CA-37F7-0640-228F30F3B1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286411-2E93-5826-ED1A-0FF93A5A23CA}"/>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4" name="Footer Placeholder 3">
            <a:extLst>
              <a:ext uri="{FF2B5EF4-FFF2-40B4-BE49-F238E27FC236}">
                <a16:creationId xmlns:a16="http://schemas.microsoft.com/office/drawing/2014/main" id="{36C13DE0-4F5C-8899-CC2E-635870FDC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BE576-2AC1-705A-2B3D-1C59459522E5}"/>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2983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E3B4E-0478-576E-11FA-0786CAE40D4C}"/>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3" name="Footer Placeholder 2">
            <a:extLst>
              <a:ext uri="{FF2B5EF4-FFF2-40B4-BE49-F238E27FC236}">
                <a16:creationId xmlns:a16="http://schemas.microsoft.com/office/drawing/2014/main" id="{672E007F-4CD4-FDE8-DC8C-A40D43C69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98F846-1F9D-CDDE-42E8-59457D346174}"/>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192862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998EC-6725-F58F-125F-AEEAC3E87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0E172A-35EB-A602-AA23-5A4D89339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05C099-C788-7129-A09A-F8CC38483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14E2F-0157-8823-3FE6-2585C3E1425A}"/>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6" name="Footer Placeholder 5">
            <a:extLst>
              <a:ext uri="{FF2B5EF4-FFF2-40B4-BE49-F238E27FC236}">
                <a16:creationId xmlns:a16="http://schemas.microsoft.com/office/drawing/2014/main" id="{5157B3D7-CE06-6C82-1BA4-4EAA5CDA3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181F1-CF82-D289-69E2-95C65F2DFC94}"/>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26789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BC62-CC9B-8401-FF1B-DF4740B73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BCE529-8756-8FBC-EE6F-014EFDECD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E5500E-2892-E8E3-54C7-3CEC1713F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CBDEE-E14C-A2A7-3282-CBC2EC85E6F1}"/>
              </a:ext>
            </a:extLst>
          </p:cNvPr>
          <p:cNvSpPr>
            <a:spLocks noGrp="1"/>
          </p:cNvSpPr>
          <p:nvPr>
            <p:ph type="dt" sz="half" idx="10"/>
          </p:nvPr>
        </p:nvSpPr>
        <p:spPr/>
        <p:txBody>
          <a:bodyPr/>
          <a:lstStyle/>
          <a:p>
            <a:fld id="{8286B21A-C17E-E24B-9D17-2E00FBC6BE22}" type="datetimeFigureOut">
              <a:rPr lang="en-US" smtClean="0"/>
              <a:t>6/17/23</a:t>
            </a:fld>
            <a:endParaRPr lang="en-US"/>
          </a:p>
        </p:txBody>
      </p:sp>
      <p:sp>
        <p:nvSpPr>
          <p:cNvPr id="6" name="Footer Placeholder 5">
            <a:extLst>
              <a:ext uri="{FF2B5EF4-FFF2-40B4-BE49-F238E27FC236}">
                <a16:creationId xmlns:a16="http://schemas.microsoft.com/office/drawing/2014/main" id="{2E353F38-6FAB-02AE-4C70-6945BB6DF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AF68A-E646-5171-8F36-A25E703812E6}"/>
              </a:ext>
            </a:extLst>
          </p:cNvPr>
          <p:cNvSpPr>
            <a:spLocks noGrp="1"/>
          </p:cNvSpPr>
          <p:nvPr>
            <p:ph type="sldNum" sz="quarter" idx="12"/>
          </p:nvPr>
        </p:nvSpPr>
        <p:spPr/>
        <p:txBody>
          <a:bodyPr/>
          <a:lstStyle/>
          <a:p>
            <a:fld id="{5664C0D2-9942-D146-BB67-AF71D29A77DC}" type="slidenum">
              <a:rPr lang="en-US" smtClean="0"/>
              <a:t>‹#›</a:t>
            </a:fld>
            <a:endParaRPr lang="en-US"/>
          </a:p>
        </p:txBody>
      </p:sp>
    </p:spTree>
    <p:extLst>
      <p:ext uri="{BB962C8B-B14F-4D97-AF65-F5344CB8AC3E}">
        <p14:creationId xmlns:p14="http://schemas.microsoft.com/office/powerpoint/2010/main" val="335667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9ECB6-63B7-908C-951F-2A94C2395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5D3A4-9FA6-82A2-CEBA-60651FF1B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8C7F0-6BBA-E2C9-A0E6-2C9E99B2B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B21A-C17E-E24B-9D17-2E00FBC6BE22}" type="datetimeFigureOut">
              <a:rPr lang="en-US" smtClean="0"/>
              <a:t>6/17/23</a:t>
            </a:fld>
            <a:endParaRPr lang="en-US"/>
          </a:p>
        </p:txBody>
      </p:sp>
      <p:sp>
        <p:nvSpPr>
          <p:cNvPr id="5" name="Footer Placeholder 4">
            <a:extLst>
              <a:ext uri="{FF2B5EF4-FFF2-40B4-BE49-F238E27FC236}">
                <a16:creationId xmlns:a16="http://schemas.microsoft.com/office/drawing/2014/main" id="{C9924572-F0EB-56F5-0A20-8739AF3E5D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62A11-3E6A-52C5-0732-53C4EB0B4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4C0D2-9942-D146-BB67-AF71D29A77DC}" type="slidenum">
              <a:rPr lang="en-US" smtClean="0"/>
              <a:t>‹#›</a:t>
            </a:fld>
            <a:endParaRPr lang="en-US"/>
          </a:p>
        </p:txBody>
      </p:sp>
    </p:spTree>
    <p:extLst>
      <p:ext uri="{BB962C8B-B14F-4D97-AF65-F5344CB8AC3E}">
        <p14:creationId xmlns:p14="http://schemas.microsoft.com/office/powerpoint/2010/main" val="165730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67F0-877B-6297-C0AE-7BB63493708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4963B15-1789-DA1E-873D-29EC8AD2D544}"/>
              </a:ext>
            </a:extLst>
          </p:cNvPr>
          <p:cNvSpPr>
            <a:spLocks noGrp="1"/>
          </p:cNvSpPr>
          <p:nvPr>
            <p:ph type="subTitle" idx="1"/>
          </p:nvPr>
        </p:nvSpPr>
        <p:spPr/>
        <p:txBody>
          <a:bodyPr/>
          <a:lstStyle/>
          <a:p>
            <a:endParaRPr lang="en-US" dirty="0"/>
          </a:p>
        </p:txBody>
      </p:sp>
      <p:pic>
        <p:nvPicPr>
          <p:cNvPr id="7" name="Picture 6" descr="A picture containing clothing, human face, person, person&#10;&#10;Description automatically generated">
            <a:extLst>
              <a:ext uri="{FF2B5EF4-FFF2-40B4-BE49-F238E27FC236}">
                <a16:creationId xmlns:a16="http://schemas.microsoft.com/office/drawing/2014/main" id="{2CC917F9-0912-7FF3-0200-716DE9B2FAF5}"/>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77783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erson, human face, person&#10;&#10;Description automatically generated">
            <a:extLst>
              <a:ext uri="{FF2B5EF4-FFF2-40B4-BE49-F238E27FC236}">
                <a16:creationId xmlns:a16="http://schemas.microsoft.com/office/drawing/2014/main" id="{2FA119FD-7C24-A82B-0826-7B6E12B38F56}"/>
              </a:ext>
            </a:extLst>
          </p:cNvPr>
          <p:cNvPicPr>
            <a:picLocks noChangeAspect="1"/>
          </p:cNvPicPr>
          <p:nvPr/>
        </p:nvPicPr>
        <p:blipFill>
          <a:blip r:embed="rId2"/>
          <a:stretch>
            <a:fillRect/>
          </a:stretch>
        </p:blipFill>
        <p:spPr>
          <a:xfrm>
            <a:off x="-157163" y="-7"/>
            <a:ext cx="12192000" cy="6858000"/>
          </a:xfrm>
          <a:prstGeom prst="rect">
            <a:avLst/>
          </a:prstGeom>
        </p:spPr>
      </p:pic>
      <p:pic>
        <p:nvPicPr>
          <p:cNvPr id="7" name="Picture 6" descr="A picture containing clothing, person, human face, person&#10;&#10;Description automatically generated">
            <a:extLst>
              <a:ext uri="{FF2B5EF4-FFF2-40B4-BE49-F238E27FC236}">
                <a16:creationId xmlns:a16="http://schemas.microsoft.com/office/drawing/2014/main" id="{D881872C-05F9-5D17-7F15-41EDBC29C906}"/>
              </a:ext>
            </a:extLst>
          </p:cNvPr>
          <p:cNvPicPr>
            <a:picLocks noChangeAspect="1"/>
          </p:cNvPicPr>
          <p:nvPr/>
        </p:nvPicPr>
        <p:blipFill rotWithShape="1">
          <a:blip r:embed="rId2"/>
          <a:srcRect l="35547" t="14445" r="43999" b="33434"/>
          <a:stretch/>
        </p:blipFill>
        <p:spPr>
          <a:xfrm rot="16200000">
            <a:off x="5274469" y="-59536"/>
            <a:ext cx="6858001" cy="6977061"/>
          </a:xfrm>
          <a:prstGeom prst="rect">
            <a:avLst/>
          </a:prstGeom>
        </p:spPr>
      </p:pic>
      <p:pic>
        <p:nvPicPr>
          <p:cNvPr id="9" name="Picture 8" descr="A picture containing clothing, person, human face, person&#10;&#10;Description automatically generated">
            <a:extLst>
              <a:ext uri="{FF2B5EF4-FFF2-40B4-BE49-F238E27FC236}">
                <a16:creationId xmlns:a16="http://schemas.microsoft.com/office/drawing/2014/main" id="{31779F71-5A1A-552E-8ED5-C0ED1D8A4CF2}"/>
              </a:ext>
            </a:extLst>
          </p:cNvPr>
          <p:cNvPicPr>
            <a:picLocks noChangeAspect="1"/>
          </p:cNvPicPr>
          <p:nvPr/>
        </p:nvPicPr>
        <p:blipFill rotWithShape="1">
          <a:blip r:embed="rId2"/>
          <a:srcRect l="10235" t="10912" r="82851" b="81390"/>
          <a:stretch/>
        </p:blipFill>
        <p:spPr>
          <a:xfrm>
            <a:off x="757238" y="636723"/>
            <a:ext cx="842963" cy="528018"/>
          </a:xfrm>
          <a:prstGeom prst="rect">
            <a:avLst/>
          </a:prstGeom>
        </p:spPr>
      </p:pic>
      <p:sp>
        <p:nvSpPr>
          <p:cNvPr id="8" name="TextBox 7">
            <a:extLst>
              <a:ext uri="{FF2B5EF4-FFF2-40B4-BE49-F238E27FC236}">
                <a16:creationId xmlns:a16="http://schemas.microsoft.com/office/drawing/2014/main" id="{90281136-A3BB-FFAE-8852-9E92F10B0580}"/>
              </a:ext>
            </a:extLst>
          </p:cNvPr>
          <p:cNvSpPr txBox="1"/>
          <p:nvPr/>
        </p:nvSpPr>
        <p:spPr>
          <a:xfrm>
            <a:off x="157162" y="252000"/>
            <a:ext cx="11277599" cy="830997"/>
          </a:xfrm>
          <a:prstGeom prst="rect">
            <a:avLst/>
          </a:prstGeom>
          <a:solidFill>
            <a:schemeClr val="tx1">
              <a:alpha val="20000"/>
            </a:schemeClr>
          </a:solidFill>
        </p:spPr>
        <p:txBody>
          <a:bodyPr wrap="square" rtlCol="0">
            <a:spAutoFit/>
          </a:bodyPr>
          <a:lstStyle/>
          <a:p>
            <a:r>
              <a:rPr lang="en-US" sz="4800" b="1" dirty="0">
                <a:solidFill>
                  <a:schemeClr val="bg1"/>
                </a:solidFill>
                <a:effectLst>
                  <a:outerShdw blurRad="88900" dist="25400" dir="5400000" algn="ctr" rotWithShape="0">
                    <a:srgbClr val="000000">
                      <a:alpha val="99000"/>
                    </a:srgbClr>
                  </a:outerShdw>
                </a:effectLst>
                <a:latin typeface="Nexa Bold" panose="02000000000000000000" pitchFamily="2" charset="0"/>
              </a:rPr>
              <a:t>Biblical Fatherhood: Worthy of </a:t>
            </a:r>
            <a:r>
              <a:rPr lang="en-US" sz="4800" b="1" dirty="0">
                <a:solidFill>
                  <a:schemeClr val="bg1"/>
                </a:solidFill>
                <a:effectLst>
                  <a:outerShdw blurRad="88900" dist="50800" dir="5400000" algn="ctr" rotWithShape="0">
                    <a:srgbClr val="000000">
                      <a:alpha val="99000"/>
                    </a:srgbClr>
                  </a:outerShdw>
                </a:effectLst>
                <a:latin typeface="Nexa Bold" panose="02000000000000000000" pitchFamily="2" charset="0"/>
              </a:rPr>
              <a:t>Praise</a:t>
            </a:r>
          </a:p>
        </p:txBody>
      </p:sp>
      <p:sp>
        <p:nvSpPr>
          <p:cNvPr id="11" name="TextBox 10">
            <a:extLst>
              <a:ext uri="{FF2B5EF4-FFF2-40B4-BE49-F238E27FC236}">
                <a16:creationId xmlns:a16="http://schemas.microsoft.com/office/drawing/2014/main" id="{607737CE-3772-6EDD-28FB-162672481CD1}"/>
              </a:ext>
            </a:extLst>
          </p:cNvPr>
          <p:cNvSpPr txBox="1"/>
          <p:nvPr/>
        </p:nvSpPr>
        <p:spPr>
          <a:xfrm>
            <a:off x="3719511" y="1934261"/>
            <a:ext cx="8393907" cy="1077218"/>
          </a:xfrm>
          <a:prstGeom prst="rect">
            <a:avLst/>
          </a:prstGeom>
          <a:solidFill>
            <a:srgbClr val="896557"/>
          </a:solidFill>
        </p:spPr>
        <p:txBody>
          <a:bodyPr wrap="square">
            <a:spAutoFit/>
          </a:bodyPr>
          <a:lstStyle/>
          <a:p>
            <a:r>
              <a:rPr lang="en-US" sz="3200" b="1" dirty="0">
                <a:solidFill>
                  <a:schemeClr val="bg1"/>
                </a:solidFill>
                <a:effectLst/>
                <a:latin typeface="Nexa Bold" panose="02000000000000000000" pitchFamily="2" charset="0"/>
                <a:ea typeface="Times New Roman" panose="02020603050405020304" pitchFamily="18" charset="0"/>
              </a:rPr>
              <a:t>They Are </a:t>
            </a:r>
            <a:r>
              <a:rPr lang="en-US" sz="3200" b="1" dirty="0">
                <a:solidFill>
                  <a:schemeClr val="bg1"/>
                </a:solidFill>
                <a:latin typeface="Nexa Bold" panose="02000000000000000000" pitchFamily="2" charset="0"/>
                <a:ea typeface="Times New Roman" panose="02020603050405020304" pitchFamily="18" charset="0"/>
              </a:rPr>
              <a:t>T</a:t>
            </a:r>
            <a:r>
              <a:rPr lang="en-US" sz="3200" b="1" dirty="0">
                <a:solidFill>
                  <a:schemeClr val="bg1"/>
                </a:solidFill>
                <a:effectLst/>
                <a:latin typeface="Nexa Bold" panose="02000000000000000000" pitchFamily="2" charset="0"/>
                <a:ea typeface="Times New Roman" panose="02020603050405020304" pitchFamily="18" charset="0"/>
              </a:rPr>
              <a:t>asked </a:t>
            </a:r>
            <a:r>
              <a:rPr lang="en-US" sz="3200" b="1" dirty="0">
                <a:solidFill>
                  <a:schemeClr val="bg1"/>
                </a:solidFill>
                <a:latin typeface="Nexa Bold" panose="02000000000000000000" pitchFamily="2" charset="0"/>
                <a:ea typeface="Times New Roman" panose="02020603050405020304" pitchFamily="18" charset="0"/>
              </a:rPr>
              <a:t>W</a:t>
            </a:r>
            <a:r>
              <a:rPr lang="en-US" sz="3200" b="1" dirty="0">
                <a:solidFill>
                  <a:schemeClr val="bg1"/>
                </a:solidFill>
                <a:effectLst/>
                <a:latin typeface="Nexa Bold" panose="02000000000000000000" pitchFamily="2" charset="0"/>
                <a:ea typeface="Times New Roman" panose="02020603050405020304" pitchFamily="18" charset="0"/>
              </a:rPr>
              <a:t>ith </a:t>
            </a:r>
            <a:r>
              <a:rPr lang="en-US" sz="3200" b="1" dirty="0">
                <a:latin typeface="Nexa Bold" panose="02000000000000000000" pitchFamily="2" charset="0"/>
                <a:ea typeface="Times New Roman" panose="02020603050405020304" pitchFamily="18" charset="0"/>
              </a:rPr>
              <a:t>A</a:t>
            </a:r>
            <a:r>
              <a:rPr lang="en-US" sz="3200" b="1" dirty="0">
                <a:effectLst/>
                <a:latin typeface="Nexa Bold" panose="02000000000000000000" pitchFamily="2" charset="0"/>
                <a:ea typeface="Times New Roman" panose="02020603050405020304" pitchFamily="18" charset="0"/>
              </a:rPr>
              <a:t> </a:t>
            </a:r>
            <a:r>
              <a:rPr lang="en-US" sz="3200" b="1" dirty="0">
                <a:latin typeface="Nexa Bold" panose="02000000000000000000" pitchFamily="2" charset="0"/>
                <a:ea typeface="Times New Roman" panose="02020603050405020304" pitchFamily="18" charset="0"/>
              </a:rPr>
              <a:t>D</a:t>
            </a:r>
            <a:r>
              <a:rPr lang="en-US" sz="3200" b="1" dirty="0">
                <a:effectLst/>
                <a:latin typeface="Nexa Bold" panose="02000000000000000000" pitchFamily="2" charset="0"/>
                <a:ea typeface="Times New Roman" panose="02020603050405020304" pitchFamily="18" charset="0"/>
              </a:rPr>
              <a:t>ifficult </a:t>
            </a:r>
            <a:r>
              <a:rPr lang="en-US" sz="3200" b="1" dirty="0">
                <a:latin typeface="Nexa Bold" panose="02000000000000000000" pitchFamily="2" charset="0"/>
                <a:ea typeface="Times New Roman" panose="02020603050405020304" pitchFamily="18" charset="0"/>
              </a:rPr>
              <a:t>P</a:t>
            </a:r>
            <a:r>
              <a:rPr lang="en-US" sz="3200" b="1" dirty="0">
                <a:effectLst/>
                <a:latin typeface="Nexa Bold" panose="02000000000000000000" pitchFamily="2" charset="0"/>
                <a:ea typeface="Times New Roman" panose="02020603050405020304" pitchFamily="18" charset="0"/>
              </a:rPr>
              <a:t>osition </a:t>
            </a:r>
            <a:r>
              <a:rPr lang="en-US" sz="3200" b="1" dirty="0">
                <a:solidFill>
                  <a:schemeClr val="bg1"/>
                </a:solidFill>
                <a:latin typeface="Nexa Bold" panose="02000000000000000000" pitchFamily="2" charset="0"/>
                <a:ea typeface="Times New Roman" panose="02020603050405020304" pitchFamily="18" charset="0"/>
              </a:rPr>
              <a:t>T</a:t>
            </a:r>
            <a:r>
              <a:rPr lang="en-US" sz="3200" b="1" dirty="0">
                <a:solidFill>
                  <a:schemeClr val="bg1"/>
                </a:solidFill>
                <a:effectLst/>
                <a:latin typeface="Nexa Bold" panose="02000000000000000000" pitchFamily="2" charset="0"/>
                <a:ea typeface="Times New Roman" panose="02020603050405020304" pitchFamily="18" charset="0"/>
              </a:rPr>
              <a:t>hat </a:t>
            </a:r>
            <a:r>
              <a:rPr lang="en-US" sz="3200" b="1" dirty="0">
                <a:solidFill>
                  <a:schemeClr val="bg1"/>
                </a:solidFill>
                <a:latin typeface="Nexa Bold" panose="02000000000000000000" pitchFamily="2" charset="0"/>
                <a:ea typeface="Times New Roman" panose="02020603050405020304" pitchFamily="18" charset="0"/>
              </a:rPr>
              <a:t>C</a:t>
            </a:r>
            <a:r>
              <a:rPr lang="en-US" sz="3200" b="1" dirty="0">
                <a:solidFill>
                  <a:schemeClr val="bg1"/>
                </a:solidFill>
                <a:effectLst/>
                <a:latin typeface="Nexa Bold" panose="02000000000000000000" pitchFamily="2" charset="0"/>
                <a:ea typeface="Times New Roman" panose="02020603050405020304" pitchFamily="18" charset="0"/>
              </a:rPr>
              <a:t>omes </a:t>
            </a:r>
            <a:r>
              <a:rPr lang="en-US" sz="3200" b="1" dirty="0">
                <a:solidFill>
                  <a:schemeClr val="bg1"/>
                </a:solidFill>
                <a:latin typeface="Nexa Bold" panose="02000000000000000000" pitchFamily="2" charset="0"/>
                <a:ea typeface="Times New Roman" panose="02020603050405020304" pitchFamily="18" charset="0"/>
              </a:rPr>
              <a:t>W</a:t>
            </a:r>
            <a:r>
              <a:rPr lang="en-US" sz="3200" b="1" dirty="0">
                <a:solidFill>
                  <a:schemeClr val="bg1"/>
                </a:solidFill>
                <a:effectLst/>
                <a:latin typeface="Nexa Bold" panose="02000000000000000000" pitchFamily="2" charset="0"/>
                <a:ea typeface="Times New Roman" panose="02020603050405020304" pitchFamily="18" charset="0"/>
              </a:rPr>
              <a:t>ith </a:t>
            </a:r>
            <a:r>
              <a:rPr lang="en-US" sz="3200" b="1" dirty="0">
                <a:effectLst/>
                <a:latin typeface="Nexa Bold" panose="02000000000000000000" pitchFamily="2" charset="0"/>
                <a:ea typeface="Times New Roman" panose="02020603050405020304" pitchFamily="18" charset="0"/>
              </a:rPr>
              <a:t>Enormous </a:t>
            </a:r>
            <a:r>
              <a:rPr lang="en-US" sz="3200" b="1" dirty="0">
                <a:latin typeface="Nexa Bold" panose="02000000000000000000" pitchFamily="2" charset="0"/>
                <a:ea typeface="Times New Roman" panose="02020603050405020304" pitchFamily="18" charset="0"/>
              </a:rPr>
              <a:t>R</a:t>
            </a:r>
            <a:r>
              <a:rPr lang="en-US" sz="3200" b="1" dirty="0">
                <a:effectLst/>
                <a:latin typeface="Nexa Bold" panose="02000000000000000000" pitchFamily="2" charset="0"/>
                <a:ea typeface="Times New Roman" panose="02020603050405020304" pitchFamily="18" charset="0"/>
              </a:rPr>
              <a:t>esponsibility</a:t>
            </a:r>
            <a:r>
              <a:rPr lang="en-US" sz="3200" b="1" dirty="0">
                <a:effectLst/>
                <a:latin typeface="Nexa Bold" panose="02000000000000000000" pitchFamily="2" charset="0"/>
              </a:rPr>
              <a:t> </a:t>
            </a:r>
            <a:endParaRPr lang="en-US" sz="3200" b="1" dirty="0">
              <a:latin typeface="Nexa Bold" panose="02000000000000000000" pitchFamily="2" charset="0"/>
            </a:endParaRPr>
          </a:p>
        </p:txBody>
      </p:sp>
      <p:sp>
        <p:nvSpPr>
          <p:cNvPr id="14" name="TextBox 13">
            <a:extLst>
              <a:ext uri="{FF2B5EF4-FFF2-40B4-BE49-F238E27FC236}">
                <a16:creationId xmlns:a16="http://schemas.microsoft.com/office/drawing/2014/main" id="{8B80A757-9476-0878-B05A-DFF67D133F59}"/>
              </a:ext>
            </a:extLst>
          </p:cNvPr>
          <p:cNvSpPr txBox="1"/>
          <p:nvPr/>
        </p:nvSpPr>
        <p:spPr>
          <a:xfrm>
            <a:off x="3887554" y="3395508"/>
            <a:ext cx="8057819" cy="2308324"/>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“Children, obey your parents in the Lord, for this is right. Honor your father and mother…”</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Ephesian</a:t>
            </a: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s 6:1-2</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
        <p:nvSpPr>
          <p:cNvPr id="15" name="TextBox 14">
            <a:extLst>
              <a:ext uri="{FF2B5EF4-FFF2-40B4-BE49-F238E27FC236}">
                <a16:creationId xmlns:a16="http://schemas.microsoft.com/office/drawing/2014/main" id="{AE25054F-E2A6-C663-FD60-796BAD339A12}"/>
              </a:ext>
            </a:extLst>
          </p:cNvPr>
          <p:cNvSpPr txBox="1"/>
          <p:nvPr/>
        </p:nvSpPr>
        <p:spPr>
          <a:xfrm>
            <a:off x="3932286" y="3714370"/>
            <a:ext cx="8057819" cy="1815882"/>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“wives be subject to your husbands, as unto the Lord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rPr>
              <a:t>Ephesian</a:t>
            </a: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s 5:22</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
        <p:nvSpPr>
          <p:cNvPr id="16" name="TextBox 15">
            <a:extLst>
              <a:ext uri="{FF2B5EF4-FFF2-40B4-BE49-F238E27FC236}">
                <a16:creationId xmlns:a16="http://schemas.microsoft.com/office/drawing/2014/main" id="{DC57295C-C353-7655-BE24-47E0F5FFC38F}"/>
              </a:ext>
            </a:extLst>
          </p:cNvPr>
          <p:cNvSpPr txBox="1"/>
          <p:nvPr/>
        </p:nvSpPr>
        <p:spPr>
          <a:xfrm>
            <a:off x="3775123" y="3748239"/>
            <a:ext cx="8057819" cy="1323439"/>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“…his household…”</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1 Timothy 3:4</a:t>
            </a:r>
          </a:p>
        </p:txBody>
      </p:sp>
    </p:spTree>
    <p:extLst>
      <p:ext uri="{BB962C8B-B14F-4D97-AF65-F5344CB8AC3E}">
        <p14:creationId xmlns:p14="http://schemas.microsoft.com/office/powerpoint/2010/main" val="226663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10" presetClass="exit" presetSubtype="0" fill="hold" grpId="1"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22" presetClass="exit" presetSubtype="4" fill="hold" grpId="1" nodeType="withEffect">
                                  <p:stCondLst>
                                    <p:cond delay="0"/>
                                  </p:stCondLst>
                                  <p:childTnLst>
                                    <p:animEffect transition="out" filter="wipe(down)">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4" grpId="1" animBg="1"/>
      <p:bldP spid="15" grpId="0" animBg="1"/>
      <p:bldP spid="15" grpId="1"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erson, human face, person&#10;&#10;Description automatically generated">
            <a:extLst>
              <a:ext uri="{FF2B5EF4-FFF2-40B4-BE49-F238E27FC236}">
                <a16:creationId xmlns:a16="http://schemas.microsoft.com/office/drawing/2014/main" id="{2FA119FD-7C24-A82B-0826-7B6E12B38F56}"/>
              </a:ext>
            </a:extLst>
          </p:cNvPr>
          <p:cNvPicPr>
            <a:picLocks noChangeAspect="1"/>
          </p:cNvPicPr>
          <p:nvPr/>
        </p:nvPicPr>
        <p:blipFill rotWithShape="1">
          <a:blip r:embed="rId3"/>
          <a:srcRect l="10899" t="1458"/>
          <a:stretch/>
        </p:blipFill>
        <p:spPr>
          <a:xfrm>
            <a:off x="0" y="-7"/>
            <a:ext cx="10863261" cy="6858007"/>
          </a:xfrm>
          <a:prstGeom prst="rect">
            <a:avLst/>
          </a:prstGeom>
        </p:spPr>
      </p:pic>
      <p:pic>
        <p:nvPicPr>
          <p:cNvPr id="7" name="Picture 6" descr="A picture containing clothing, person, human face, person&#10;&#10;Description automatically generated">
            <a:extLst>
              <a:ext uri="{FF2B5EF4-FFF2-40B4-BE49-F238E27FC236}">
                <a16:creationId xmlns:a16="http://schemas.microsoft.com/office/drawing/2014/main" id="{D881872C-05F9-5D17-7F15-41EDBC29C906}"/>
              </a:ext>
            </a:extLst>
          </p:cNvPr>
          <p:cNvPicPr>
            <a:picLocks noChangeAspect="1"/>
          </p:cNvPicPr>
          <p:nvPr/>
        </p:nvPicPr>
        <p:blipFill rotWithShape="1">
          <a:blip r:embed="rId3"/>
          <a:srcRect l="35547" t="14445" r="43999" b="33434"/>
          <a:stretch/>
        </p:blipFill>
        <p:spPr>
          <a:xfrm rot="16200000">
            <a:off x="4824412" y="-509594"/>
            <a:ext cx="6858001" cy="7877175"/>
          </a:xfrm>
          <a:prstGeom prst="rect">
            <a:avLst/>
          </a:prstGeom>
        </p:spPr>
      </p:pic>
      <p:pic>
        <p:nvPicPr>
          <p:cNvPr id="9" name="Picture 8" descr="A picture containing clothing, person, human face, person&#10;&#10;Description automatically generated">
            <a:extLst>
              <a:ext uri="{FF2B5EF4-FFF2-40B4-BE49-F238E27FC236}">
                <a16:creationId xmlns:a16="http://schemas.microsoft.com/office/drawing/2014/main" id="{31779F71-5A1A-552E-8ED5-C0ED1D8A4CF2}"/>
              </a:ext>
            </a:extLst>
          </p:cNvPr>
          <p:cNvPicPr>
            <a:picLocks noChangeAspect="1"/>
          </p:cNvPicPr>
          <p:nvPr/>
        </p:nvPicPr>
        <p:blipFill rotWithShape="1">
          <a:blip r:embed="rId3"/>
          <a:srcRect l="10235" t="10912" r="82851" b="81390"/>
          <a:stretch/>
        </p:blipFill>
        <p:spPr>
          <a:xfrm>
            <a:off x="757238" y="636723"/>
            <a:ext cx="842963" cy="528018"/>
          </a:xfrm>
          <a:prstGeom prst="rect">
            <a:avLst/>
          </a:prstGeom>
        </p:spPr>
      </p:pic>
      <p:sp>
        <p:nvSpPr>
          <p:cNvPr id="8" name="TextBox 7">
            <a:extLst>
              <a:ext uri="{FF2B5EF4-FFF2-40B4-BE49-F238E27FC236}">
                <a16:creationId xmlns:a16="http://schemas.microsoft.com/office/drawing/2014/main" id="{90281136-A3BB-FFAE-8852-9E92F10B0580}"/>
              </a:ext>
            </a:extLst>
          </p:cNvPr>
          <p:cNvSpPr txBox="1"/>
          <p:nvPr/>
        </p:nvSpPr>
        <p:spPr>
          <a:xfrm>
            <a:off x="157162" y="252000"/>
            <a:ext cx="11277599" cy="830997"/>
          </a:xfrm>
          <a:prstGeom prst="rect">
            <a:avLst/>
          </a:prstGeom>
          <a:solidFill>
            <a:schemeClr val="tx1">
              <a:alpha val="20000"/>
            </a:schemeClr>
          </a:solidFill>
        </p:spPr>
        <p:txBody>
          <a:bodyPr wrap="square" rtlCol="0">
            <a:spAutoFit/>
          </a:bodyPr>
          <a:lstStyle/>
          <a:p>
            <a:r>
              <a:rPr lang="en-US" sz="4800" b="1" dirty="0">
                <a:solidFill>
                  <a:schemeClr val="bg1"/>
                </a:solidFill>
                <a:effectLst>
                  <a:outerShdw blurRad="88900" dist="25400" dir="5400000" algn="ctr" rotWithShape="0">
                    <a:srgbClr val="000000">
                      <a:alpha val="99000"/>
                    </a:srgbClr>
                  </a:outerShdw>
                </a:effectLst>
                <a:latin typeface="Nexa Bold" panose="02000000000000000000" pitchFamily="2" charset="0"/>
              </a:rPr>
              <a:t>Biblical Fatherhood: The Job</a:t>
            </a:r>
            <a:endParaRPr lang="en-US" sz="4800" b="1" dirty="0">
              <a:solidFill>
                <a:schemeClr val="bg1"/>
              </a:solidFill>
              <a:effectLst>
                <a:outerShdw blurRad="88900" dist="50800" dir="5400000" algn="ctr" rotWithShape="0">
                  <a:srgbClr val="000000">
                    <a:alpha val="99000"/>
                  </a:srgbClr>
                </a:outerShdw>
              </a:effectLst>
              <a:latin typeface="Nexa Bold" panose="02000000000000000000" pitchFamily="2" charset="0"/>
            </a:endParaRPr>
          </a:p>
        </p:txBody>
      </p:sp>
      <p:sp>
        <p:nvSpPr>
          <p:cNvPr id="11" name="TextBox 10">
            <a:extLst>
              <a:ext uri="{FF2B5EF4-FFF2-40B4-BE49-F238E27FC236}">
                <a16:creationId xmlns:a16="http://schemas.microsoft.com/office/drawing/2014/main" id="{607737CE-3772-6EDD-28FB-162672481CD1}"/>
              </a:ext>
            </a:extLst>
          </p:cNvPr>
          <p:cNvSpPr txBox="1"/>
          <p:nvPr/>
        </p:nvSpPr>
        <p:spPr>
          <a:xfrm>
            <a:off x="2747961" y="1624499"/>
            <a:ext cx="4124327"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Making Decisions</a:t>
            </a:r>
            <a:endParaRPr lang="en-US" sz="3200" b="1" dirty="0">
              <a:solidFill>
                <a:schemeClr val="bg1"/>
              </a:solidFill>
              <a:latin typeface="Nexa Bold" panose="02000000000000000000" pitchFamily="2" charset="0"/>
            </a:endParaRPr>
          </a:p>
        </p:txBody>
      </p:sp>
      <p:sp>
        <p:nvSpPr>
          <p:cNvPr id="10" name="TextBox 9">
            <a:extLst>
              <a:ext uri="{FF2B5EF4-FFF2-40B4-BE49-F238E27FC236}">
                <a16:creationId xmlns:a16="http://schemas.microsoft.com/office/drawing/2014/main" id="{A7A1489C-C811-C3F4-419E-37BE83E8056A}"/>
              </a:ext>
            </a:extLst>
          </p:cNvPr>
          <p:cNvSpPr txBox="1"/>
          <p:nvPr/>
        </p:nvSpPr>
        <p:spPr>
          <a:xfrm>
            <a:off x="7362310" y="2745154"/>
            <a:ext cx="4515873" cy="3293209"/>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“And he </a:t>
            </a:r>
            <a:r>
              <a:rPr lang="en-US" sz="3200" b="1" u="sng"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governs</a:t>
            </a: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 his house well, and holds his children in subjection with all purity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1 Timothy 3:4 (ABPE)</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
        <p:nvSpPr>
          <p:cNvPr id="12" name="TextBox 11">
            <a:extLst>
              <a:ext uri="{FF2B5EF4-FFF2-40B4-BE49-F238E27FC236}">
                <a16:creationId xmlns:a16="http://schemas.microsoft.com/office/drawing/2014/main" id="{FEDB8ABB-E715-FAE1-69EF-F7BA5E5D3434}"/>
              </a:ext>
            </a:extLst>
          </p:cNvPr>
          <p:cNvSpPr txBox="1"/>
          <p:nvPr/>
        </p:nvSpPr>
        <p:spPr>
          <a:xfrm>
            <a:off x="7362310" y="2721791"/>
            <a:ext cx="4515873" cy="3785652"/>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“He must be one who </a:t>
            </a:r>
            <a:r>
              <a:rPr lang="en-US" sz="3200" b="1" u="sng"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manages</a:t>
            </a: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 his own household well, keeping his children under control with all dignity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1 Timothy 3:4 (NASB)</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Tree>
    <p:extLst>
      <p:ext uri="{BB962C8B-B14F-4D97-AF65-F5344CB8AC3E}">
        <p14:creationId xmlns:p14="http://schemas.microsoft.com/office/powerpoint/2010/main" val="410406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22" presetClass="exit" presetSubtype="4" fill="hold" grpId="1" nodeType="withEffect">
                                  <p:stCondLst>
                                    <p:cond delay="0"/>
                                  </p:stCondLst>
                                  <p:childTnLst>
                                    <p:animEffect transition="out" filter="wipe(dow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erson, human face, person&#10;&#10;Description automatically generated">
            <a:extLst>
              <a:ext uri="{FF2B5EF4-FFF2-40B4-BE49-F238E27FC236}">
                <a16:creationId xmlns:a16="http://schemas.microsoft.com/office/drawing/2014/main" id="{2FA119FD-7C24-A82B-0826-7B6E12B38F56}"/>
              </a:ext>
            </a:extLst>
          </p:cNvPr>
          <p:cNvPicPr>
            <a:picLocks noChangeAspect="1"/>
          </p:cNvPicPr>
          <p:nvPr/>
        </p:nvPicPr>
        <p:blipFill rotWithShape="1">
          <a:blip r:embed="rId3"/>
          <a:srcRect l="10899" t="1458"/>
          <a:stretch/>
        </p:blipFill>
        <p:spPr>
          <a:xfrm>
            <a:off x="0" y="-7"/>
            <a:ext cx="10863261" cy="6858007"/>
          </a:xfrm>
          <a:prstGeom prst="rect">
            <a:avLst/>
          </a:prstGeom>
        </p:spPr>
      </p:pic>
      <p:pic>
        <p:nvPicPr>
          <p:cNvPr id="7" name="Picture 6" descr="A picture containing clothing, person, human face, person&#10;&#10;Description automatically generated">
            <a:extLst>
              <a:ext uri="{FF2B5EF4-FFF2-40B4-BE49-F238E27FC236}">
                <a16:creationId xmlns:a16="http://schemas.microsoft.com/office/drawing/2014/main" id="{D881872C-05F9-5D17-7F15-41EDBC29C906}"/>
              </a:ext>
            </a:extLst>
          </p:cNvPr>
          <p:cNvPicPr>
            <a:picLocks noChangeAspect="1"/>
          </p:cNvPicPr>
          <p:nvPr/>
        </p:nvPicPr>
        <p:blipFill rotWithShape="1">
          <a:blip r:embed="rId3"/>
          <a:srcRect l="35547" t="14445" r="43999" b="33434"/>
          <a:stretch/>
        </p:blipFill>
        <p:spPr>
          <a:xfrm rot="16200000">
            <a:off x="4824412" y="-509594"/>
            <a:ext cx="6858001" cy="7877175"/>
          </a:xfrm>
          <a:prstGeom prst="rect">
            <a:avLst/>
          </a:prstGeom>
        </p:spPr>
      </p:pic>
      <p:pic>
        <p:nvPicPr>
          <p:cNvPr id="9" name="Picture 8" descr="A picture containing clothing, person, human face, person&#10;&#10;Description automatically generated">
            <a:extLst>
              <a:ext uri="{FF2B5EF4-FFF2-40B4-BE49-F238E27FC236}">
                <a16:creationId xmlns:a16="http://schemas.microsoft.com/office/drawing/2014/main" id="{31779F71-5A1A-552E-8ED5-C0ED1D8A4CF2}"/>
              </a:ext>
            </a:extLst>
          </p:cNvPr>
          <p:cNvPicPr>
            <a:picLocks noChangeAspect="1"/>
          </p:cNvPicPr>
          <p:nvPr/>
        </p:nvPicPr>
        <p:blipFill rotWithShape="1">
          <a:blip r:embed="rId3"/>
          <a:srcRect l="10235" t="10912" r="82851" b="81390"/>
          <a:stretch/>
        </p:blipFill>
        <p:spPr>
          <a:xfrm>
            <a:off x="757238" y="636723"/>
            <a:ext cx="842963" cy="528018"/>
          </a:xfrm>
          <a:prstGeom prst="rect">
            <a:avLst/>
          </a:prstGeom>
        </p:spPr>
      </p:pic>
      <p:sp>
        <p:nvSpPr>
          <p:cNvPr id="8" name="TextBox 7">
            <a:extLst>
              <a:ext uri="{FF2B5EF4-FFF2-40B4-BE49-F238E27FC236}">
                <a16:creationId xmlns:a16="http://schemas.microsoft.com/office/drawing/2014/main" id="{90281136-A3BB-FFAE-8852-9E92F10B0580}"/>
              </a:ext>
            </a:extLst>
          </p:cNvPr>
          <p:cNvSpPr txBox="1"/>
          <p:nvPr/>
        </p:nvSpPr>
        <p:spPr>
          <a:xfrm>
            <a:off x="157162" y="252000"/>
            <a:ext cx="11277599" cy="830997"/>
          </a:xfrm>
          <a:prstGeom prst="rect">
            <a:avLst/>
          </a:prstGeom>
          <a:solidFill>
            <a:schemeClr val="tx1">
              <a:alpha val="20000"/>
            </a:schemeClr>
          </a:solidFill>
        </p:spPr>
        <p:txBody>
          <a:bodyPr wrap="square" rtlCol="0">
            <a:spAutoFit/>
          </a:bodyPr>
          <a:lstStyle/>
          <a:p>
            <a:r>
              <a:rPr lang="en-US" sz="4800" b="1" dirty="0">
                <a:solidFill>
                  <a:schemeClr val="bg1"/>
                </a:solidFill>
                <a:effectLst>
                  <a:outerShdw blurRad="88900" dist="25400" dir="5400000" algn="ctr" rotWithShape="0">
                    <a:srgbClr val="000000">
                      <a:alpha val="99000"/>
                    </a:srgbClr>
                  </a:outerShdw>
                </a:effectLst>
                <a:latin typeface="Nexa Bold" panose="02000000000000000000" pitchFamily="2" charset="0"/>
              </a:rPr>
              <a:t>Biblical Fatherhood: The Job</a:t>
            </a:r>
            <a:endParaRPr lang="en-US" sz="4800" b="1" dirty="0">
              <a:solidFill>
                <a:schemeClr val="bg1"/>
              </a:solidFill>
              <a:effectLst>
                <a:outerShdw blurRad="88900" dist="50800" dir="5400000" algn="ctr" rotWithShape="0">
                  <a:srgbClr val="000000">
                    <a:alpha val="99000"/>
                  </a:srgbClr>
                </a:outerShdw>
              </a:effectLst>
              <a:latin typeface="Nexa Bold" panose="02000000000000000000" pitchFamily="2" charset="0"/>
            </a:endParaRPr>
          </a:p>
        </p:txBody>
      </p:sp>
      <p:sp>
        <p:nvSpPr>
          <p:cNvPr id="11" name="TextBox 10">
            <a:extLst>
              <a:ext uri="{FF2B5EF4-FFF2-40B4-BE49-F238E27FC236}">
                <a16:creationId xmlns:a16="http://schemas.microsoft.com/office/drawing/2014/main" id="{607737CE-3772-6EDD-28FB-162672481CD1}"/>
              </a:ext>
            </a:extLst>
          </p:cNvPr>
          <p:cNvSpPr txBox="1"/>
          <p:nvPr/>
        </p:nvSpPr>
        <p:spPr>
          <a:xfrm>
            <a:off x="2747961" y="1624499"/>
            <a:ext cx="4124327"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Making Decisions</a:t>
            </a:r>
            <a:endParaRPr lang="en-US" sz="3200" b="1" dirty="0">
              <a:solidFill>
                <a:schemeClr val="bg1"/>
              </a:solidFill>
              <a:latin typeface="Nexa Bold" panose="02000000000000000000" pitchFamily="2" charset="0"/>
            </a:endParaRPr>
          </a:p>
        </p:txBody>
      </p:sp>
      <p:sp>
        <p:nvSpPr>
          <p:cNvPr id="2" name="TextBox 1">
            <a:extLst>
              <a:ext uri="{FF2B5EF4-FFF2-40B4-BE49-F238E27FC236}">
                <a16:creationId xmlns:a16="http://schemas.microsoft.com/office/drawing/2014/main" id="{CB5286E5-7EA3-29BE-2DDC-3AD7241A31BD}"/>
              </a:ext>
            </a:extLst>
          </p:cNvPr>
          <p:cNvSpPr txBox="1"/>
          <p:nvPr/>
        </p:nvSpPr>
        <p:spPr>
          <a:xfrm>
            <a:off x="2747960" y="2800944"/>
            <a:ext cx="4124327"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Providing Discipline</a:t>
            </a:r>
            <a:endParaRPr lang="en-US" sz="3200" b="1" dirty="0">
              <a:solidFill>
                <a:schemeClr val="bg1"/>
              </a:solidFill>
              <a:latin typeface="Nexa Bold" panose="02000000000000000000" pitchFamily="2" charset="0"/>
            </a:endParaRPr>
          </a:p>
        </p:txBody>
      </p:sp>
      <p:sp>
        <p:nvSpPr>
          <p:cNvPr id="10" name="TextBox 9">
            <a:extLst>
              <a:ext uri="{FF2B5EF4-FFF2-40B4-BE49-F238E27FC236}">
                <a16:creationId xmlns:a16="http://schemas.microsoft.com/office/drawing/2014/main" id="{A7A1489C-C811-C3F4-419E-37BE83E8056A}"/>
              </a:ext>
            </a:extLst>
          </p:cNvPr>
          <p:cNvSpPr txBox="1"/>
          <p:nvPr/>
        </p:nvSpPr>
        <p:spPr>
          <a:xfrm>
            <a:off x="7676126" y="1825677"/>
            <a:ext cx="4515873" cy="3293209"/>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“Discipline your children, for in that there is hope; do not be a willing party to their death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Proverbs 19:18 </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
        <p:nvSpPr>
          <p:cNvPr id="12" name="TextBox 11">
            <a:extLst>
              <a:ext uri="{FF2B5EF4-FFF2-40B4-BE49-F238E27FC236}">
                <a16:creationId xmlns:a16="http://schemas.microsoft.com/office/drawing/2014/main" id="{FEDB8ABB-E715-FAE1-69EF-F7BA5E5D3434}"/>
              </a:ext>
            </a:extLst>
          </p:cNvPr>
          <p:cNvSpPr txBox="1"/>
          <p:nvPr/>
        </p:nvSpPr>
        <p:spPr>
          <a:xfrm>
            <a:off x="7186102" y="1624499"/>
            <a:ext cx="4515873" cy="4278094"/>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“Fathers, do not provoke your children to anger, but bring them up in the discipline and instruction of the Lord.”</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Ephesians 6:4</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
        <p:nvSpPr>
          <p:cNvPr id="4" name="TextBox 3">
            <a:extLst>
              <a:ext uri="{FF2B5EF4-FFF2-40B4-BE49-F238E27FC236}">
                <a16:creationId xmlns:a16="http://schemas.microsoft.com/office/drawing/2014/main" id="{9CF24533-BDC2-263B-50D9-1A67C79E02CF}"/>
              </a:ext>
            </a:extLst>
          </p:cNvPr>
          <p:cNvSpPr txBox="1"/>
          <p:nvPr/>
        </p:nvSpPr>
        <p:spPr>
          <a:xfrm>
            <a:off x="7262299" y="1671497"/>
            <a:ext cx="4515873" cy="3785652"/>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“Whoever spares the rod hates their children, but the one who loves their children is careful to discipline them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Proverbs 13:24</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Tree>
    <p:extLst>
      <p:ext uri="{BB962C8B-B14F-4D97-AF65-F5344CB8AC3E}">
        <p14:creationId xmlns:p14="http://schemas.microsoft.com/office/powerpoint/2010/main" val="119960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22" presetClass="exit" presetSubtype="4" fill="hold" grpId="1"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22" presetClass="exit" presetSubtype="4" fill="hold" grpId="1" nodeType="withEffect">
                                  <p:stCondLst>
                                    <p:cond delay="0"/>
                                  </p:stCondLst>
                                  <p:childTnLst>
                                    <p:animEffect transition="out" filter="wipe(down)">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erson, human face, person&#10;&#10;Description automatically generated">
            <a:extLst>
              <a:ext uri="{FF2B5EF4-FFF2-40B4-BE49-F238E27FC236}">
                <a16:creationId xmlns:a16="http://schemas.microsoft.com/office/drawing/2014/main" id="{2FA119FD-7C24-A82B-0826-7B6E12B38F56}"/>
              </a:ext>
            </a:extLst>
          </p:cNvPr>
          <p:cNvPicPr>
            <a:picLocks noChangeAspect="1"/>
          </p:cNvPicPr>
          <p:nvPr/>
        </p:nvPicPr>
        <p:blipFill rotWithShape="1">
          <a:blip r:embed="rId3"/>
          <a:srcRect l="10899" t="1458"/>
          <a:stretch/>
        </p:blipFill>
        <p:spPr>
          <a:xfrm>
            <a:off x="0" y="-7"/>
            <a:ext cx="10863261" cy="6858007"/>
          </a:xfrm>
          <a:prstGeom prst="rect">
            <a:avLst/>
          </a:prstGeom>
        </p:spPr>
      </p:pic>
      <p:pic>
        <p:nvPicPr>
          <p:cNvPr id="7" name="Picture 6" descr="A picture containing clothing, person, human face, person&#10;&#10;Description automatically generated">
            <a:extLst>
              <a:ext uri="{FF2B5EF4-FFF2-40B4-BE49-F238E27FC236}">
                <a16:creationId xmlns:a16="http://schemas.microsoft.com/office/drawing/2014/main" id="{D881872C-05F9-5D17-7F15-41EDBC29C906}"/>
              </a:ext>
            </a:extLst>
          </p:cNvPr>
          <p:cNvPicPr>
            <a:picLocks noChangeAspect="1"/>
          </p:cNvPicPr>
          <p:nvPr/>
        </p:nvPicPr>
        <p:blipFill rotWithShape="1">
          <a:blip r:embed="rId3"/>
          <a:srcRect l="35547" t="14445" r="43999" b="33434"/>
          <a:stretch/>
        </p:blipFill>
        <p:spPr>
          <a:xfrm rot="16200000">
            <a:off x="4824412" y="-509594"/>
            <a:ext cx="6858001" cy="7877175"/>
          </a:xfrm>
          <a:prstGeom prst="rect">
            <a:avLst/>
          </a:prstGeom>
        </p:spPr>
      </p:pic>
      <p:pic>
        <p:nvPicPr>
          <p:cNvPr id="9" name="Picture 8" descr="A picture containing clothing, person, human face, person&#10;&#10;Description automatically generated">
            <a:extLst>
              <a:ext uri="{FF2B5EF4-FFF2-40B4-BE49-F238E27FC236}">
                <a16:creationId xmlns:a16="http://schemas.microsoft.com/office/drawing/2014/main" id="{31779F71-5A1A-552E-8ED5-C0ED1D8A4CF2}"/>
              </a:ext>
            </a:extLst>
          </p:cNvPr>
          <p:cNvPicPr>
            <a:picLocks noChangeAspect="1"/>
          </p:cNvPicPr>
          <p:nvPr/>
        </p:nvPicPr>
        <p:blipFill rotWithShape="1">
          <a:blip r:embed="rId3"/>
          <a:srcRect l="10235" t="10912" r="82851" b="81390"/>
          <a:stretch/>
        </p:blipFill>
        <p:spPr>
          <a:xfrm>
            <a:off x="757238" y="636723"/>
            <a:ext cx="842963" cy="528018"/>
          </a:xfrm>
          <a:prstGeom prst="rect">
            <a:avLst/>
          </a:prstGeom>
        </p:spPr>
      </p:pic>
      <p:sp>
        <p:nvSpPr>
          <p:cNvPr id="8" name="TextBox 7">
            <a:extLst>
              <a:ext uri="{FF2B5EF4-FFF2-40B4-BE49-F238E27FC236}">
                <a16:creationId xmlns:a16="http://schemas.microsoft.com/office/drawing/2014/main" id="{90281136-A3BB-FFAE-8852-9E92F10B0580}"/>
              </a:ext>
            </a:extLst>
          </p:cNvPr>
          <p:cNvSpPr txBox="1"/>
          <p:nvPr/>
        </p:nvSpPr>
        <p:spPr>
          <a:xfrm>
            <a:off x="157162" y="252000"/>
            <a:ext cx="11277599" cy="830997"/>
          </a:xfrm>
          <a:prstGeom prst="rect">
            <a:avLst/>
          </a:prstGeom>
          <a:solidFill>
            <a:schemeClr val="tx1">
              <a:alpha val="20000"/>
            </a:schemeClr>
          </a:solidFill>
        </p:spPr>
        <p:txBody>
          <a:bodyPr wrap="square" rtlCol="0">
            <a:spAutoFit/>
          </a:bodyPr>
          <a:lstStyle/>
          <a:p>
            <a:r>
              <a:rPr lang="en-US" sz="4800" b="1" dirty="0">
                <a:solidFill>
                  <a:schemeClr val="bg1"/>
                </a:solidFill>
                <a:effectLst>
                  <a:outerShdw blurRad="88900" dist="25400" dir="5400000" algn="ctr" rotWithShape="0">
                    <a:srgbClr val="000000">
                      <a:alpha val="99000"/>
                    </a:srgbClr>
                  </a:outerShdw>
                </a:effectLst>
                <a:latin typeface="Nexa Bold" panose="02000000000000000000" pitchFamily="2" charset="0"/>
              </a:rPr>
              <a:t>Biblical Fatherhood: The Job</a:t>
            </a:r>
            <a:endParaRPr lang="en-US" sz="4800" b="1" dirty="0">
              <a:solidFill>
                <a:schemeClr val="bg1"/>
              </a:solidFill>
              <a:effectLst>
                <a:outerShdw blurRad="88900" dist="50800" dir="5400000" algn="ctr" rotWithShape="0">
                  <a:srgbClr val="000000">
                    <a:alpha val="99000"/>
                  </a:srgbClr>
                </a:outerShdw>
              </a:effectLst>
              <a:latin typeface="Nexa Bold" panose="02000000000000000000" pitchFamily="2" charset="0"/>
            </a:endParaRPr>
          </a:p>
        </p:txBody>
      </p:sp>
      <p:sp>
        <p:nvSpPr>
          <p:cNvPr id="11" name="TextBox 10">
            <a:extLst>
              <a:ext uri="{FF2B5EF4-FFF2-40B4-BE49-F238E27FC236}">
                <a16:creationId xmlns:a16="http://schemas.microsoft.com/office/drawing/2014/main" id="{607737CE-3772-6EDD-28FB-162672481CD1}"/>
              </a:ext>
            </a:extLst>
          </p:cNvPr>
          <p:cNvSpPr txBox="1"/>
          <p:nvPr/>
        </p:nvSpPr>
        <p:spPr>
          <a:xfrm>
            <a:off x="2747961" y="1624499"/>
            <a:ext cx="4124327"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Making Decisions</a:t>
            </a:r>
            <a:endParaRPr lang="en-US" sz="3200" b="1" dirty="0">
              <a:solidFill>
                <a:schemeClr val="bg1"/>
              </a:solidFill>
              <a:latin typeface="Nexa Bold" panose="02000000000000000000" pitchFamily="2" charset="0"/>
            </a:endParaRPr>
          </a:p>
        </p:txBody>
      </p:sp>
      <p:sp>
        <p:nvSpPr>
          <p:cNvPr id="2" name="TextBox 1">
            <a:extLst>
              <a:ext uri="{FF2B5EF4-FFF2-40B4-BE49-F238E27FC236}">
                <a16:creationId xmlns:a16="http://schemas.microsoft.com/office/drawing/2014/main" id="{CB5286E5-7EA3-29BE-2DDC-3AD7241A31BD}"/>
              </a:ext>
            </a:extLst>
          </p:cNvPr>
          <p:cNvSpPr txBox="1"/>
          <p:nvPr/>
        </p:nvSpPr>
        <p:spPr>
          <a:xfrm>
            <a:off x="2747960" y="2800944"/>
            <a:ext cx="4124327"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Providing Discipline</a:t>
            </a:r>
            <a:endParaRPr lang="en-US" sz="3200" b="1" dirty="0">
              <a:solidFill>
                <a:schemeClr val="bg1"/>
              </a:solidFill>
              <a:latin typeface="Nexa Bold" panose="02000000000000000000" pitchFamily="2" charset="0"/>
            </a:endParaRPr>
          </a:p>
        </p:txBody>
      </p:sp>
      <p:sp>
        <p:nvSpPr>
          <p:cNvPr id="6" name="TextBox 5">
            <a:extLst>
              <a:ext uri="{FF2B5EF4-FFF2-40B4-BE49-F238E27FC236}">
                <a16:creationId xmlns:a16="http://schemas.microsoft.com/office/drawing/2014/main" id="{D492BDAD-65FD-F615-2C84-29430E78DBC7}"/>
              </a:ext>
            </a:extLst>
          </p:cNvPr>
          <p:cNvSpPr txBox="1"/>
          <p:nvPr/>
        </p:nvSpPr>
        <p:spPr>
          <a:xfrm>
            <a:off x="2747960" y="3972142"/>
            <a:ext cx="4124327"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Giving Direction</a:t>
            </a:r>
            <a:endParaRPr lang="en-US" sz="3200" b="1" dirty="0">
              <a:solidFill>
                <a:schemeClr val="bg1"/>
              </a:solidFill>
              <a:latin typeface="Nexa Bold" panose="02000000000000000000" pitchFamily="2" charset="0"/>
            </a:endParaRPr>
          </a:p>
        </p:txBody>
      </p:sp>
      <p:sp>
        <p:nvSpPr>
          <p:cNvPr id="10" name="TextBox 9">
            <a:extLst>
              <a:ext uri="{FF2B5EF4-FFF2-40B4-BE49-F238E27FC236}">
                <a16:creationId xmlns:a16="http://schemas.microsoft.com/office/drawing/2014/main" id="{A7A1489C-C811-C3F4-419E-37BE83E8056A}"/>
              </a:ext>
            </a:extLst>
          </p:cNvPr>
          <p:cNvSpPr txBox="1"/>
          <p:nvPr/>
        </p:nvSpPr>
        <p:spPr>
          <a:xfrm>
            <a:off x="7676126" y="1825677"/>
            <a:ext cx="4515873" cy="3293209"/>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“Train up a child in the way he should go, Even when he is old he will not depart from it.”</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Proverbs 22:6 </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
        <p:nvSpPr>
          <p:cNvPr id="12" name="TextBox 11">
            <a:extLst>
              <a:ext uri="{FF2B5EF4-FFF2-40B4-BE49-F238E27FC236}">
                <a16:creationId xmlns:a16="http://schemas.microsoft.com/office/drawing/2014/main" id="{FEDB8ABB-E715-FAE1-69EF-F7BA5E5D3434}"/>
              </a:ext>
            </a:extLst>
          </p:cNvPr>
          <p:cNvSpPr txBox="1"/>
          <p:nvPr/>
        </p:nvSpPr>
        <p:spPr>
          <a:xfrm>
            <a:off x="7154204" y="1624499"/>
            <a:ext cx="4515873" cy="4278094"/>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“Fathers, do not provoke your children to anger, but bring them up in the discipline and instruction of the Lord.”</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Ephesians 6:4</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
        <p:nvSpPr>
          <p:cNvPr id="4" name="TextBox 3">
            <a:extLst>
              <a:ext uri="{FF2B5EF4-FFF2-40B4-BE49-F238E27FC236}">
                <a16:creationId xmlns:a16="http://schemas.microsoft.com/office/drawing/2014/main" id="{9CF24533-BDC2-263B-50D9-1A67C79E02CF}"/>
              </a:ext>
            </a:extLst>
          </p:cNvPr>
          <p:cNvSpPr txBox="1"/>
          <p:nvPr/>
        </p:nvSpPr>
        <p:spPr>
          <a:xfrm>
            <a:off x="7173257" y="1082997"/>
            <a:ext cx="4893980" cy="5755422"/>
          </a:xfrm>
          <a:prstGeom prst="rect">
            <a:avLst/>
          </a:prstGeom>
          <a:solidFill>
            <a:schemeClr val="tx1">
              <a:alpha val="8000"/>
            </a:schemeClr>
          </a:solidFill>
          <a:ln>
            <a:noFill/>
          </a:ln>
        </p:spPr>
        <p:txBody>
          <a:bodyPr wrap="square">
            <a:spAutoFit/>
          </a:bodyPr>
          <a:lstStyle/>
          <a:p>
            <a:pPr>
              <a:defRPr/>
            </a:pPr>
            <a:r>
              <a:rPr lang="en-US" sz="3200" b="1" dirty="0">
                <a:solidFill>
                  <a:prstClr val="white"/>
                </a:solidFill>
                <a:effectLst>
                  <a:outerShdw blurRad="50800" dist="76200" dir="5400000" algn="ctr" rotWithShape="0">
                    <a:srgbClr val="000000">
                      <a:alpha val="99000"/>
                    </a:srgbClr>
                  </a:outerShdw>
                </a:effectLst>
                <a:latin typeface="Nexa Bold" panose="02000000000000000000" pitchFamily="2" charset="0"/>
                <a:ea typeface="Calibri" panose="020F0502020204030204" pitchFamily="34" charset="0"/>
              </a:rPr>
              <a:t>“These words…shall be on your heart. 7 You shall teach them diligently to your sons and shall talk of them when you sit in your house and when you walk by the way and when you lie down and when you rise up …”</a:t>
            </a:r>
            <a:endParaRPr kumimoji="0" lang="en-US" sz="3200" b="1" i="0" u="none" strike="noStrike" kern="1200" cap="none" spc="0" normalizeH="0" baseline="0" noProof="0" dirty="0">
              <a:ln>
                <a:noFill/>
              </a:ln>
              <a:solidFill>
                <a:prstClr val="white"/>
              </a:solidFill>
              <a:effectLst>
                <a:outerShdw blurRad="50800" dist="76200" dir="5400000" algn="ctr" rotWithShape="0">
                  <a:srgbClr val="000000">
                    <a:alpha val="99000"/>
                  </a:srgbClr>
                </a:outerShdw>
              </a:effectLst>
              <a:uLnTx/>
              <a:uFillTx/>
              <a:latin typeface="Nexa Bold"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effectLst>
                  <a:outerShdw blurRad="50800" dist="50800" dir="5400000" algn="ctr" rotWithShape="0">
                    <a:srgbClr val="000000">
                      <a:alpha val="99000"/>
                    </a:srgbClr>
                  </a:outerShdw>
                </a:effectLst>
                <a:latin typeface="Nexa Bold" panose="02000000000000000000" pitchFamily="2" charset="0"/>
              </a:rPr>
              <a:t>Duet 6:6-7</a:t>
            </a:r>
            <a:endParaRPr kumimoji="0" lang="en-US" sz="2800" b="1" i="0" u="none" strike="noStrike" kern="1200" cap="none" spc="0" normalizeH="0" baseline="0" noProof="0" dirty="0">
              <a:ln>
                <a:noFill/>
              </a:ln>
              <a:solidFill>
                <a:prstClr val="white"/>
              </a:solidFill>
              <a:effectLst>
                <a:outerShdw blurRad="50800" dist="50800" dir="5400000" algn="ctr" rotWithShape="0">
                  <a:srgbClr val="000000">
                    <a:alpha val="99000"/>
                  </a:srgbClr>
                </a:outerShdw>
              </a:effectLst>
              <a:uLnTx/>
              <a:uFillTx/>
              <a:latin typeface="Nexa Bold" panose="02000000000000000000" pitchFamily="2" charset="0"/>
              <a:ea typeface="+mn-ea"/>
              <a:cs typeface="+mn-cs"/>
            </a:endParaRPr>
          </a:p>
        </p:txBody>
      </p:sp>
    </p:spTree>
    <p:extLst>
      <p:ext uri="{BB962C8B-B14F-4D97-AF65-F5344CB8AC3E}">
        <p14:creationId xmlns:p14="http://schemas.microsoft.com/office/powerpoint/2010/main" val="52851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22" presetClass="exit" presetSubtype="4" fill="hold" grpId="1" nodeType="withEffect">
                                  <p:stCondLst>
                                    <p:cond delay="0"/>
                                  </p:stCondLst>
                                  <p:childTnLst>
                                    <p:animEffect transition="out" filter="wipe(down)">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22" presetClass="exit" presetSubtype="4" fill="hold" grpId="1" nodeType="withEffect">
                                  <p:stCondLst>
                                    <p:cond delay="0"/>
                                  </p:stCondLst>
                                  <p:childTnLst>
                                    <p:animEffect transition="out" filter="wipe(down)">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person, human face, person&#10;&#10;Description automatically generated">
            <a:extLst>
              <a:ext uri="{FF2B5EF4-FFF2-40B4-BE49-F238E27FC236}">
                <a16:creationId xmlns:a16="http://schemas.microsoft.com/office/drawing/2014/main" id="{2FA119FD-7C24-A82B-0826-7B6E12B38F56}"/>
              </a:ext>
            </a:extLst>
          </p:cNvPr>
          <p:cNvPicPr>
            <a:picLocks noChangeAspect="1"/>
          </p:cNvPicPr>
          <p:nvPr/>
        </p:nvPicPr>
        <p:blipFill>
          <a:blip r:embed="rId2"/>
          <a:stretch>
            <a:fillRect/>
          </a:stretch>
        </p:blipFill>
        <p:spPr>
          <a:xfrm>
            <a:off x="-157163" y="-7"/>
            <a:ext cx="12192000" cy="6858000"/>
          </a:xfrm>
          <a:prstGeom prst="rect">
            <a:avLst/>
          </a:prstGeom>
        </p:spPr>
      </p:pic>
      <p:pic>
        <p:nvPicPr>
          <p:cNvPr id="7" name="Picture 6" descr="A picture containing clothing, person, human face, person&#10;&#10;Description automatically generated">
            <a:extLst>
              <a:ext uri="{FF2B5EF4-FFF2-40B4-BE49-F238E27FC236}">
                <a16:creationId xmlns:a16="http://schemas.microsoft.com/office/drawing/2014/main" id="{D881872C-05F9-5D17-7F15-41EDBC29C906}"/>
              </a:ext>
            </a:extLst>
          </p:cNvPr>
          <p:cNvPicPr>
            <a:picLocks noChangeAspect="1"/>
          </p:cNvPicPr>
          <p:nvPr/>
        </p:nvPicPr>
        <p:blipFill rotWithShape="1">
          <a:blip r:embed="rId2"/>
          <a:srcRect l="35547" t="14445" r="43999" b="33434"/>
          <a:stretch/>
        </p:blipFill>
        <p:spPr>
          <a:xfrm rot="16200000">
            <a:off x="5274469" y="-59536"/>
            <a:ext cx="6858001" cy="6977061"/>
          </a:xfrm>
          <a:prstGeom prst="rect">
            <a:avLst/>
          </a:prstGeom>
        </p:spPr>
      </p:pic>
      <p:pic>
        <p:nvPicPr>
          <p:cNvPr id="9" name="Picture 8" descr="A picture containing clothing, person, human face, person&#10;&#10;Description automatically generated">
            <a:extLst>
              <a:ext uri="{FF2B5EF4-FFF2-40B4-BE49-F238E27FC236}">
                <a16:creationId xmlns:a16="http://schemas.microsoft.com/office/drawing/2014/main" id="{31779F71-5A1A-552E-8ED5-C0ED1D8A4CF2}"/>
              </a:ext>
            </a:extLst>
          </p:cNvPr>
          <p:cNvPicPr>
            <a:picLocks noChangeAspect="1"/>
          </p:cNvPicPr>
          <p:nvPr/>
        </p:nvPicPr>
        <p:blipFill rotWithShape="1">
          <a:blip r:embed="rId2"/>
          <a:srcRect l="10235" t="10912" r="82851" b="81390"/>
          <a:stretch/>
        </p:blipFill>
        <p:spPr>
          <a:xfrm>
            <a:off x="757238" y="636723"/>
            <a:ext cx="842963" cy="528018"/>
          </a:xfrm>
          <a:prstGeom prst="rect">
            <a:avLst/>
          </a:prstGeom>
        </p:spPr>
      </p:pic>
      <p:sp>
        <p:nvSpPr>
          <p:cNvPr id="8" name="TextBox 7">
            <a:extLst>
              <a:ext uri="{FF2B5EF4-FFF2-40B4-BE49-F238E27FC236}">
                <a16:creationId xmlns:a16="http://schemas.microsoft.com/office/drawing/2014/main" id="{90281136-A3BB-FFAE-8852-9E92F10B0580}"/>
              </a:ext>
            </a:extLst>
          </p:cNvPr>
          <p:cNvSpPr txBox="1"/>
          <p:nvPr/>
        </p:nvSpPr>
        <p:spPr>
          <a:xfrm>
            <a:off x="157162" y="252000"/>
            <a:ext cx="11277599" cy="830997"/>
          </a:xfrm>
          <a:prstGeom prst="rect">
            <a:avLst/>
          </a:prstGeom>
          <a:solidFill>
            <a:schemeClr val="tx1">
              <a:alpha val="20000"/>
            </a:schemeClr>
          </a:solidFill>
        </p:spPr>
        <p:txBody>
          <a:bodyPr wrap="square" rtlCol="0">
            <a:spAutoFit/>
          </a:bodyPr>
          <a:lstStyle/>
          <a:p>
            <a:r>
              <a:rPr lang="en-US" sz="4800" b="1" dirty="0">
                <a:solidFill>
                  <a:schemeClr val="bg1"/>
                </a:solidFill>
                <a:effectLst>
                  <a:outerShdw blurRad="88900" dist="25400" dir="5400000" algn="ctr" rotWithShape="0">
                    <a:srgbClr val="000000">
                      <a:alpha val="99000"/>
                    </a:srgbClr>
                  </a:outerShdw>
                </a:effectLst>
                <a:latin typeface="Nexa Bold" panose="02000000000000000000" pitchFamily="2" charset="0"/>
              </a:rPr>
              <a:t>Showing Appreciation:</a:t>
            </a:r>
            <a:endParaRPr lang="en-US" sz="4800" b="1" dirty="0">
              <a:solidFill>
                <a:schemeClr val="bg1"/>
              </a:solidFill>
              <a:effectLst>
                <a:outerShdw blurRad="88900" dist="50800" dir="5400000" algn="ctr" rotWithShape="0">
                  <a:srgbClr val="000000">
                    <a:alpha val="99000"/>
                  </a:srgbClr>
                </a:outerShdw>
              </a:effectLst>
              <a:latin typeface="Nexa Bold" panose="02000000000000000000" pitchFamily="2" charset="0"/>
            </a:endParaRPr>
          </a:p>
        </p:txBody>
      </p:sp>
      <p:sp>
        <p:nvSpPr>
          <p:cNvPr id="11" name="TextBox 10">
            <a:extLst>
              <a:ext uri="{FF2B5EF4-FFF2-40B4-BE49-F238E27FC236}">
                <a16:creationId xmlns:a16="http://schemas.microsoft.com/office/drawing/2014/main" id="{607737CE-3772-6EDD-28FB-162672481CD1}"/>
              </a:ext>
            </a:extLst>
          </p:cNvPr>
          <p:cNvSpPr txBox="1"/>
          <p:nvPr/>
        </p:nvSpPr>
        <p:spPr>
          <a:xfrm>
            <a:off x="4876799" y="1948548"/>
            <a:ext cx="5110164"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Wives: Support Them</a:t>
            </a:r>
            <a:endParaRPr lang="en-US" sz="3200" b="1" dirty="0">
              <a:solidFill>
                <a:schemeClr val="bg1"/>
              </a:solidFill>
              <a:latin typeface="Nexa Bold" panose="02000000000000000000" pitchFamily="2" charset="0"/>
            </a:endParaRPr>
          </a:p>
        </p:txBody>
      </p:sp>
      <p:sp>
        <p:nvSpPr>
          <p:cNvPr id="2" name="TextBox 1">
            <a:extLst>
              <a:ext uri="{FF2B5EF4-FFF2-40B4-BE49-F238E27FC236}">
                <a16:creationId xmlns:a16="http://schemas.microsoft.com/office/drawing/2014/main" id="{CB5286E5-7EA3-29BE-2DDC-3AD7241A31BD}"/>
              </a:ext>
            </a:extLst>
          </p:cNvPr>
          <p:cNvSpPr txBox="1"/>
          <p:nvPr/>
        </p:nvSpPr>
        <p:spPr>
          <a:xfrm>
            <a:off x="4876798" y="3136605"/>
            <a:ext cx="5110164"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Children: Honor Them</a:t>
            </a:r>
            <a:endParaRPr lang="en-US" sz="3200" b="1" dirty="0">
              <a:solidFill>
                <a:schemeClr val="bg1"/>
              </a:solidFill>
              <a:latin typeface="Nexa Bold" panose="02000000000000000000" pitchFamily="2" charset="0"/>
            </a:endParaRPr>
          </a:p>
        </p:txBody>
      </p:sp>
      <p:sp>
        <p:nvSpPr>
          <p:cNvPr id="6" name="TextBox 5">
            <a:extLst>
              <a:ext uri="{FF2B5EF4-FFF2-40B4-BE49-F238E27FC236}">
                <a16:creationId xmlns:a16="http://schemas.microsoft.com/office/drawing/2014/main" id="{D492BDAD-65FD-F615-2C84-29430E78DBC7}"/>
              </a:ext>
            </a:extLst>
          </p:cNvPr>
          <p:cNvSpPr txBox="1"/>
          <p:nvPr/>
        </p:nvSpPr>
        <p:spPr>
          <a:xfrm>
            <a:off x="4876798" y="4294543"/>
            <a:ext cx="5110164" cy="584775"/>
          </a:xfrm>
          <a:prstGeom prst="rect">
            <a:avLst/>
          </a:prstGeom>
          <a:solidFill>
            <a:srgbClr val="896557"/>
          </a:solidFill>
        </p:spPr>
        <p:txBody>
          <a:bodyPr wrap="square">
            <a:spAutoFit/>
          </a:bodyPr>
          <a:lstStyle/>
          <a:p>
            <a:pPr algn="ctr"/>
            <a:r>
              <a:rPr lang="en-US" sz="3200" b="1" dirty="0">
                <a:solidFill>
                  <a:schemeClr val="bg1"/>
                </a:solidFill>
                <a:latin typeface="Nexa Bold" panose="02000000000000000000" pitchFamily="2" charset="0"/>
                <a:ea typeface="Times New Roman" panose="02020603050405020304" pitchFamily="18" charset="0"/>
              </a:rPr>
              <a:t>Church: Thank Them</a:t>
            </a:r>
            <a:endParaRPr lang="en-US" sz="3200" b="1" dirty="0">
              <a:solidFill>
                <a:schemeClr val="bg1"/>
              </a:solidFill>
              <a:latin typeface="Nexa Bold" panose="02000000000000000000" pitchFamily="2" charset="0"/>
            </a:endParaRPr>
          </a:p>
        </p:txBody>
      </p:sp>
    </p:spTree>
    <p:extLst>
      <p:ext uri="{BB962C8B-B14F-4D97-AF65-F5344CB8AC3E}">
        <p14:creationId xmlns:p14="http://schemas.microsoft.com/office/powerpoint/2010/main" val="209387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335</Words>
  <Application>Microsoft Macintosh PowerPoint</Application>
  <PresentationFormat>Widescreen</PresentationFormat>
  <Paragraphs>51</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Nexa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Fathers </dc:title>
  <dc:creator>Carson Crow</dc:creator>
  <cp:lastModifiedBy>Carson Crow</cp:lastModifiedBy>
  <cp:revision>5</cp:revision>
  <dcterms:created xsi:type="dcterms:W3CDTF">2023-06-02T14:40:36Z</dcterms:created>
  <dcterms:modified xsi:type="dcterms:W3CDTF">2023-06-17T18:41:53Z</dcterms:modified>
</cp:coreProperties>
</file>