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sldIdLst>
    <p:sldId id="265" r:id="rId2"/>
    <p:sldId id="259" r:id="rId3"/>
    <p:sldId id="257" r:id="rId4"/>
    <p:sldId id="262" r:id="rId5"/>
    <p:sldId id="263" r:id="rId6"/>
    <p:sldId id="264" r:id="rId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06A3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0"/>
    <p:restoredTop sz="94687"/>
  </p:normalViewPr>
  <p:slideViewPr>
    <p:cSldViewPr snapToGrid="0">
      <p:cViewPr varScale="1">
        <p:scale>
          <a:sx n="104" d="100"/>
          <a:sy n="104" d="100"/>
        </p:scale>
        <p:origin x="896" y="20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1">
    <p:bg>
      <p:bgPr>
        <a:blipFill rotWithShape="1">
          <a:blip r:embed="rId2"/>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0829185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2">
    <p:bg>
      <p:bgPr>
        <a:blipFill rotWithShape="1">
          <a:blip r:embed="rId2"/>
          <a:stretch>
            <a:fillRect/>
          </a:stretch>
        </a:blipFill>
        <a:effectLst/>
      </p:bgPr>
    </p:bg>
    <p:spTree>
      <p:nvGrpSpPr>
        <p:cNvPr id="1" name=""/>
        <p:cNvGrpSpPr/>
        <p:nvPr/>
      </p:nvGrpSpPr>
      <p:grpSpPr>
        <a:xfrm>
          <a:off x="0" y="0"/>
          <a:ext cx="0" cy="0"/>
          <a:chOff x="0" y="0"/>
          <a:chExt cx="0" cy="0"/>
        </a:xfrm>
      </p:grpSpPr>
      <p:sp>
        <p:nvSpPr>
          <p:cNvPr id="4" name="Text Placeholder 3"/>
          <p:cNvSpPr>
            <a:spLocks noGrp="1"/>
          </p:cNvSpPr>
          <p:nvPr>
            <p:ph type="body" sz="quarter" idx="11" hasCustomPrompt="1"/>
          </p:nvPr>
        </p:nvSpPr>
        <p:spPr>
          <a:xfrm>
            <a:off x="5979110" y="5520030"/>
            <a:ext cx="2069623" cy="520700"/>
          </a:xfrm>
        </p:spPr>
        <p:txBody>
          <a:bodyPr>
            <a:normAutofit/>
          </a:bodyPr>
          <a:lstStyle>
            <a:lvl1pPr>
              <a:defRPr sz="1600">
                <a:solidFill>
                  <a:schemeClr val="accent2"/>
                </a:solidFill>
              </a:defRPr>
            </a:lvl1pPr>
          </a:lstStyle>
          <a:p>
            <a:pPr lvl="0"/>
            <a:r>
              <a:rPr lang="en-US" dirty="0"/>
              <a:t>Add Your Subtitle</a:t>
            </a:r>
          </a:p>
        </p:txBody>
      </p:sp>
    </p:spTree>
    <p:extLst>
      <p:ext uri="{BB962C8B-B14F-4D97-AF65-F5344CB8AC3E}">
        <p14:creationId xmlns:p14="http://schemas.microsoft.com/office/powerpoint/2010/main" val="13564256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3">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229945" y="1724625"/>
            <a:ext cx="5466868" cy="3274473"/>
          </a:xfrm>
        </p:spPr>
        <p:txBody>
          <a:bodyPr/>
          <a:lstStyle>
            <a:lvl1pPr>
              <a:defRPr>
                <a:solidFill>
                  <a:srgbClr val="E55719"/>
                </a:solidFill>
              </a:defRPr>
            </a:lvl1pPr>
          </a:lstStyle>
          <a:p>
            <a:r>
              <a:rPr lang="en-US" dirty="0"/>
              <a:t>Add Your Title</a:t>
            </a:r>
          </a:p>
        </p:txBody>
      </p:sp>
      <p:sp>
        <p:nvSpPr>
          <p:cNvPr id="4" name="Text Placeholder 3"/>
          <p:cNvSpPr>
            <a:spLocks noGrp="1"/>
          </p:cNvSpPr>
          <p:nvPr>
            <p:ph type="body" sz="quarter" idx="11" hasCustomPrompt="1"/>
          </p:nvPr>
        </p:nvSpPr>
        <p:spPr>
          <a:xfrm>
            <a:off x="5979110" y="5520030"/>
            <a:ext cx="2069623" cy="520700"/>
          </a:xfrm>
        </p:spPr>
        <p:txBody>
          <a:bodyPr>
            <a:normAutofit/>
          </a:bodyPr>
          <a:lstStyle>
            <a:lvl1pPr>
              <a:defRPr sz="1600">
                <a:solidFill>
                  <a:schemeClr val="accent2"/>
                </a:solidFill>
              </a:defRPr>
            </a:lvl1pPr>
          </a:lstStyle>
          <a:p>
            <a:pPr lvl="0"/>
            <a:r>
              <a:rPr lang="en-US" dirty="0"/>
              <a:t>Add Your Subtitle</a:t>
            </a:r>
          </a:p>
        </p:txBody>
      </p:sp>
    </p:spTree>
    <p:extLst>
      <p:ext uri="{BB962C8B-B14F-4D97-AF65-F5344CB8AC3E}">
        <p14:creationId xmlns:p14="http://schemas.microsoft.com/office/powerpoint/2010/main" val="152127375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ntent 1">
    <p:bg>
      <p:bgPr>
        <a:blipFill rotWithShape="1">
          <a:blip r:embed="rId2"/>
          <a:stretch>
            <a:fillRect/>
          </a:stretch>
        </a:blipFill>
        <a:effectLst/>
      </p:bgPr>
    </p:bg>
    <p:spTree>
      <p:nvGrpSpPr>
        <p:cNvPr id="1" name=""/>
        <p:cNvGrpSpPr/>
        <p:nvPr/>
      </p:nvGrpSpPr>
      <p:grpSpPr>
        <a:xfrm>
          <a:off x="0" y="0"/>
          <a:ext cx="0" cy="0"/>
          <a:chOff x="0" y="0"/>
          <a:chExt cx="0" cy="0"/>
        </a:xfrm>
      </p:grpSpPr>
      <p:sp>
        <p:nvSpPr>
          <p:cNvPr id="7" name="Text Placeholder 6"/>
          <p:cNvSpPr>
            <a:spLocks noGrp="1"/>
          </p:cNvSpPr>
          <p:nvPr>
            <p:ph type="body" sz="quarter" idx="10" hasCustomPrompt="1"/>
          </p:nvPr>
        </p:nvSpPr>
        <p:spPr>
          <a:xfrm>
            <a:off x="5770000" y="112068"/>
            <a:ext cx="6315707" cy="6650555"/>
          </a:xfrm>
        </p:spPr>
        <p:txBody>
          <a:bodyPr anchor="ctr"/>
          <a:lstStyle>
            <a:lvl1pPr algn="ctr">
              <a:defRPr baseline="0">
                <a:solidFill>
                  <a:srgbClr val="DDDDDD"/>
                </a:solidFill>
              </a:defRPr>
            </a:lvl1pPr>
            <a:lvl2pPr algn="l">
              <a:defRPr/>
            </a:lvl2pPr>
            <a:lvl3pPr algn="l">
              <a:defRPr/>
            </a:lvl3pPr>
            <a:lvl4pPr algn="l">
              <a:defRPr/>
            </a:lvl4pPr>
            <a:lvl5pPr algn="l">
              <a:defRPr/>
            </a:lvl5pPr>
          </a:lstStyle>
          <a:p>
            <a:pPr lvl="0"/>
            <a:r>
              <a:rPr lang="en-US" dirty="0"/>
              <a:t>Add Your Text Here</a:t>
            </a:r>
          </a:p>
        </p:txBody>
      </p:sp>
    </p:spTree>
    <p:extLst>
      <p:ext uri="{BB962C8B-B14F-4D97-AF65-F5344CB8AC3E}">
        <p14:creationId xmlns:p14="http://schemas.microsoft.com/office/powerpoint/2010/main" val="96309426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ntent 2">
    <p:bg>
      <p:bgPr>
        <a:blipFill rotWithShape="1">
          <a:blip r:embed="rId2"/>
          <a:stretch>
            <a:fillRect/>
          </a:stretch>
        </a:blipFill>
        <a:effectLst/>
      </p:bgPr>
    </p:bg>
    <p:spTree>
      <p:nvGrpSpPr>
        <p:cNvPr id="1" name=""/>
        <p:cNvGrpSpPr/>
        <p:nvPr/>
      </p:nvGrpSpPr>
      <p:grpSpPr>
        <a:xfrm>
          <a:off x="0" y="0"/>
          <a:ext cx="0" cy="0"/>
          <a:chOff x="0" y="0"/>
          <a:chExt cx="0" cy="0"/>
        </a:xfrm>
      </p:grpSpPr>
      <p:sp>
        <p:nvSpPr>
          <p:cNvPr id="4" name="Text Placeholder 6"/>
          <p:cNvSpPr>
            <a:spLocks noGrp="1"/>
          </p:cNvSpPr>
          <p:nvPr>
            <p:ph type="body" sz="quarter" idx="10" hasCustomPrompt="1"/>
          </p:nvPr>
        </p:nvSpPr>
        <p:spPr>
          <a:xfrm>
            <a:off x="5770000" y="112068"/>
            <a:ext cx="6315707" cy="6650555"/>
          </a:xfrm>
        </p:spPr>
        <p:txBody>
          <a:bodyPr anchor="ctr"/>
          <a:lstStyle>
            <a:lvl1pPr algn="ctr">
              <a:defRPr baseline="0">
                <a:solidFill>
                  <a:srgbClr val="DDDDDD"/>
                </a:solidFill>
              </a:defRPr>
            </a:lvl1pPr>
            <a:lvl2pPr algn="l">
              <a:defRPr/>
            </a:lvl2pPr>
            <a:lvl3pPr algn="l">
              <a:defRPr/>
            </a:lvl3pPr>
            <a:lvl4pPr algn="l">
              <a:defRPr/>
            </a:lvl4pPr>
            <a:lvl5pPr algn="l">
              <a:defRPr/>
            </a:lvl5pPr>
          </a:lstStyle>
          <a:p>
            <a:pPr lvl="0"/>
            <a:r>
              <a:rPr lang="en-US" dirty="0"/>
              <a:t>Add Your Text Here</a:t>
            </a:r>
          </a:p>
        </p:txBody>
      </p:sp>
    </p:spTree>
    <p:extLst>
      <p:ext uri="{BB962C8B-B14F-4D97-AF65-F5344CB8AC3E}">
        <p14:creationId xmlns:p14="http://schemas.microsoft.com/office/powerpoint/2010/main" val="234223236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ntent 3">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24418" y="4601881"/>
            <a:ext cx="3410401" cy="1648504"/>
          </a:xfrm>
        </p:spPr>
        <p:txBody>
          <a:bodyPr>
            <a:normAutofit/>
          </a:bodyPr>
          <a:lstStyle>
            <a:lvl1pPr>
              <a:defRPr sz="2133">
                <a:solidFill>
                  <a:srgbClr val="E55719"/>
                </a:solidFill>
              </a:defRPr>
            </a:lvl1pPr>
          </a:lstStyle>
          <a:p>
            <a:r>
              <a:rPr lang="en-US" dirty="0"/>
              <a:t>Add Your Title</a:t>
            </a:r>
          </a:p>
        </p:txBody>
      </p:sp>
      <p:sp>
        <p:nvSpPr>
          <p:cNvPr id="5" name="Text Placeholder 6"/>
          <p:cNvSpPr>
            <a:spLocks noGrp="1"/>
          </p:cNvSpPr>
          <p:nvPr>
            <p:ph type="body" sz="quarter" idx="10" hasCustomPrompt="1"/>
          </p:nvPr>
        </p:nvSpPr>
        <p:spPr>
          <a:xfrm>
            <a:off x="5770000" y="112068"/>
            <a:ext cx="6315707" cy="6650555"/>
          </a:xfrm>
        </p:spPr>
        <p:txBody>
          <a:bodyPr anchor="ctr"/>
          <a:lstStyle>
            <a:lvl1pPr algn="ctr">
              <a:defRPr baseline="0">
                <a:solidFill>
                  <a:schemeClr val="accent1"/>
                </a:solidFill>
              </a:defRPr>
            </a:lvl1pPr>
            <a:lvl2pPr algn="l">
              <a:defRPr/>
            </a:lvl2pPr>
            <a:lvl3pPr algn="l">
              <a:defRPr/>
            </a:lvl3pPr>
            <a:lvl4pPr algn="l">
              <a:defRPr/>
            </a:lvl4pPr>
            <a:lvl5pPr algn="l">
              <a:defRPr/>
            </a:lvl5pPr>
          </a:lstStyle>
          <a:p>
            <a:pPr lvl="0"/>
            <a:r>
              <a:rPr lang="en-US" dirty="0"/>
              <a:t>Add Your Text Here</a:t>
            </a:r>
          </a:p>
        </p:txBody>
      </p:sp>
    </p:spTree>
    <p:extLst>
      <p:ext uri="{BB962C8B-B14F-4D97-AF65-F5344CB8AC3E}">
        <p14:creationId xmlns:p14="http://schemas.microsoft.com/office/powerpoint/2010/main" val="219045447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cripture">
    <p:spTree>
      <p:nvGrpSpPr>
        <p:cNvPr id="1" name=""/>
        <p:cNvGrpSpPr/>
        <p:nvPr/>
      </p:nvGrpSpPr>
      <p:grpSpPr>
        <a:xfrm>
          <a:off x="0" y="0"/>
          <a:ext cx="0" cy="0"/>
          <a:chOff x="0" y="0"/>
          <a:chExt cx="0" cy="0"/>
        </a:xfrm>
      </p:grpSpPr>
      <p:sp>
        <p:nvSpPr>
          <p:cNvPr id="8" name="Text Placeholder 7"/>
          <p:cNvSpPr>
            <a:spLocks noGrp="1"/>
          </p:cNvSpPr>
          <p:nvPr>
            <p:ph type="body" sz="quarter" idx="13" hasCustomPrompt="1"/>
          </p:nvPr>
        </p:nvSpPr>
        <p:spPr>
          <a:xfrm>
            <a:off x="702315" y="561830"/>
            <a:ext cx="10880084" cy="4486813"/>
          </a:xfrm>
        </p:spPr>
        <p:txBody>
          <a:bodyPr anchor="ctr"/>
          <a:lstStyle>
            <a:lvl1pPr marL="0" indent="0">
              <a:buFont typeface="Arial"/>
              <a:buNone/>
              <a:defRPr/>
            </a:lvl1pPr>
            <a:lvl2pPr marL="609585" indent="0">
              <a:buNone/>
              <a:defRPr/>
            </a:lvl2pPr>
            <a:lvl3pPr marL="1219170" indent="0">
              <a:buFont typeface="Arial"/>
              <a:buNone/>
              <a:defRPr/>
            </a:lvl3pPr>
            <a:lvl4pPr marL="1828754" indent="0">
              <a:buFont typeface="Arial"/>
              <a:buNone/>
              <a:defRPr/>
            </a:lvl4pPr>
            <a:lvl5pPr marL="2438339" indent="0">
              <a:buFont typeface="Arial"/>
              <a:buNone/>
              <a:defRPr/>
            </a:lvl5pPr>
          </a:lstStyle>
          <a:p>
            <a:pPr lvl="0"/>
            <a:r>
              <a:rPr lang="en-US" dirty="0"/>
              <a:t>Add Your Scripture Here</a:t>
            </a:r>
          </a:p>
        </p:txBody>
      </p:sp>
      <p:sp>
        <p:nvSpPr>
          <p:cNvPr id="10" name="Text Placeholder 9"/>
          <p:cNvSpPr>
            <a:spLocks noGrp="1"/>
          </p:cNvSpPr>
          <p:nvPr>
            <p:ph type="body" sz="quarter" idx="14" hasCustomPrompt="1"/>
          </p:nvPr>
        </p:nvSpPr>
        <p:spPr>
          <a:xfrm>
            <a:off x="702733" y="5361518"/>
            <a:ext cx="10879667" cy="990253"/>
          </a:xfrm>
        </p:spPr>
        <p:txBody>
          <a:bodyPr>
            <a:normAutofit/>
          </a:bodyPr>
          <a:lstStyle>
            <a:lvl1pPr>
              <a:defRPr sz="1867" baseline="0"/>
            </a:lvl1pPr>
          </a:lstStyle>
          <a:p>
            <a:pPr lvl="0"/>
            <a:r>
              <a:rPr lang="en-US" dirty="0"/>
              <a:t>Add Verse Here</a:t>
            </a:r>
          </a:p>
        </p:txBody>
      </p:sp>
    </p:spTree>
    <p:extLst>
      <p:ext uri="{BB962C8B-B14F-4D97-AF65-F5344CB8AC3E}">
        <p14:creationId xmlns:p14="http://schemas.microsoft.com/office/powerpoint/2010/main" val="371640784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Background">
    <p:spTree>
      <p:nvGrpSpPr>
        <p:cNvPr id="1" name=""/>
        <p:cNvGrpSpPr/>
        <p:nvPr/>
      </p:nvGrpSpPr>
      <p:grpSpPr>
        <a:xfrm>
          <a:off x="0" y="0"/>
          <a:ext cx="0" cy="0"/>
          <a:chOff x="0" y="0"/>
          <a:chExt cx="0" cy="0"/>
        </a:xfrm>
      </p:grpSpPr>
      <p:sp>
        <p:nvSpPr>
          <p:cNvPr id="8" name="Text Placeholder 7"/>
          <p:cNvSpPr>
            <a:spLocks noGrp="1"/>
          </p:cNvSpPr>
          <p:nvPr>
            <p:ph type="body" sz="quarter" idx="13" hasCustomPrompt="1"/>
          </p:nvPr>
        </p:nvSpPr>
        <p:spPr>
          <a:xfrm>
            <a:off x="702315" y="561829"/>
            <a:ext cx="10880084" cy="5805547"/>
          </a:xfrm>
        </p:spPr>
        <p:txBody>
          <a:bodyPr anchor="ctr"/>
          <a:lstStyle>
            <a:lvl1pPr marL="0" indent="0">
              <a:buFont typeface="Arial"/>
              <a:buNone/>
              <a:defRPr/>
            </a:lvl1pPr>
            <a:lvl2pPr marL="609585" indent="0">
              <a:buNone/>
              <a:defRPr/>
            </a:lvl2pPr>
            <a:lvl3pPr marL="1219170" indent="0">
              <a:buFont typeface="Arial"/>
              <a:buNone/>
              <a:defRPr/>
            </a:lvl3pPr>
            <a:lvl4pPr marL="1828754" indent="0">
              <a:buFont typeface="Arial"/>
              <a:buNone/>
              <a:defRPr/>
            </a:lvl4pPr>
            <a:lvl5pPr marL="2438339" indent="0">
              <a:buFont typeface="Arial"/>
              <a:buNone/>
              <a:defRPr/>
            </a:lvl5pPr>
          </a:lstStyle>
          <a:p>
            <a:pPr lvl="0"/>
            <a:r>
              <a:rPr lang="en-US" dirty="0"/>
              <a:t>Add Your Text Here</a:t>
            </a:r>
          </a:p>
        </p:txBody>
      </p:sp>
    </p:spTree>
    <p:extLst>
      <p:ext uri="{BB962C8B-B14F-4D97-AF65-F5344CB8AC3E}">
        <p14:creationId xmlns:p14="http://schemas.microsoft.com/office/powerpoint/2010/main" val="258228473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1.jp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1">
          <a:blip r:embed="rId10"/>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9"/>
            <a:ext cx="10972800" cy="114300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chor="ctr">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600">
                <a:solidFill>
                  <a:schemeClr val="tx1">
                    <a:tint val="75000"/>
                  </a:schemeClr>
                </a:solidFill>
              </a:defRPr>
            </a:lvl1pPr>
          </a:lstStyle>
          <a:p>
            <a:fld id="{6BFECD78-3C8E-49F2-8FAB-59489D168ABB}" type="datetimeFigureOut">
              <a:rPr lang="en-US" smtClean="0"/>
              <a:t>6/23/23</a:t>
            </a:fld>
            <a:endParaRPr lang="en-US"/>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6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600">
                <a:solidFill>
                  <a:schemeClr val="tx1">
                    <a:tint val="75000"/>
                  </a:schemeClr>
                </a:solidFill>
              </a:defRPr>
            </a:lvl1pPr>
          </a:lstStyle>
          <a:p>
            <a:fld id="{0FB56013-B943-42BA-886F-6F9D4EB85E9D}" type="slidenum">
              <a:rPr lang="en-US" smtClean="0"/>
              <a:t>‹#›</a:t>
            </a:fld>
            <a:endParaRPr lang="en-US"/>
          </a:p>
        </p:txBody>
      </p:sp>
    </p:spTree>
    <p:extLst>
      <p:ext uri="{BB962C8B-B14F-4D97-AF65-F5344CB8AC3E}">
        <p14:creationId xmlns:p14="http://schemas.microsoft.com/office/powerpoint/2010/main" val="2600330893"/>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Lst>
  <p:txStyles>
    <p:titleStyle>
      <a:lvl1pPr algn="ctr" defTabSz="1219170" rtl="0" eaLnBrk="1" latinLnBrk="0" hangingPunct="1">
        <a:spcBef>
          <a:spcPct val="0"/>
        </a:spcBef>
        <a:buNone/>
        <a:defRPr sz="5867" kern="1200">
          <a:solidFill>
            <a:schemeClr val="tx1"/>
          </a:solidFill>
          <a:latin typeface="+mj-lt"/>
          <a:ea typeface="+mj-ea"/>
          <a:cs typeface="Adelle-Regular"/>
        </a:defRPr>
      </a:lvl1pPr>
    </p:titleStyle>
    <p:bodyStyle>
      <a:lvl1pPr marL="0" indent="0" algn="ctr" defTabSz="1219170" rtl="0" eaLnBrk="1" latinLnBrk="0" hangingPunct="1">
        <a:spcBef>
          <a:spcPct val="20000"/>
        </a:spcBef>
        <a:buFont typeface="Arial"/>
        <a:buNone/>
        <a:defRPr sz="4000" kern="1200">
          <a:solidFill>
            <a:schemeClr val="tx1"/>
          </a:solidFill>
          <a:latin typeface="+mn-lt"/>
          <a:ea typeface="+mn-ea"/>
          <a:cs typeface="Apple Chancery"/>
        </a:defRPr>
      </a:lvl1pPr>
      <a:lvl2pPr marL="1219170" indent="-609585" algn="ctr" defTabSz="1219170" rtl="0" eaLnBrk="1" latinLnBrk="0" hangingPunct="1">
        <a:spcBef>
          <a:spcPct val="20000"/>
        </a:spcBef>
        <a:buFont typeface="Arial"/>
        <a:buChar char="•"/>
        <a:defRPr sz="4000" kern="1200">
          <a:solidFill>
            <a:schemeClr val="tx1"/>
          </a:solidFill>
          <a:latin typeface="+mn-lt"/>
          <a:ea typeface="+mn-ea"/>
          <a:cs typeface="Apple Chancery"/>
        </a:defRPr>
      </a:lvl2pPr>
      <a:lvl3pPr marL="1219170" indent="0" algn="ctr" defTabSz="1219170" rtl="0" eaLnBrk="1" latinLnBrk="0" hangingPunct="1">
        <a:spcBef>
          <a:spcPct val="20000"/>
        </a:spcBef>
        <a:buFont typeface="Arial" pitchFamily="34" charset="0"/>
        <a:buNone/>
        <a:defRPr sz="4000" kern="1200">
          <a:solidFill>
            <a:schemeClr val="tx1"/>
          </a:solidFill>
          <a:latin typeface="+mn-lt"/>
          <a:ea typeface="+mn-ea"/>
          <a:cs typeface="Apple Chancery"/>
        </a:defRPr>
      </a:lvl3pPr>
      <a:lvl4pPr marL="1828754" indent="0" algn="ctr" defTabSz="1219170" rtl="0" eaLnBrk="1" latinLnBrk="0" hangingPunct="1">
        <a:spcBef>
          <a:spcPct val="20000"/>
        </a:spcBef>
        <a:buFont typeface="Arial" pitchFamily="34" charset="0"/>
        <a:buNone/>
        <a:defRPr sz="4000" kern="1200">
          <a:solidFill>
            <a:schemeClr val="tx1"/>
          </a:solidFill>
          <a:latin typeface="+mn-lt"/>
          <a:ea typeface="+mn-ea"/>
          <a:cs typeface="Apple Chancery"/>
        </a:defRPr>
      </a:lvl4pPr>
      <a:lvl5pPr marL="2438339" indent="0" algn="ctr" defTabSz="1219170" rtl="0" eaLnBrk="1" latinLnBrk="0" hangingPunct="1">
        <a:spcBef>
          <a:spcPct val="20000"/>
        </a:spcBef>
        <a:buFont typeface="Arial" pitchFamily="34" charset="0"/>
        <a:buNone/>
        <a:defRPr sz="4000" kern="1200">
          <a:solidFill>
            <a:schemeClr val="tx1"/>
          </a:solidFill>
          <a:latin typeface="+mn-lt"/>
          <a:ea typeface="+mn-ea"/>
          <a:cs typeface="Apple Chancery"/>
        </a:defRPr>
      </a:lvl5pPr>
      <a:lvl6pPr marL="335271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2A343D3E-DD8B-8F05-9AC0-83345404EAF2}"/>
              </a:ext>
            </a:extLst>
          </p:cNvPr>
          <p:cNvSpPr/>
          <p:nvPr/>
        </p:nvSpPr>
        <p:spPr>
          <a:xfrm>
            <a:off x="0" y="0"/>
            <a:ext cx="12192000" cy="6858000"/>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AutoShape 2">
            <a:extLst>
              <a:ext uri="{FF2B5EF4-FFF2-40B4-BE49-F238E27FC236}">
                <a16:creationId xmlns:a16="http://schemas.microsoft.com/office/drawing/2014/main" id="{E0C931D3-67A6-C980-6243-9BBB0CFA255F}"/>
              </a:ext>
            </a:extLst>
          </p:cNvPr>
          <p:cNvSpPr>
            <a:spLocks noChangeAspect="1" noChangeArrowheads="1"/>
          </p:cNvSpPr>
          <p:nvPr/>
        </p:nvSpPr>
        <p:spPr bwMode="auto">
          <a:xfrm>
            <a:off x="3714750" y="1047750"/>
            <a:ext cx="4762500" cy="47625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7" name="Picture 6">
            <a:extLst>
              <a:ext uri="{FF2B5EF4-FFF2-40B4-BE49-F238E27FC236}">
                <a16:creationId xmlns:a16="http://schemas.microsoft.com/office/drawing/2014/main" id="{246CC5C3-E331-90EF-4F44-1CEBCE8AE1D0}"/>
              </a:ext>
            </a:extLst>
          </p:cNvPr>
          <p:cNvPicPr>
            <a:picLocks noChangeAspect="1"/>
          </p:cNvPicPr>
          <p:nvPr/>
        </p:nvPicPr>
        <p:blipFill>
          <a:blip r:embed="rId2"/>
          <a:stretch>
            <a:fillRect/>
          </a:stretch>
        </p:blipFill>
        <p:spPr>
          <a:xfrm>
            <a:off x="1902940" y="0"/>
            <a:ext cx="8007179" cy="3463777"/>
          </a:xfrm>
          <a:prstGeom prst="rect">
            <a:avLst/>
          </a:prstGeom>
        </p:spPr>
      </p:pic>
      <p:pic>
        <p:nvPicPr>
          <p:cNvPr id="9" name="Picture 8">
            <a:extLst>
              <a:ext uri="{FF2B5EF4-FFF2-40B4-BE49-F238E27FC236}">
                <a16:creationId xmlns:a16="http://schemas.microsoft.com/office/drawing/2014/main" id="{5E7530F6-0265-B9FD-EA9D-1262459BEEC7}"/>
              </a:ext>
            </a:extLst>
          </p:cNvPr>
          <p:cNvPicPr>
            <a:picLocks noChangeAspect="1"/>
          </p:cNvPicPr>
          <p:nvPr/>
        </p:nvPicPr>
        <p:blipFill>
          <a:blip r:embed="rId3"/>
          <a:stretch>
            <a:fillRect/>
          </a:stretch>
        </p:blipFill>
        <p:spPr>
          <a:xfrm>
            <a:off x="1902940" y="3359446"/>
            <a:ext cx="8007179" cy="3463777"/>
          </a:xfrm>
          <a:prstGeom prst="rect">
            <a:avLst/>
          </a:prstGeom>
        </p:spPr>
      </p:pic>
    </p:spTree>
    <p:extLst>
      <p:ext uri="{BB962C8B-B14F-4D97-AF65-F5344CB8AC3E}">
        <p14:creationId xmlns:p14="http://schemas.microsoft.com/office/powerpoint/2010/main" val="32515561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wipe(down)">
                                      <p:cBhvr>
                                        <p:cTn id="1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2840451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pPr algn="just"/>
            <a:r>
              <a:rPr lang="en-US" b="1" dirty="0">
                <a:latin typeface="Nexa Bold" panose="02000000000000000000" pitchFamily="2" charset="0"/>
              </a:rPr>
              <a:t>“13 Enter through the narrow gate; for the gate is wide and the way is broad that leads to destruction, and there are many who enter through it. 14 For the gate is small and the way is narrow that leads to life, and there are few who find it.” </a:t>
            </a:r>
          </a:p>
        </p:txBody>
      </p:sp>
      <p:sp>
        <p:nvSpPr>
          <p:cNvPr id="5" name="Text Placeholder 4"/>
          <p:cNvSpPr>
            <a:spLocks noGrp="1"/>
          </p:cNvSpPr>
          <p:nvPr>
            <p:ph type="body" sz="quarter" idx="14"/>
          </p:nvPr>
        </p:nvSpPr>
        <p:spPr/>
        <p:txBody>
          <a:bodyPr>
            <a:normAutofit/>
          </a:bodyPr>
          <a:lstStyle/>
          <a:p>
            <a:r>
              <a:rPr lang="en-US" sz="3200" b="1" dirty="0">
                <a:latin typeface="Nexa Bold" panose="02000000000000000000" pitchFamily="2" charset="0"/>
              </a:rPr>
              <a:t>Matthew 7:13-14</a:t>
            </a:r>
          </a:p>
        </p:txBody>
      </p:sp>
    </p:spTree>
    <p:extLst>
      <p:ext uri="{BB962C8B-B14F-4D97-AF65-F5344CB8AC3E}">
        <p14:creationId xmlns:p14="http://schemas.microsoft.com/office/powerpoint/2010/main" val="38772539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B240CD2B-E75F-EE64-8976-12D13A4D3DCC}"/>
              </a:ext>
            </a:extLst>
          </p:cNvPr>
          <p:cNvSpPr txBox="1"/>
          <p:nvPr/>
        </p:nvSpPr>
        <p:spPr>
          <a:xfrm>
            <a:off x="397280" y="1334177"/>
            <a:ext cx="4262096" cy="646331"/>
          </a:xfrm>
          <a:prstGeom prst="rect">
            <a:avLst/>
          </a:prstGeom>
          <a:solidFill>
            <a:srgbClr val="F06A37"/>
          </a:solidFill>
          <a:ln>
            <a:noFill/>
          </a:ln>
          <a:effectLst>
            <a:outerShdw blurRad="190500" dist="228600" dir="2700000" algn="ctr">
              <a:srgbClr val="000000">
                <a:alpha val="30000"/>
              </a:srgbClr>
            </a:outerShdw>
            <a:softEdge rad="63500"/>
          </a:effectLst>
          <a:scene3d>
            <a:camera prst="orthographicFront">
              <a:rot lat="0" lon="0" rev="0"/>
            </a:camera>
            <a:lightRig rig="glow" dir="t">
              <a:rot lat="0" lon="0" rev="4800000"/>
            </a:lightRig>
          </a:scene3d>
          <a:sp3d prstMaterial="matte"/>
        </p:spPr>
        <p:txBody>
          <a:bodyPr wrap="square" tIns="91440" bIns="0" rtlCol="0">
            <a:spAutoFit/>
          </a:bodyPr>
          <a:lstStyle/>
          <a:p>
            <a:pPr marL="0" marR="0" lvl="0" indent="0" algn="ctr" defTabSz="914400" rtl="0" eaLnBrk="1" fontAlgn="auto" latinLnBrk="0" hangingPunct="1">
              <a:spcBef>
                <a:spcPts val="0"/>
              </a:spcBef>
              <a:spcAft>
                <a:spcPts val="0"/>
              </a:spcAft>
              <a:buClrTx/>
              <a:buSzTx/>
              <a:buFontTx/>
              <a:buNone/>
              <a:tabLst/>
              <a:defRPr/>
            </a:pPr>
            <a:r>
              <a:rPr lang="en-US" sz="3600" dirty="0">
                <a:solidFill>
                  <a:prstClr val="white"/>
                </a:solidFill>
                <a:effectLst>
                  <a:outerShdw blurRad="38100" dist="38100" dir="2700000" algn="tl">
                    <a:srgbClr val="000000">
                      <a:alpha val="43137"/>
                    </a:srgbClr>
                  </a:outerShdw>
                </a:effectLst>
                <a:latin typeface="Nexa Light" panose="02000000000000000000" pitchFamily="2" charset="0"/>
                <a:cs typeface="Poppins" panose="00000500000000000000" pitchFamily="50" charset="0"/>
              </a:rPr>
              <a:t>Two Gates</a:t>
            </a:r>
          </a:p>
        </p:txBody>
      </p:sp>
      <p:sp>
        <p:nvSpPr>
          <p:cNvPr id="5" name="TextBox 4">
            <a:extLst>
              <a:ext uri="{FF2B5EF4-FFF2-40B4-BE49-F238E27FC236}">
                <a16:creationId xmlns:a16="http://schemas.microsoft.com/office/drawing/2014/main" id="{2A71A0CE-5C94-EC01-56A6-0C98E3F61728}"/>
              </a:ext>
            </a:extLst>
          </p:cNvPr>
          <p:cNvSpPr txBox="1"/>
          <p:nvPr/>
        </p:nvSpPr>
        <p:spPr>
          <a:xfrm>
            <a:off x="397280" y="2205056"/>
            <a:ext cx="4262096" cy="646331"/>
          </a:xfrm>
          <a:prstGeom prst="rect">
            <a:avLst/>
          </a:prstGeom>
          <a:solidFill>
            <a:srgbClr val="F06A37"/>
          </a:solidFill>
          <a:ln>
            <a:noFill/>
          </a:ln>
          <a:effectLst>
            <a:outerShdw blurRad="190500" dist="228600" dir="2700000" algn="ctr">
              <a:srgbClr val="000000">
                <a:alpha val="30000"/>
              </a:srgbClr>
            </a:outerShdw>
            <a:softEdge rad="63500"/>
          </a:effectLst>
          <a:scene3d>
            <a:camera prst="orthographicFront">
              <a:rot lat="0" lon="0" rev="0"/>
            </a:camera>
            <a:lightRig rig="glow" dir="t">
              <a:rot lat="0" lon="0" rev="4800000"/>
            </a:lightRig>
          </a:scene3d>
          <a:sp3d prstMaterial="matte"/>
        </p:spPr>
        <p:txBody>
          <a:bodyPr wrap="square" tIns="91440" bIns="0" rtlCol="0">
            <a:spAutoFit/>
          </a:bodyPr>
          <a:lstStyle/>
          <a:p>
            <a:pPr marL="0" marR="0" lvl="0" indent="0" algn="ctr" defTabSz="914400" rtl="0" eaLnBrk="1" fontAlgn="auto" latinLnBrk="0" hangingPunct="1">
              <a:spcBef>
                <a:spcPts val="0"/>
              </a:spcBef>
              <a:spcAft>
                <a:spcPts val="0"/>
              </a:spcAft>
              <a:buClrTx/>
              <a:buSzTx/>
              <a:buFontTx/>
              <a:buNone/>
              <a:tabLst/>
              <a:defRPr/>
            </a:pPr>
            <a:r>
              <a:rPr lang="en-US" sz="3600" dirty="0">
                <a:solidFill>
                  <a:prstClr val="white"/>
                </a:solidFill>
                <a:effectLst>
                  <a:outerShdw blurRad="38100" dist="38100" dir="2700000" algn="tl">
                    <a:srgbClr val="000000">
                      <a:alpha val="43137"/>
                    </a:srgbClr>
                  </a:outerShdw>
                </a:effectLst>
                <a:latin typeface="Nexa Light" panose="02000000000000000000" pitchFamily="2" charset="0"/>
                <a:cs typeface="Poppins" panose="00000500000000000000" pitchFamily="50" charset="0"/>
              </a:rPr>
              <a:t>Two Paths</a:t>
            </a:r>
          </a:p>
        </p:txBody>
      </p:sp>
      <p:sp>
        <p:nvSpPr>
          <p:cNvPr id="7" name="TextBox 6">
            <a:extLst>
              <a:ext uri="{FF2B5EF4-FFF2-40B4-BE49-F238E27FC236}">
                <a16:creationId xmlns:a16="http://schemas.microsoft.com/office/drawing/2014/main" id="{CFC3E4C1-6FB7-DF57-2ABD-F66E5DAC946C}"/>
              </a:ext>
            </a:extLst>
          </p:cNvPr>
          <p:cNvSpPr txBox="1"/>
          <p:nvPr/>
        </p:nvSpPr>
        <p:spPr>
          <a:xfrm>
            <a:off x="134112" y="401742"/>
            <a:ext cx="5291328" cy="707886"/>
          </a:xfrm>
          <a:prstGeom prst="rect">
            <a:avLst/>
          </a:prstGeom>
          <a:noFill/>
        </p:spPr>
        <p:txBody>
          <a:bodyPr wrap="square" rtlCol="0">
            <a:spAutoFit/>
          </a:bodyPr>
          <a:lstStyle/>
          <a:p>
            <a:r>
              <a:rPr lang="en-US" sz="4000" b="1" dirty="0">
                <a:latin typeface="Nexa Bold" panose="02000000000000000000" pitchFamily="2" charset="0"/>
              </a:rPr>
              <a:t>The Components: </a:t>
            </a:r>
          </a:p>
        </p:txBody>
      </p:sp>
      <p:sp>
        <p:nvSpPr>
          <p:cNvPr id="8" name="Text Placeholder 1">
            <a:extLst>
              <a:ext uri="{FF2B5EF4-FFF2-40B4-BE49-F238E27FC236}">
                <a16:creationId xmlns:a16="http://schemas.microsoft.com/office/drawing/2014/main" id="{6204BC53-F864-8A29-5BCF-A6A57781D85F}"/>
              </a:ext>
            </a:extLst>
          </p:cNvPr>
          <p:cNvSpPr txBox="1">
            <a:spLocks/>
          </p:cNvSpPr>
          <p:nvPr/>
        </p:nvSpPr>
        <p:spPr>
          <a:xfrm>
            <a:off x="6096000" y="3429000"/>
            <a:ext cx="5576565" cy="3219457"/>
          </a:xfrm>
          <a:prstGeom prst="rect">
            <a:avLst/>
          </a:prstGeom>
          <a:ln>
            <a:solidFill>
              <a:srgbClr val="F06A37"/>
            </a:solidFill>
          </a:ln>
        </p:spPr>
        <p:txBody>
          <a:bodyPr/>
          <a:lstStyle>
            <a:lvl1pPr marL="0" indent="0" algn="ctr" defTabSz="1219170" rtl="0" eaLnBrk="1" latinLnBrk="0" hangingPunct="1">
              <a:spcBef>
                <a:spcPct val="20000"/>
              </a:spcBef>
              <a:buFont typeface="Arial"/>
              <a:buNone/>
              <a:defRPr sz="4000" kern="1200">
                <a:solidFill>
                  <a:schemeClr val="tx1"/>
                </a:solidFill>
                <a:latin typeface="+mn-lt"/>
                <a:ea typeface="+mn-ea"/>
                <a:cs typeface="Apple Chancery"/>
              </a:defRPr>
            </a:lvl1pPr>
            <a:lvl2pPr marL="1219170" indent="-609585" algn="ctr" defTabSz="1219170" rtl="0" eaLnBrk="1" latinLnBrk="0" hangingPunct="1">
              <a:spcBef>
                <a:spcPct val="20000"/>
              </a:spcBef>
              <a:buFont typeface="Arial"/>
              <a:buChar char="•"/>
              <a:defRPr sz="4000" kern="1200">
                <a:solidFill>
                  <a:schemeClr val="tx1"/>
                </a:solidFill>
                <a:latin typeface="+mn-lt"/>
                <a:ea typeface="+mn-ea"/>
                <a:cs typeface="Apple Chancery"/>
              </a:defRPr>
            </a:lvl2pPr>
            <a:lvl3pPr marL="1219170" indent="0" algn="ctr" defTabSz="1219170" rtl="0" eaLnBrk="1" latinLnBrk="0" hangingPunct="1">
              <a:spcBef>
                <a:spcPct val="20000"/>
              </a:spcBef>
              <a:buFont typeface="Arial" pitchFamily="34" charset="0"/>
              <a:buNone/>
              <a:defRPr sz="4000" kern="1200">
                <a:solidFill>
                  <a:schemeClr val="tx1"/>
                </a:solidFill>
                <a:latin typeface="+mn-lt"/>
                <a:ea typeface="+mn-ea"/>
                <a:cs typeface="Apple Chancery"/>
              </a:defRPr>
            </a:lvl3pPr>
            <a:lvl4pPr marL="1828754" indent="0" algn="ctr" defTabSz="1219170" rtl="0" eaLnBrk="1" latinLnBrk="0" hangingPunct="1">
              <a:spcBef>
                <a:spcPct val="20000"/>
              </a:spcBef>
              <a:buFont typeface="Arial" pitchFamily="34" charset="0"/>
              <a:buNone/>
              <a:defRPr sz="4000" kern="1200">
                <a:solidFill>
                  <a:schemeClr val="tx1"/>
                </a:solidFill>
                <a:latin typeface="+mn-lt"/>
                <a:ea typeface="+mn-ea"/>
                <a:cs typeface="Apple Chancery"/>
              </a:defRPr>
            </a:lvl4pPr>
            <a:lvl5pPr marL="2438339" indent="0" algn="ctr" defTabSz="1219170" rtl="0" eaLnBrk="1" latinLnBrk="0" hangingPunct="1">
              <a:spcBef>
                <a:spcPct val="20000"/>
              </a:spcBef>
              <a:buFont typeface="Arial" pitchFamily="34" charset="0"/>
              <a:buNone/>
              <a:defRPr sz="4000" kern="1200">
                <a:solidFill>
                  <a:schemeClr val="tx1"/>
                </a:solidFill>
                <a:latin typeface="+mn-lt"/>
                <a:ea typeface="+mn-ea"/>
                <a:cs typeface="Apple Chancery"/>
              </a:defRPr>
            </a:lvl5pPr>
            <a:lvl6pPr marL="335271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9pPr>
          </a:lstStyle>
          <a:p>
            <a:pPr algn="just"/>
            <a:r>
              <a:rPr lang="en-US" sz="2400" b="1" dirty="0">
                <a:latin typeface="Nexa Bold" panose="02000000000000000000" pitchFamily="2" charset="0"/>
              </a:rPr>
              <a:t>“13 Enter through the narrow gate; for the gate is wide and the way is broad that leads to destruction, and there are many who enter through it. 14 For the gate is small and the way is narrow that leads to life, and there are few who find it.”</a:t>
            </a:r>
          </a:p>
          <a:p>
            <a:pPr algn="r"/>
            <a:r>
              <a:rPr lang="en-US" sz="2400" b="1" dirty="0">
                <a:latin typeface="Nexa Bold" panose="02000000000000000000" pitchFamily="2" charset="0"/>
              </a:rPr>
              <a:t>Matthew 7:13-14 </a:t>
            </a:r>
          </a:p>
        </p:txBody>
      </p:sp>
      <p:sp>
        <p:nvSpPr>
          <p:cNvPr id="11" name="TextBox 10">
            <a:extLst>
              <a:ext uri="{FF2B5EF4-FFF2-40B4-BE49-F238E27FC236}">
                <a16:creationId xmlns:a16="http://schemas.microsoft.com/office/drawing/2014/main" id="{A166069A-E4ED-CE13-9B42-3976CD8B6711}"/>
              </a:ext>
            </a:extLst>
          </p:cNvPr>
          <p:cNvSpPr txBox="1"/>
          <p:nvPr/>
        </p:nvSpPr>
        <p:spPr>
          <a:xfrm>
            <a:off x="8050589" y="2266612"/>
            <a:ext cx="2036064" cy="584775"/>
          </a:xfrm>
          <a:prstGeom prst="rect">
            <a:avLst/>
          </a:prstGeom>
          <a:noFill/>
          <a:ln>
            <a:solidFill>
              <a:srgbClr val="F06A37"/>
            </a:solidFill>
          </a:ln>
        </p:spPr>
        <p:txBody>
          <a:bodyPr wrap="square" rtlCol="0">
            <a:spAutoFit/>
          </a:bodyPr>
          <a:lstStyle/>
          <a:p>
            <a:pPr algn="ctr"/>
            <a:r>
              <a:rPr lang="en-US" sz="3200" dirty="0">
                <a:latin typeface="Nexa Light" panose="02000000000000000000" pitchFamily="2" charset="0"/>
              </a:rPr>
              <a:t>Isolating</a:t>
            </a:r>
          </a:p>
        </p:txBody>
      </p:sp>
      <p:sp>
        <p:nvSpPr>
          <p:cNvPr id="12" name="TextBox 11">
            <a:extLst>
              <a:ext uri="{FF2B5EF4-FFF2-40B4-BE49-F238E27FC236}">
                <a16:creationId xmlns:a16="http://schemas.microsoft.com/office/drawing/2014/main" id="{2DFB4E80-3F7F-6F81-13CB-6E74A5F2EFA9}"/>
              </a:ext>
            </a:extLst>
          </p:cNvPr>
          <p:cNvSpPr txBox="1"/>
          <p:nvPr/>
        </p:nvSpPr>
        <p:spPr>
          <a:xfrm>
            <a:off x="5599254" y="2299309"/>
            <a:ext cx="2036064" cy="584775"/>
          </a:xfrm>
          <a:prstGeom prst="rect">
            <a:avLst/>
          </a:prstGeom>
          <a:noFill/>
          <a:ln>
            <a:solidFill>
              <a:srgbClr val="F06A37"/>
            </a:solidFill>
          </a:ln>
        </p:spPr>
        <p:txBody>
          <a:bodyPr wrap="square" rtlCol="0">
            <a:spAutoFit/>
          </a:bodyPr>
          <a:lstStyle/>
          <a:p>
            <a:pPr algn="ctr"/>
            <a:r>
              <a:rPr lang="en-US" sz="3200" dirty="0">
                <a:latin typeface="Nexa Light" panose="02000000000000000000" pitchFamily="2" charset="0"/>
              </a:rPr>
              <a:t>Confining</a:t>
            </a:r>
          </a:p>
        </p:txBody>
      </p:sp>
    </p:spTree>
    <p:extLst>
      <p:ext uri="{BB962C8B-B14F-4D97-AF65-F5344CB8AC3E}">
        <p14:creationId xmlns:p14="http://schemas.microsoft.com/office/powerpoint/2010/main" val="9204653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down)">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wipe(down)">
                                      <p:cBhvr>
                                        <p:cTn id="17" dur="500"/>
                                        <p:tgtEl>
                                          <p:spTgt spid="12"/>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wipe(down)">
                                      <p:cBhvr>
                                        <p:cTn id="2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animBg="1"/>
      <p:bldP spid="11" grpId="0" animBg="1"/>
      <p:bldP spid="12"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B240CD2B-E75F-EE64-8976-12D13A4D3DCC}"/>
              </a:ext>
            </a:extLst>
          </p:cNvPr>
          <p:cNvSpPr txBox="1"/>
          <p:nvPr/>
        </p:nvSpPr>
        <p:spPr>
          <a:xfrm>
            <a:off x="397280" y="1334177"/>
            <a:ext cx="4262096" cy="646331"/>
          </a:xfrm>
          <a:prstGeom prst="rect">
            <a:avLst/>
          </a:prstGeom>
          <a:solidFill>
            <a:srgbClr val="F06A37"/>
          </a:solidFill>
          <a:ln>
            <a:noFill/>
          </a:ln>
          <a:effectLst>
            <a:outerShdw blurRad="190500" dist="228600" dir="2700000" algn="ctr">
              <a:srgbClr val="000000">
                <a:alpha val="30000"/>
              </a:srgbClr>
            </a:outerShdw>
            <a:softEdge rad="63500"/>
          </a:effectLst>
          <a:scene3d>
            <a:camera prst="orthographicFront">
              <a:rot lat="0" lon="0" rev="0"/>
            </a:camera>
            <a:lightRig rig="glow" dir="t">
              <a:rot lat="0" lon="0" rev="4800000"/>
            </a:lightRig>
          </a:scene3d>
          <a:sp3d prstMaterial="matte"/>
        </p:spPr>
        <p:txBody>
          <a:bodyPr wrap="square" tIns="91440" bIns="0" rtlCol="0">
            <a:spAutoFit/>
          </a:bodyPr>
          <a:lstStyle/>
          <a:p>
            <a:pPr marL="0" marR="0" lvl="0" indent="0" algn="ctr" defTabSz="914400" rtl="0" eaLnBrk="1" fontAlgn="auto" latinLnBrk="0" hangingPunct="1">
              <a:spcBef>
                <a:spcPts val="0"/>
              </a:spcBef>
              <a:spcAft>
                <a:spcPts val="0"/>
              </a:spcAft>
              <a:buClrTx/>
              <a:buSzTx/>
              <a:buFontTx/>
              <a:buNone/>
              <a:tabLst/>
              <a:defRPr/>
            </a:pPr>
            <a:r>
              <a:rPr lang="en-US" sz="3600" dirty="0">
                <a:solidFill>
                  <a:prstClr val="white"/>
                </a:solidFill>
                <a:effectLst>
                  <a:outerShdw blurRad="38100" dist="38100" dir="2700000" algn="tl">
                    <a:srgbClr val="000000">
                      <a:alpha val="43137"/>
                    </a:srgbClr>
                  </a:outerShdw>
                </a:effectLst>
                <a:latin typeface="Nexa Light" panose="02000000000000000000" pitchFamily="2" charset="0"/>
                <a:cs typeface="Poppins" panose="00000500000000000000" pitchFamily="50" charset="0"/>
              </a:rPr>
              <a:t>Two Gates</a:t>
            </a:r>
          </a:p>
        </p:txBody>
      </p:sp>
      <p:sp>
        <p:nvSpPr>
          <p:cNvPr id="4" name="TextBox 3">
            <a:extLst>
              <a:ext uri="{FF2B5EF4-FFF2-40B4-BE49-F238E27FC236}">
                <a16:creationId xmlns:a16="http://schemas.microsoft.com/office/drawing/2014/main" id="{3BF577DD-24B5-076B-B21A-DE7EA8F65191}"/>
              </a:ext>
            </a:extLst>
          </p:cNvPr>
          <p:cNvSpPr txBox="1"/>
          <p:nvPr/>
        </p:nvSpPr>
        <p:spPr>
          <a:xfrm>
            <a:off x="5255792" y="1334176"/>
            <a:ext cx="4262096" cy="646331"/>
          </a:xfrm>
          <a:prstGeom prst="rect">
            <a:avLst/>
          </a:prstGeom>
          <a:solidFill>
            <a:srgbClr val="F06A37"/>
          </a:solidFill>
          <a:ln>
            <a:noFill/>
          </a:ln>
          <a:effectLst>
            <a:outerShdw blurRad="190500" dist="228600" dir="2700000" algn="ctr">
              <a:srgbClr val="000000">
                <a:alpha val="30000"/>
              </a:srgbClr>
            </a:outerShdw>
            <a:softEdge rad="63500"/>
          </a:effectLst>
          <a:scene3d>
            <a:camera prst="orthographicFront">
              <a:rot lat="0" lon="0" rev="0"/>
            </a:camera>
            <a:lightRig rig="glow" dir="t">
              <a:rot lat="0" lon="0" rev="4800000"/>
            </a:lightRig>
          </a:scene3d>
          <a:sp3d prstMaterial="matte"/>
        </p:spPr>
        <p:txBody>
          <a:bodyPr wrap="square" tIns="91440" bIns="0" rtlCol="0">
            <a:spAutoFit/>
          </a:bodyPr>
          <a:lstStyle/>
          <a:p>
            <a:pPr marL="0" marR="0" lvl="0" indent="0" algn="ctr" defTabSz="914400" rtl="0" eaLnBrk="1" fontAlgn="auto" latinLnBrk="0" hangingPunct="1">
              <a:spcBef>
                <a:spcPts val="0"/>
              </a:spcBef>
              <a:spcAft>
                <a:spcPts val="0"/>
              </a:spcAft>
              <a:buClrTx/>
              <a:buSzTx/>
              <a:buFontTx/>
              <a:buNone/>
              <a:tabLst/>
              <a:defRPr/>
            </a:pPr>
            <a:r>
              <a:rPr lang="en-US" sz="3600" dirty="0">
                <a:solidFill>
                  <a:prstClr val="white"/>
                </a:solidFill>
                <a:effectLst>
                  <a:outerShdw blurRad="38100" dist="38100" dir="2700000" algn="tl">
                    <a:srgbClr val="000000">
                      <a:alpha val="43137"/>
                    </a:srgbClr>
                  </a:outerShdw>
                </a:effectLst>
                <a:latin typeface="Nexa Light" panose="02000000000000000000" pitchFamily="2" charset="0"/>
                <a:cs typeface="Poppins" panose="00000500000000000000" pitchFamily="50" charset="0"/>
              </a:rPr>
              <a:t>Two Groups</a:t>
            </a:r>
          </a:p>
        </p:txBody>
      </p:sp>
      <p:sp>
        <p:nvSpPr>
          <p:cNvPr id="5" name="TextBox 4">
            <a:extLst>
              <a:ext uri="{FF2B5EF4-FFF2-40B4-BE49-F238E27FC236}">
                <a16:creationId xmlns:a16="http://schemas.microsoft.com/office/drawing/2014/main" id="{2A71A0CE-5C94-EC01-56A6-0C98E3F61728}"/>
              </a:ext>
            </a:extLst>
          </p:cNvPr>
          <p:cNvSpPr txBox="1"/>
          <p:nvPr/>
        </p:nvSpPr>
        <p:spPr>
          <a:xfrm>
            <a:off x="397280" y="2205056"/>
            <a:ext cx="4262096" cy="646331"/>
          </a:xfrm>
          <a:prstGeom prst="rect">
            <a:avLst/>
          </a:prstGeom>
          <a:solidFill>
            <a:srgbClr val="F06A37"/>
          </a:solidFill>
          <a:ln>
            <a:noFill/>
          </a:ln>
          <a:effectLst>
            <a:outerShdw blurRad="190500" dist="228600" dir="2700000" algn="ctr">
              <a:srgbClr val="000000">
                <a:alpha val="30000"/>
              </a:srgbClr>
            </a:outerShdw>
            <a:softEdge rad="63500"/>
          </a:effectLst>
          <a:scene3d>
            <a:camera prst="orthographicFront">
              <a:rot lat="0" lon="0" rev="0"/>
            </a:camera>
            <a:lightRig rig="glow" dir="t">
              <a:rot lat="0" lon="0" rev="4800000"/>
            </a:lightRig>
          </a:scene3d>
          <a:sp3d prstMaterial="matte"/>
        </p:spPr>
        <p:txBody>
          <a:bodyPr wrap="square" tIns="91440" bIns="0" rtlCol="0">
            <a:spAutoFit/>
          </a:bodyPr>
          <a:lstStyle/>
          <a:p>
            <a:pPr marL="0" marR="0" lvl="0" indent="0" algn="ctr" defTabSz="914400" rtl="0" eaLnBrk="1" fontAlgn="auto" latinLnBrk="0" hangingPunct="1">
              <a:spcBef>
                <a:spcPts val="0"/>
              </a:spcBef>
              <a:spcAft>
                <a:spcPts val="0"/>
              </a:spcAft>
              <a:buClrTx/>
              <a:buSzTx/>
              <a:buFontTx/>
              <a:buNone/>
              <a:tabLst/>
              <a:defRPr/>
            </a:pPr>
            <a:r>
              <a:rPr lang="en-US" sz="3600" dirty="0">
                <a:solidFill>
                  <a:prstClr val="white"/>
                </a:solidFill>
                <a:effectLst>
                  <a:outerShdw blurRad="38100" dist="38100" dir="2700000" algn="tl">
                    <a:srgbClr val="000000">
                      <a:alpha val="43137"/>
                    </a:srgbClr>
                  </a:outerShdw>
                </a:effectLst>
                <a:latin typeface="Nexa Light" panose="02000000000000000000" pitchFamily="2" charset="0"/>
                <a:cs typeface="Poppins" panose="00000500000000000000" pitchFamily="50" charset="0"/>
              </a:rPr>
              <a:t>Two Paths</a:t>
            </a:r>
          </a:p>
        </p:txBody>
      </p:sp>
      <p:sp>
        <p:nvSpPr>
          <p:cNvPr id="6" name="TextBox 5">
            <a:extLst>
              <a:ext uri="{FF2B5EF4-FFF2-40B4-BE49-F238E27FC236}">
                <a16:creationId xmlns:a16="http://schemas.microsoft.com/office/drawing/2014/main" id="{9EE82B9B-72F0-F7EE-2BEC-250D21801870}"/>
              </a:ext>
            </a:extLst>
          </p:cNvPr>
          <p:cNvSpPr txBox="1"/>
          <p:nvPr/>
        </p:nvSpPr>
        <p:spPr>
          <a:xfrm>
            <a:off x="5255792" y="2205055"/>
            <a:ext cx="4262096" cy="646331"/>
          </a:xfrm>
          <a:prstGeom prst="rect">
            <a:avLst/>
          </a:prstGeom>
          <a:solidFill>
            <a:srgbClr val="F06A37"/>
          </a:solidFill>
          <a:ln>
            <a:noFill/>
          </a:ln>
          <a:effectLst>
            <a:outerShdw blurRad="190500" dist="228600" dir="2700000" algn="ctr">
              <a:srgbClr val="000000">
                <a:alpha val="30000"/>
              </a:srgbClr>
            </a:outerShdw>
            <a:softEdge rad="63500"/>
          </a:effectLst>
          <a:scene3d>
            <a:camera prst="orthographicFront">
              <a:rot lat="0" lon="0" rev="0"/>
            </a:camera>
            <a:lightRig rig="glow" dir="t">
              <a:rot lat="0" lon="0" rev="4800000"/>
            </a:lightRig>
          </a:scene3d>
          <a:sp3d prstMaterial="matte"/>
        </p:spPr>
        <p:txBody>
          <a:bodyPr wrap="square" tIns="91440" bIns="0" rtlCol="0">
            <a:spAutoFit/>
          </a:bodyPr>
          <a:lstStyle/>
          <a:p>
            <a:pPr marL="0" marR="0" lvl="0" indent="0" algn="ctr" defTabSz="914400" rtl="0" eaLnBrk="1" fontAlgn="auto" latinLnBrk="0" hangingPunct="1">
              <a:spcBef>
                <a:spcPts val="0"/>
              </a:spcBef>
              <a:spcAft>
                <a:spcPts val="0"/>
              </a:spcAft>
              <a:buClrTx/>
              <a:buSzTx/>
              <a:buFontTx/>
              <a:buNone/>
              <a:tabLst/>
              <a:defRPr/>
            </a:pPr>
            <a:r>
              <a:rPr lang="en-US" sz="3600" dirty="0">
                <a:solidFill>
                  <a:prstClr val="white"/>
                </a:solidFill>
                <a:effectLst>
                  <a:outerShdw blurRad="38100" dist="38100" dir="2700000" algn="tl">
                    <a:srgbClr val="000000">
                      <a:alpha val="43137"/>
                    </a:srgbClr>
                  </a:outerShdw>
                </a:effectLst>
                <a:latin typeface="Nexa Light" panose="02000000000000000000" pitchFamily="2" charset="0"/>
                <a:cs typeface="Poppins" panose="00000500000000000000" pitchFamily="50" charset="0"/>
              </a:rPr>
              <a:t>Two Destinations</a:t>
            </a:r>
          </a:p>
        </p:txBody>
      </p:sp>
      <p:sp>
        <p:nvSpPr>
          <p:cNvPr id="7" name="TextBox 6">
            <a:extLst>
              <a:ext uri="{FF2B5EF4-FFF2-40B4-BE49-F238E27FC236}">
                <a16:creationId xmlns:a16="http://schemas.microsoft.com/office/drawing/2014/main" id="{CFC3E4C1-6FB7-DF57-2ABD-F66E5DAC946C}"/>
              </a:ext>
            </a:extLst>
          </p:cNvPr>
          <p:cNvSpPr txBox="1"/>
          <p:nvPr/>
        </p:nvSpPr>
        <p:spPr>
          <a:xfrm>
            <a:off x="134112" y="401742"/>
            <a:ext cx="5291328" cy="707886"/>
          </a:xfrm>
          <a:prstGeom prst="rect">
            <a:avLst/>
          </a:prstGeom>
          <a:noFill/>
        </p:spPr>
        <p:txBody>
          <a:bodyPr wrap="square" rtlCol="0">
            <a:spAutoFit/>
          </a:bodyPr>
          <a:lstStyle/>
          <a:p>
            <a:r>
              <a:rPr lang="en-US" sz="4000" b="1" dirty="0">
                <a:latin typeface="Nexa Bold" panose="02000000000000000000" pitchFamily="2" charset="0"/>
              </a:rPr>
              <a:t>The Components:</a:t>
            </a:r>
          </a:p>
        </p:txBody>
      </p:sp>
      <p:sp>
        <p:nvSpPr>
          <p:cNvPr id="2" name="Text Placeholder 1">
            <a:extLst>
              <a:ext uri="{FF2B5EF4-FFF2-40B4-BE49-F238E27FC236}">
                <a16:creationId xmlns:a16="http://schemas.microsoft.com/office/drawing/2014/main" id="{A5B9EF53-4658-84D2-D6C1-D8BE9904DC9A}"/>
              </a:ext>
            </a:extLst>
          </p:cNvPr>
          <p:cNvSpPr txBox="1">
            <a:spLocks/>
          </p:cNvSpPr>
          <p:nvPr/>
        </p:nvSpPr>
        <p:spPr>
          <a:xfrm>
            <a:off x="6096000" y="3429000"/>
            <a:ext cx="5576565" cy="3219457"/>
          </a:xfrm>
          <a:prstGeom prst="rect">
            <a:avLst/>
          </a:prstGeom>
          <a:ln>
            <a:solidFill>
              <a:srgbClr val="F06A37"/>
            </a:solidFill>
          </a:ln>
        </p:spPr>
        <p:txBody>
          <a:bodyPr/>
          <a:lstStyle>
            <a:lvl1pPr marL="0" indent="0" algn="ctr" defTabSz="1219170" rtl="0" eaLnBrk="1" latinLnBrk="0" hangingPunct="1">
              <a:spcBef>
                <a:spcPct val="20000"/>
              </a:spcBef>
              <a:buFont typeface="Arial"/>
              <a:buNone/>
              <a:defRPr sz="4000" kern="1200">
                <a:solidFill>
                  <a:schemeClr val="tx1"/>
                </a:solidFill>
                <a:latin typeface="+mn-lt"/>
                <a:ea typeface="+mn-ea"/>
                <a:cs typeface="Apple Chancery"/>
              </a:defRPr>
            </a:lvl1pPr>
            <a:lvl2pPr marL="1219170" indent="-609585" algn="ctr" defTabSz="1219170" rtl="0" eaLnBrk="1" latinLnBrk="0" hangingPunct="1">
              <a:spcBef>
                <a:spcPct val="20000"/>
              </a:spcBef>
              <a:buFont typeface="Arial"/>
              <a:buChar char="•"/>
              <a:defRPr sz="4000" kern="1200">
                <a:solidFill>
                  <a:schemeClr val="tx1"/>
                </a:solidFill>
                <a:latin typeface="+mn-lt"/>
                <a:ea typeface="+mn-ea"/>
                <a:cs typeface="Apple Chancery"/>
              </a:defRPr>
            </a:lvl2pPr>
            <a:lvl3pPr marL="1219170" indent="0" algn="ctr" defTabSz="1219170" rtl="0" eaLnBrk="1" latinLnBrk="0" hangingPunct="1">
              <a:spcBef>
                <a:spcPct val="20000"/>
              </a:spcBef>
              <a:buFont typeface="Arial" pitchFamily="34" charset="0"/>
              <a:buNone/>
              <a:defRPr sz="4000" kern="1200">
                <a:solidFill>
                  <a:schemeClr val="tx1"/>
                </a:solidFill>
                <a:latin typeface="+mn-lt"/>
                <a:ea typeface="+mn-ea"/>
                <a:cs typeface="Apple Chancery"/>
              </a:defRPr>
            </a:lvl3pPr>
            <a:lvl4pPr marL="1828754" indent="0" algn="ctr" defTabSz="1219170" rtl="0" eaLnBrk="1" latinLnBrk="0" hangingPunct="1">
              <a:spcBef>
                <a:spcPct val="20000"/>
              </a:spcBef>
              <a:buFont typeface="Arial" pitchFamily="34" charset="0"/>
              <a:buNone/>
              <a:defRPr sz="4000" kern="1200">
                <a:solidFill>
                  <a:schemeClr val="tx1"/>
                </a:solidFill>
                <a:latin typeface="+mn-lt"/>
                <a:ea typeface="+mn-ea"/>
                <a:cs typeface="Apple Chancery"/>
              </a:defRPr>
            </a:lvl4pPr>
            <a:lvl5pPr marL="2438339" indent="0" algn="ctr" defTabSz="1219170" rtl="0" eaLnBrk="1" latinLnBrk="0" hangingPunct="1">
              <a:spcBef>
                <a:spcPct val="20000"/>
              </a:spcBef>
              <a:buFont typeface="Arial" pitchFamily="34" charset="0"/>
              <a:buNone/>
              <a:defRPr sz="4000" kern="1200">
                <a:solidFill>
                  <a:schemeClr val="tx1"/>
                </a:solidFill>
                <a:latin typeface="+mn-lt"/>
                <a:ea typeface="+mn-ea"/>
                <a:cs typeface="Apple Chancery"/>
              </a:defRPr>
            </a:lvl5pPr>
            <a:lvl6pPr marL="335271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9pPr>
          </a:lstStyle>
          <a:p>
            <a:pPr algn="just"/>
            <a:r>
              <a:rPr lang="en-US" sz="2400" b="1" dirty="0">
                <a:latin typeface="Nexa Bold" panose="02000000000000000000" pitchFamily="2" charset="0"/>
              </a:rPr>
              <a:t>“13 Enter through the narrow gate; for the gate is wide and the way is broad that leads to destruction, and there are many who enter through it. 14 For the gate is small and the way is narrow that leads to life, and there are few who find it.”</a:t>
            </a:r>
          </a:p>
          <a:p>
            <a:pPr algn="r"/>
            <a:r>
              <a:rPr lang="en-US" sz="2400" b="1" dirty="0">
                <a:latin typeface="Nexa Bold" panose="02000000000000000000" pitchFamily="2" charset="0"/>
              </a:rPr>
              <a:t>Matthew 7:13-14 </a:t>
            </a:r>
          </a:p>
        </p:txBody>
      </p:sp>
    </p:spTree>
    <p:extLst>
      <p:ext uri="{BB962C8B-B14F-4D97-AF65-F5344CB8AC3E}">
        <p14:creationId xmlns:p14="http://schemas.microsoft.com/office/powerpoint/2010/main" val="3577007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down)">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B240CD2B-E75F-EE64-8976-12D13A4D3DCC}"/>
              </a:ext>
            </a:extLst>
          </p:cNvPr>
          <p:cNvSpPr txBox="1"/>
          <p:nvPr/>
        </p:nvSpPr>
        <p:spPr>
          <a:xfrm>
            <a:off x="799616" y="2030481"/>
            <a:ext cx="9844000" cy="646331"/>
          </a:xfrm>
          <a:prstGeom prst="rect">
            <a:avLst/>
          </a:prstGeom>
          <a:solidFill>
            <a:srgbClr val="F06A37"/>
          </a:solidFill>
          <a:ln>
            <a:noFill/>
          </a:ln>
          <a:effectLst>
            <a:outerShdw blurRad="190500" dist="228600" dir="2700000" algn="ctr">
              <a:srgbClr val="000000">
                <a:alpha val="30000"/>
              </a:srgbClr>
            </a:outerShdw>
            <a:softEdge rad="63500"/>
          </a:effectLst>
          <a:scene3d>
            <a:camera prst="orthographicFront">
              <a:rot lat="0" lon="0" rev="0"/>
            </a:camera>
            <a:lightRig rig="glow" dir="t">
              <a:rot lat="0" lon="0" rev="4800000"/>
            </a:lightRig>
          </a:scene3d>
          <a:sp3d prstMaterial="matte"/>
        </p:spPr>
        <p:txBody>
          <a:bodyPr wrap="square" tIns="91440" bIns="0" rtlCol="0">
            <a:spAutoFit/>
          </a:bodyPr>
          <a:lstStyle/>
          <a:p>
            <a:pPr marL="0" marR="0" lvl="0" indent="0" algn="ctr" defTabSz="914400" rtl="0" eaLnBrk="1" fontAlgn="auto" latinLnBrk="0" hangingPunct="1">
              <a:spcBef>
                <a:spcPts val="0"/>
              </a:spcBef>
              <a:spcAft>
                <a:spcPts val="0"/>
              </a:spcAft>
              <a:buClrTx/>
              <a:buSzTx/>
              <a:buFontTx/>
              <a:buNone/>
              <a:tabLst/>
              <a:defRPr/>
            </a:pPr>
            <a:r>
              <a:rPr lang="en-US" sz="3600" dirty="0">
                <a:solidFill>
                  <a:prstClr val="white"/>
                </a:solidFill>
                <a:effectLst>
                  <a:outerShdw blurRad="38100" dist="38100" dir="2700000" algn="tl">
                    <a:srgbClr val="000000">
                      <a:alpha val="43137"/>
                    </a:srgbClr>
                  </a:outerShdw>
                </a:effectLst>
                <a:latin typeface="Nexa Light" panose="02000000000000000000" pitchFamily="2" charset="0"/>
                <a:cs typeface="Poppins" panose="00000500000000000000" pitchFamily="50" charset="0"/>
              </a:rPr>
              <a:t>Know You Will Often Stand Alone</a:t>
            </a:r>
          </a:p>
        </p:txBody>
      </p:sp>
      <p:sp>
        <p:nvSpPr>
          <p:cNvPr id="7" name="TextBox 6">
            <a:extLst>
              <a:ext uri="{FF2B5EF4-FFF2-40B4-BE49-F238E27FC236}">
                <a16:creationId xmlns:a16="http://schemas.microsoft.com/office/drawing/2014/main" id="{CFC3E4C1-6FB7-DF57-2ABD-F66E5DAC946C}"/>
              </a:ext>
            </a:extLst>
          </p:cNvPr>
          <p:cNvSpPr txBox="1"/>
          <p:nvPr/>
        </p:nvSpPr>
        <p:spPr>
          <a:xfrm>
            <a:off x="134112" y="401742"/>
            <a:ext cx="7741920" cy="707886"/>
          </a:xfrm>
          <a:prstGeom prst="rect">
            <a:avLst/>
          </a:prstGeom>
          <a:noFill/>
        </p:spPr>
        <p:txBody>
          <a:bodyPr wrap="square" rtlCol="0">
            <a:spAutoFit/>
          </a:bodyPr>
          <a:lstStyle/>
          <a:p>
            <a:r>
              <a:rPr lang="en-US" sz="4000" b="1" dirty="0">
                <a:latin typeface="Nexa Bold" panose="02000000000000000000" pitchFamily="2" charset="0"/>
              </a:rPr>
              <a:t>Implications &amp; Applications:</a:t>
            </a:r>
          </a:p>
        </p:txBody>
      </p:sp>
      <p:sp>
        <p:nvSpPr>
          <p:cNvPr id="2" name="Text Placeholder 1">
            <a:extLst>
              <a:ext uri="{FF2B5EF4-FFF2-40B4-BE49-F238E27FC236}">
                <a16:creationId xmlns:a16="http://schemas.microsoft.com/office/drawing/2014/main" id="{A5B9EF53-4658-84D2-D6C1-D8BE9904DC9A}"/>
              </a:ext>
            </a:extLst>
          </p:cNvPr>
          <p:cNvSpPr txBox="1">
            <a:spLocks/>
          </p:cNvSpPr>
          <p:nvPr/>
        </p:nvSpPr>
        <p:spPr>
          <a:xfrm>
            <a:off x="6096000" y="3429000"/>
            <a:ext cx="5576565" cy="3219457"/>
          </a:xfrm>
          <a:prstGeom prst="rect">
            <a:avLst/>
          </a:prstGeom>
          <a:ln>
            <a:solidFill>
              <a:srgbClr val="F06A37"/>
            </a:solidFill>
          </a:ln>
        </p:spPr>
        <p:txBody>
          <a:bodyPr/>
          <a:lstStyle>
            <a:lvl1pPr marL="0" indent="0" algn="ctr" defTabSz="1219170" rtl="0" eaLnBrk="1" latinLnBrk="0" hangingPunct="1">
              <a:spcBef>
                <a:spcPct val="20000"/>
              </a:spcBef>
              <a:buFont typeface="Arial"/>
              <a:buNone/>
              <a:defRPr sz="4000" kern="1200">
                <a:solidFill>
                  <a:schemeClr val="tx1"/>
                </a:solidFill>
                <a:latin typeface="+mn-lt"/>
                <a:ea typeface="+mn-ea"/>
                <a:cs typeface="Apple Chancery"/>
              </a:defRPr>
            </a:lvl1pPr>
            <a:lvl2pPr marL="1219170" indent="-609585" algn="ctr" defTabSz="1219170" rtl="0" eaLnBrk="1" latinLnBrk="0" hangingPunct="1">
              <a:spcBef>
                <a:spcPct val="20000"/>
              </a:spcBef>
              <a:buFont typeface="Arial"/>
              <a:buChar char="•"/>
              <a:defRPr sz="4000" kern="1200">
                <a:solidFill>
                  <a:schemeClr val="tx1"/>
                </a:solidFill>
                <a:latin typeface="+mn-lt"/>
                <a:ea typeface="+mn-ea"/>
                <a:cs typeface="Apple Chancery"/>
              </a:defRPr>
            </a:lvl2pPr>
            <a:lvl3pPr marL="1219170" indent="0" algn="ctr" defTabSz="1219170" rtl="0" eaLnBrk="1" latinLnBrk="0" hangingPunct="1">
              <a:spcBef>
                <a:spcPct val="20000"/>
              </a:spcBef>
              <a:buFont typeface="Arial" pitchFamily="34" charset="0"/>
              <a:buNone/>
              <a:defRPr sz="4000" kern="1200">
                <a:solidFill>
                  <a:schemeClr val="tx1"/>
                </a:solidFill>
                <a:latin typeface="+mn-lt"/>
                <a:ea typeface="+mn-ea"/>
                <a:cs typeface="Apple Chancery"/>
              </a:defRPr>
            </a:lvl3pPr>
            <a:lvl4pPr marL="1828754" indent="0" algn="ctr" defTabSz="1219170" rtl="0" eaLnBrk="1" latinLnBrk="0" hangingPunct="1">
              <a:spcBef>
                <a:spcPct val="20000"/>
              </a:spcBef>
              <a:buFont typeface="Arial" pitchFamily="34" charset="0"/>
              <a:buNone/>
              <a:defRPr sz="4000" kern="1200">
                <a:solidFill>
                  <a:schemeClr val="tx1"/>
                </a:solidFill>
                <a:latin typeface="+mn-lt"/>
                <a:ea typeface="+mn-ea"/>
                <a:cs typeface="Apple Chancery"/>
              </a:defRPr>
            </a:lvl4pPr>
            <a:lvl5pPr marL="2438339" indent="0" algn="ctr" defTabSz="1219170" rtl="0" eaLnBrk="1" latinLnBrk="0" hangingPunct="1">
              <a:spcBef>
                <a:spcPct val="20000"/>
              </a:spcBef>
              <a:buFont typeface="Arial" pitchFamily="34" charset="0"/>
              <a:buNone/>
              <a:defRPr sz="4000" kern="1200">
                <a:solidFill>
                  <a:schemeClr val="tx1"/>
                </a:solidFill>
                <a:latin typeface="+mn-lt"/>
                <a:ea typeface="+mn-ea"/>
                <a:cs typeface="Apple Chancery"/>
              </a:defRPr>
            </a:lvl5pPr>
            <a:lvl6pPr marL="335271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9pPr>
          </a:lstStyle>
          <a:p>
            <a:pPr algn="just"/>
            <a:r>
              <a:rPr lang="en-US" sz="2400" b="1" dirty="0">
                <a:latin typeface="Nexa Bold" panose="02000000000000000000" pitchFamily="2" charset="0"/>
              </a:rPr>
              <a:t>“13 Enter through the narrow gate; for the gate is wide and the way is broad that leads to destruction, and there are many who enter through it. 14 For the gate is small and the way is narrow that leads to life, and there are few who find it.”</a:t>
            </a:r>
          </a:p>
          <a:p>
            <a:pPr algn="r"/>
            <a:r>
              <a:rPr lang="en-US" sz="2400" b="1" dirty="0">
                <a:latin typeface="Nexa Bold" panose="02000000000000000000" pitchFamily="2" charset="0"/>
              </a:rPr>
              <a:t>Matthew 7:13-14 </a:t>
            </a:r>
          </a:p>
        </p:txBody>
      </p:sp>
      <p:sp>
        <p:nvSpPr>
          <p:cNvPr id="8" name="TextBox 7">
            <a:extLst>
              <a:ext uri="{FF2B5EF4-FFF2-40B4-BE49-F238E27FC236}">
                <a16:creationId xmlns:a16="http://schemas.microsoft.com/office/drawing/2014/main" id="{FBFF174B-551C-F85B-4756-1918E452250F}"/>
              </a:ext>
            </a:extLst>
          </p:cNvPr>
          <p:cNvSpPr txBox="1"/>
          <p:nvPr/>
        </p:nvSpPr>
        <p:spPr>
          <a:xfrm>
            <a:off x="799616" y="2037771"/>
            <a:ext cx="9844000" cy="646331"/>
          </a:xfrm>
          <a:prstGeom prst="rect">
            <a:avLst/>
          </a:prstGeom>
          <a:solidFill>
            <a:srgbClr val="F06A37"/>
          </a:solidFill>
          <a:ln>
            <a:noFill/>
          </a:ln>
          <a:effectLst>
            <a:outerShdw blurRad="190500" dist="228600" dir="2700000" algn="ctr">
              <a:srgbClr val="000000">
                <a:alpha val="30000"/>
              </a:srgbClr>
            </a:outerShdw>
            <a:softEdge rad="63500"/>
          </a:effectLst>
          <a:scene3d>
            <a:camera prst="orthographicFront">
              <a:rot lat="0" lon="0" rev="0"/>
            </a:camera>
            <a:lightRig rig="glow" dir="t">
              <a:rot lat="0" lon="0" rev="4800000"/>
            </a:lightRig>
          </a:scene3d>
          <a:sp3d prstMaterial="matte"/>
        </p:spPr>
        <p:txBody>
          <a:bodyPr wrap="square" tIns="91440" bIns="0" rtlCol="0">
            <a:spAutoFit/>
          </a:bodyPr>
          <a:lstStyle/>
          <a:p>
            <a:pPr marL="0" marR="0" lvl="0" indent="0" algn="ctr" defTabSz="914400" rtl="0" eaLnBrk="1" fontAlgn="auto" latinLnBrk="0" hangingPunct="1">
              <a:spcBef>
                <a:spcPts val="0"/>
              </a:spcBef>
              <a:spcAft>
                <a:spcPts val="0"/>
              </a:spcAft>
              <a:buClrTx/>
              <a:buSzTx/>
              <a:buFontTx/>
              <a:buNone/>
              <a:tabLst/>
              <a:defRPr/>
            </a:pPr>
            <a:r>
              <a:rPr lang="en-US" sz="3600" dirty="0">
                <a:solidFill>
                  <a:prstClr val="white"/>
                </a:solidFill>
                <a:effectLst>
                  <a:outerShdw blurRad="38100" dist="38100" dir="2700000" algn="tl">
                    <a:srgbClr val="000000">
                      <a:alpha val="43137"/>
                    </a:srgbClr>
                  </a:outerShdw>
                </a:effectLst>
                <a:latin typeface="Nexa Light" panose="02000000000000000000" pitchFamily="2" charset="0"/>
                <a:cs typeface="Poppins" panose="00000500000000000000" pitchFamily="50" charset="0"/>
              </a:rPr>
              <a:t>Know You &amp; Others Will Often Struggle</a:t>
            </a:r>
          </a:p>
        </p:txBody>
      </p:sp>
      <p:sp>
        <p:nvSpPr>
          <p:cNvPr id="9" name="TextBox 8">
            <a:extLst>
              <a:ext uri="{FF2B5EF4-FFF2-40B4-BE49-F238E27FC236}">
                <a16:creationId xmlns:a16="http://schemas.microsoft.com/office/drawing/2014/main" id="{31555701-6C91-D445-1FC2-4AEF16060182}"/>
              </a:ext>
            </a:extLst>
          </p:cNvPr>
          <p:cNvSpPr txBox="1"/>
          <p:nvPr/>
        </p:nvSpPr>
        <p:spPr>
          <a:xfrm>
            <a:off x="799616" y="2037771"/>
            <a:ext cx="9844000" cy="646331"/>
          </a:xfrm>
          <a:prstGeom prst="rect">
            <a:avLst/>
          </a:prstGeom>
          <a:solidFill>
            <a:srgbClr val="F06A37"/>
          </a:solidFill>
          <a:ln>
            <a:noFill/>
          </a:ln>
          <a:effectLst>
            <a:outerShdw blurRad="190500" dist="228600" dir="2700000" algn="ctr">
              <a:srgbClr val="000000">
                <a:alpha val="30000"/>
              </a:srgbClr>
            </a:outerShdw>
            <a:softEdge rad="63500"/>
          </a:effectLst>
          <a:scene3d>
            <a:camera prst="orthographicFront">
              <a:rot lat="0" lon="0" rev="0"/>
            </a:camera>
            <a:lightRig rig="glow" dir="t">
              <a:rot lat="0" lon="0" rev="4800000"/>
            </a:lightRig>
          </a:scene3d>
          <a:sp3d prstMaterial="matte"/>
        </p:spPr>
        <p:txBody>
          <a:bodyPr wrap="square" tIns="91440" bIns="0" rtlCol="0">
            <a:spAutoFit/>
          </a:bodyPr>
          <a:lstStyle/>
          <a:p>
            <a:pPr marL="0" marR="0" lvl="0" indent="0" algn="ctr" defTabSz="914400" rtl="0" eaLnBrk="1" fontAlgn="auto" latinLnBrk="0" hangingPunct="1">
              <a:spcBef>
                <a:spcPts val="0"/>
              </a:spcBef>
              <a:spcAft>
                <a:spcPts val="0"/>
              </a:spcAft>
              <a:buClrTx/>
              <a:buSzTx/>
              <a:buFontTx/>
              <a:buNone/>
              <a:tabLst/>
              <a:defRPr/>
            </a:pPr>
            <a:r>
              <a:rPr lang="en-US" sz="3600" dirty="0">
                <a:solidFill>
                  <a:prstClr val="white"/>
                </a:solidFill>
                <a:effectLst>
                  <a:outerShdw blurRad="38100" dist="38100" dir="2700000" algn="tl">
                    <a:srgbClr val="000000">
                      <a:alpha val="43137"/>
                    </a:srgbClr>
                  </a:outerShdw>
                </a:effectLst>
                <a:latin typeface="Nexa Light" panose="02000000000000000000" pitchFamily="2" charset="0"/>
                <a:cs typeface="Poppins" panose="00000500000000000000" pitchFamily="50" charset="0"/>
              </a:rPr>
              <a:t>Know It’s Worth It In The End</a:t>
            </a:r>
          </a:p>
        </p:txBody>
      </p:sp>
    </p:spTree>
    <p:extLst>
      <p:ext uri="{BB962C8B-B14F-4D97-AF65-F5344CB8AC3E}">
        <p14:creationId xmlns:p14="http://schemas.microsoft.com/office/powerpoint/2010/main" val="40203009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ipe(down)">
                                      <p:cBhvr>
                                        <p:cTn id="12" dur="500"/>
                                        <p:tgtEl>
                                          <p:spTgt spid="8"/>
                                        </p:tgtEl>
                                      </p:cBhvr>
                                    </p:animEffect>
                                  </p:childTnLst>
                                </p:cTn>
                              </p:par>
                              <p:par>
                                <p:cTn id="13" presetID="22" presetClass="exit" presetSubtype="4" fill="hold" grpId="1" nodeType="withEffect">
                                  <p:stCondLst>
                                    <p:cond delay="0"/>
                                  </p:stCondLst>
                                  <p:childTnLst>
                                    <p:animEffect transition="out" filter="wipe(down)">
                                      <p:cBhvr>
                                        <p:cTn id="14" dur="500"/>
                                        <p:tgtEl>
                                          <p:spTgt spid="3"/>
                                        </p:tgtEl>
                                      </p:cBhvr>
                                    </p:animEffect>
                                    <p:set>
                                      <p:cBhvr>
                                        <p:cTn id="15" dur="1" fill="hold">
                                          <p:stCondLst>
                                            <p:cond delay="499"/>
                                          </p:stCondLst>
                                        </p:cTn>
                                        <p:tgtEl>
                                          <p:spTgt spid="3"/>
                                        </p:tgtEl>
                                        <p:attrNameLst>
                                          <p:attrName>style.visibility</p:attrName>
                                        </p:attrNameLst>
                                      </p:cBhvr>
                                      <p:to>
                                        <p:strVal val="hidden"/>
                                      </p:to>
                                    </p:se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grpId="0" nodeType="click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wipe(down)">
                                      <p:cBhvr>
                                        <p:cTn id="20" dur="500"/>
                                        <p:tgtEl>
                                          <p:spTgt spid="9"/>
                                        </p:tgtEl>
                                      </p:cBhvr>
                                    </p:animEffect>
                                  </p:childTnLst>
                                </p:cTn>
                              </p:par>
                              <p:par>
                                <p:cTn id="21" presetID="22" presetClass="exit" presetSubtype="4" fill="hold" grpId="1" nodeType="withEffect">
                                  <p:stCondLst>
                                    <p:cond delay="0"/>
                                  </p:stCondLst>
                                  <p:childTnLst>
                                    <p:animEffect transition="out" filter="wipe(down)">
                                      <p:cBhvr>
                                        <p:cTn id="22" dur="500"/>
                                        <p:tgtEl>
                                          <p:spTgt spid="8"/>
                                        </p:tgtEl>
                                      </p:cBhvr>
                                    </p:animEffect>
                                    <p:set>
                                      <p:cBhvr>
                                        <p:cTn id="23" dur="1" fill="hold">
                                          <p:stCondLst>
                                            <p:cond delay="499"/>
                                          </p:stCondLst>
                                        </p:cTn>
                                        <p:tgtEl>
                                          <p:spTgt spid="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 grpId="1" animBg="1"/>
      <p:bldP spid="8" grpId="0" animBg="1"/>
      <p:bldP spid="8" grpId="1" animBg="1"/>
      <p:bldP spid="9" grpId="0" animBg="1"/>
    </p:bldLst>
  </p:timing>
</p:sld>
</file>

<file path=ppt/theme/theme1.xml><?xml version="1.0" encoding="utf-8"?>
<a:theme xmlns:a="http://schemas.openxmlformats.org/drawingml/2006/main" name="Default">
  <a:themeElements>
    <a:clrScheme name="Grayscale">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Civic">
      <a:majorFont>
        <a:latin typeface="Georgia"/>
        <a:ea typeface=""/>
        <a:cs typeface=""/>
        <a:font script="Jpan" typeface="ＭＳ Ｐゴシック"/>
        <a:font script="Hang" typeface="돋움"/>
        <a:font script="Hans" typeface="华文新魏"/>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Georgia"/>
        <a:ea typeface=""/>
        <a:cs typeface=""/>
        <a:font script="Jpan" typeface="ＭＳ Ｐ明朝"/>
        <a:font script="Hang" typeface="바탕"/>
        <a:font script="Hans" typeface="华文新魏"/>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201</TotalTime>
  <Words>276</Words>
  <Application>Microsoft Macintosh PowerPoint</Application>
  <PresentationFormat>Widescreen</PresentationFormat>
  <Paragraphs>22</Paragraphs>
  <Slides>6</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6</vt:i4>
      </vt:variant>
    </vt:vector>
  </HeadingPairs>
  <TitlesOfParts>
    <vt:vector size="11" baseType="lpstr">
      <vt:lpstr>Arial</vt:lpstr>
      <vt:lpstr>Georgia</vt:lpstr>
      <vt:lpstr>Nexa Bold</vt:lpstr>
      <vt:lpstr>Nexa Light</vt:lpstr>
      <vt:lpstr>Default</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Carson Crow</dc:creator>
  <cp:lastModifiedBy>Carson Crow</cp:lastModifiedBy>
  <cp:revision>5</cp:revision>
  <dcterms:created xsi:type="dcterms:W3CDTF">2023-06-21T18:30:42Z</dcterms:created>
  <dcterms:modified xsi:type="dcterms:W3CDTF">2023-06-23T14:14:07Z</dcterms:modified>
</cp:coreProperties>
</file>