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Spartan" pitchFamily="2" charset="77"/>
      <p:regular r:id="rId10"/>
      <p:bold r:id="rId11"/>
    </p:embeddedFont>
    <p:embeddedFont>
      <p:font typeface="Lovelo" panose="02000000000000000000" pitchFamily="2" charset="0"/>
      <p:regular r:id="rId12"/>
      <p:bold r:id="rId13"/>
    </p:embeddedFont>
    <p:embeddedFont>
      <p:font typeface="Nexa Bold" panose="02000000000000000000" pitchFamily="2" charset="0"/>
      <p:bold r:id="rId14"/>
    </p:embeddedFont>
    <p:embeddedFont>
      <p:font typeface="Nexa Light" panose="02000000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D87"/>
    <a:srgbClr val="89C5CC"/>
    <a:srgbClr val="787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48" autoAdjust="0"/>
  </p:normalViewPr>
  <p:slideViewPr>
    <p:cSldViewPr>
      <p:cViewPr>
        <p:scale>
          <a:sx n="46" d="100"/>
          <a:sy n="46" d="100"/>
        </p:scale>
        <p:origin x="1000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1614" y="1558000"/>
            <a:ext cx="9547920" cy="327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160"/>
              </a:lnSpc>
            </a:pPr>
            <a:r>
              <a:rPr lang="en-US" sz="9400" spc="272" dirty="0">
                <a:solidFill>
                  <a:srgbClr val="000000"/>
                </a:solidFill>
                <a:latin typeface="League Spartan"/>
              </a:rPr>
              <a:t>Examining </a:t>
            </a:r>
          </a:p>
          <a:p>
            <a:pPr algn="just">
              <a:lnSpc>
                <a:spcPts val="13160"/>
              </a:lnSpc>
            </a:pPr>
            <a:r>
              <a:rPr lang="en-US" sz="9400" spc="272" dirty="0">
                <a:solidFill>
                  <a:srgbClr val="000000"/>
                </a:solidFill>
                <a:latin typeface="League Spartan"/>
              </a:rPr>
              <a:t>     Evangelism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9143366"/>
            <a:ext cx="16271302" cy="229868"/>
            <a:chOff x="0" y="0"/>
            <a:chExt cx="40453856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40453856" cy="69850"/>
            </a:xfrm>
            <a:custGeom>
              <a:avLst/>
              <a:gdLst/>
              <a:ahLst/>
              <a:cxnLst/>
              <a:rect l="l" t="t" r="r" b="b"/>
              <a:pathLst>
                <a:path w="40453856" h="69850">
                  <a:moveTo>
                    <a:pt x="4016302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0453856" y="69850"/>
                  </a:lnTo>
                  <a:lnTo>
                    <a:pt x="4045385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 flipH="1">
            <a:off x="11886835" y="2361459"/>
            <a:ext cx="2018177" cy="1087719"/>
          </a:xfrm>
          <a:custGeom>
            <a:avLst/>
            <a:gdLst/>
            <a:ahLst/>
            <a:cxnLst/>
            <a:rect l="l" t="t" r="r" b="b"/>
            <a:pathLst>
              <a:path w="2018177" h="1087719">
                <a:moveTo>
                  <a:pt x="2018177" y="0"/>
                </a:moveTo>
                <a:lnTo>
                  <a:pt x="0" y="0"/>
                </a:lnTo>
                <a:lnTo>
                  <a:pt x="0" y="1087719"/>
                </a:lnTo>
                <a:lnTo>
                  <a:pt x="2018177" y="1087719"/>
                </a:lnTo>
                <a:lnTo>
                  <a:pt x="20181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466715" y="7835170"/>
            <a:ext cx="8512819" cy="1025215"/>
            <a:chOff x="0" y="0"/>
            <a:chExt cx="11350425" cy="1366954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11350425" cy="718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6"/>
                </a:lnSpc>
                <a:spcBef>
                  <a:spcPct val="0"/>
                </a:spcBef>
              </a:pPr>
              <a:r>
                <a:rPr lang="en-US" sz="3262" spc="459" dirty="0">
                  <a:solidFill>
                    <a:srgbClr val="000000"/>
                  </a:solidFill>
                  <a:latin typeface="Lovelo"/>
                </a:rPr>
                <a:t>THE WOMAN AT THE WELL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88142"/>
              <a:ext cx="11350425" cy="578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35"/>
                </a:lnSpc>
                <a:spcBef>
                  <a:spcPct val="0"/>
                </a:spcBef>
              </a:pPr>
              <a:r>
                <a:rPr lang="en-US" sz="2596" spc="366">
                  <a:solidFill>
                    <a:srgbClr val="000000"/>
                  </a:solidFill>
                  <a:latin typeface="Lovelo"/>
                </a:rPr>
                <a:t> JOHN 4:1-30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9284715" y="2876743"/>
            <a:ext cx="4470189" cy="6352982"/>
          </a:xfrm>
          <a:custGeom>
            <a:avLst/>
            <a:gdLst/>
            <a:ahLst/>
            <a:cxnLst/>
            <a:rect l="l" t="t" r="r" b="b"/>
            <a:pathLst>
              <a:path w="4470189" h="6352982">
                <a:moveTo>
                  <a:pt x="0" y="0"/>
                </a:moveTo>
                <a:lnTo>
                  <a:pt x="4470189" y="0"/>
                </a:lnTo>
                <a:lnTo>
                  <a:pt x="4470189" y="6352982"/>
                </a:lnTo>
                <a:lnTo>
                  <a:pt x="0" y="6352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905448" y="4029794"/>
            <a:ext cx="5065473" cy="6177406"/>
          </a:xfrm>
          <a:custGeom>
            <a:avLst/>
            <a:gdLst/>
            <a:ahLst/>
            <a:cxnLst/>
            <a:rect l="l" t="t" r="r" b="b"/>
            <a:pathLst>
              <a:path w="5065473" h="6177406">
                <a:moveTo>
                  <a:pt x="5065473" y="0"/>
                </a:moveTo>
                <a:lnTo>
                  <a:pt x="0" y="0"/>
                </a:lnTo>
                <a:lnTo>
                  <a:pt x="0" y="6177405"/>
                </a:lnTo>
                <a:lnTo>
                  <a:pt x="5065473" y="6177405"/>
                </a:lnTo>
                <a:lnTo>
                  <a:pt x="506547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057664" y="2385913"/>
            <a:ext cx="4921117" cy="6922287"/>
          </a:xfrm>
          <a:custGeom>
            <a:avLst/>
            <a:gdLst/>
            <a:ahLst/>
            <a:cxnLst/>
            <a:rect l="l" t="t" r="r" b="b"/>
            <a:pathLst>
              <a:path w="4921117" h="6922287">
                <a:moveTo>
                  <a:pt x="4921117" y="0"/>
                </a:moveTo>
                <a:lnTo>
                  <a:pt x="0" y="0"/>
                </a:lnTo>
                <a:lnTo>
                  <a:pt x="0" y="6922287"/>
                </a:lnTo>
                <a:lnTo>
                  <a:pt x="4921117" y="6922287"/>
                </a:lnTo>
                <a:lnTo>
                  <a:pt x="49211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79656" y="1833173"/>
            <a:ext cx="2051129" cy="1105479"/>
          </a:xfrm>
          <a:custGeom>
            <a:avLst/>
            <a:gdLst/>
            <a:ahLst/>
            <a:cxnLst/>
            <a:rect l="l" t="t" r="r" b="b"/>
            <a:pathLst>
              <a:path w="2051129" h="1105479">
                <a:moveTo>
                  <a:pt x="0" y="0"/>
                </a:moveTo>
                <a:lnTo>
                  <a:pt x="2051129" y="0"/>
                </a:lnTo>
                <a:lnTo>
                  <a:pt x="2051129" y="1105479"/>
                </a:lnTo>
                <a:lnTo>
                  <a:pt x="0" y="1105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605330" y="8308653"/>
            <a:ext cx="5399782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spc="95">
                <a:solidFill>
                  <a:srgbClr val="000000"/>
                </a:solidFill>
                <a:latin typeface="League Spartan"/>
              </a:rPr>
              <a:t>Examining  Evangelism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143271" y="9021380"/>
            <a:ext cx="6323900" cy="1004970"/>
            <a:chOff x="0" y="0"/>
            <a:chExt cx="8431867" cy="1339960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8431867" cy="654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1"/>
                </a:lnSpc>
                <a:spcBef>
                  <a:spcPct val="0"/>
                </a:spcBef>
              </a:pPr>
              <a:r>
                <a:rPr lang="en-US" sz="2893" spc="408" dirty="0">
                  <a:solidFill>
                    <a:srgbClr val="000000"/>
                  </a:solidFill>
                  <a:latin typeface="Lovelo"/>
                </a:rPr>
                <a:t>THE WOMAN AT THE WELL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24843"/>
              <a:ext cx="8431867" cy="615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2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F1E63E-B792-2760-00C9-8A03C72CBFD1}"/>
              </a:ext>
            </a:extLst>
          </p:cNvPr>
          <p:cNvSpPr txBox="1"/>
          <p:nvPr/>
        </p:nvSpPr>
        <p:spPr>
          <a:xfrm>
            <a:off x="230691" y="440066"/>
            <a:ext cx="1402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kern="0" dirty="0">
                <a:effectLst>
                  <a:outerShdw blurRad="635000" dist="63500" dir="5400000" algn="ctr" rotWithShape="0">
                    <a:schemeClr val="bg1">
                      <a:alpha val="43000"/>
                    </a:schemeClr>
                  </a:outerShdw>
                </a:effectLst>
                <a:latin typeface="Nexa Light" panose="02000000000000000000" pitchFamily="2" charset="0"/>
                <a:ea typeface="Times New Roman" panose="02020603050405020304" pitchFamily="18" charset="0"/>
              </a:rPr>
              <a:t>Jesus’ Example Teaches:</a:t>
            </a:r>
            <a:endParaRPr lang="en-US" sz="7200" dirty="0">
              <a:effectLst>
                <a:outerShdw blurRad="635000" dist="63500" dir="5400000" algn="ctr" rotWithShape="0">
                  <a:schemeClr val="bg1">
                    <a:alpha val="43000"/>
                  </a:schemeClr>
                </a:outerShdw>
              </a:effectLst>
              <a:latin typeface="Nexa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BCE1B-216C-3817-789A-76D3333C4125}"/>
              </a:ext>
            </a:extLst>
          </p:cNvPr>
          <p:cNvSpPr txBox="1"/>
          <p:nvPr/>
        </p:nvSpPr>
        <p:spPr>
          <a:xfrm>
            <a:off x="689052" y="2485569"/>
            <a:ext cx="12411415" cy="1754326"/>
          </a:xfrm>
          <a:prstGeom prst="rect">
            <a:avLst/>
          </a:prstGeom>
          <a:solidFill>
            <a:srgbClr val="787CD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tIns="91440" bIns="0" rtlCol="0">
            <a:spAutoFit/>
          </a:bodyPr>
          <a:lstStyle/>
          <a:p>
            <a:pPr algn="ctr"/>
            <a:r>
              <a:rPr lang="en-US" sz="5400" b="1" kern="0" dirty="0">
                <a:ln w="3175">
                  <a:noFill/>
                </a:ln>
                <a:solidFill>
                  <a:schemeClr val="bg1"/>
                </a:solidFill>
                <a:latin typeface="Nexa Bold" panose="02000000000000000000" pitchFamily="2" charset="0"/>
              </a:rPr>
              <a:t>Effective Evangelism Often </a:t>
            </a:r>
          </a:p>
          <a:p>
            <a:pPr algn="ctr"/>
            <a:r>
              <a:rPr lang="en-US" sz="5400" b="1" kern="0" dirty="0">
                <a:ln w="3175">
                  <a:noFill/>
                </a:ln>
                <a:solidFill>
                  <a:schemeClr val="bg1"/>
                </a:solidFill>
                <a:latin typeface="Nexa Bold" panose="02000000000000000000" pitchFamily="2" charset="0"/>
              </a:rPr>
              <a:t>Occurs In Times of Inconvenience</a:t>
            </a:r>
            <a:endParaRPr lang="en-US" sz="54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xa Bold" panose="020000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BFF9B-ABA3-9F15-430A-224816F6A0DE}"/>
              </a:ext>
            </a:extLst>
          </p:cNvPr>
          <p:cNvSpPr txBox="1"/>
          <p:nvPr/>
        </p:nvSpPr>
        <p:spPr>
          <a:xfrm>
            <a:off x="321454" y="4531529"/>
            <a:ext cx="13146609" cy="3054682"/>
          </a:xfrm>
          <a:prstGeom prst="rect">
            <a:avLst/>
          </a:prstGeom>
          <a:noFill/>
          <a:ln w="28575">
            <a:solidFill>
              <a:srgbClr val="787CD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Nexa Bold" panose="02000000000000000000" pitchFamily="2" charset="0"/>
              </a:rPr>
              <a:t>“So Jesus, being wearied from His journey, was sitting thus by the well. It was about the sixth hour.”										John 4:6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C7F799-DA8C-529C-C145-5768A355CC5D}"/>
              </a:ext>
            </a:extLst>
          </p:cNvPr>
          <p:cNvSpPr txBox="1"/>
          <p:nvPr/>
        </p:nvSpPr>
        <p:spPr>
          <a:xfrm>
            <a:off x="398390" y="4580949"/>
            <a:ext cx="13146609" cy="3054682"/>
          </a:xfrm>
          <a:prstGeom prst="rect">
            <a:avLst/>
          </a:prstGeom>
          <a:noFill/>
          <a:ln w="28575">
            <a:solidFill>
              <a:srgbClr val="787CD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Nexa Bold" panose="02000000000000000000" pitchFamily="2" charset="0"/>
              </a:rPr>
              <a:t>“3 He left Judea and went away again into Galilee. 4 And He had to pass through Samaria.”</a:t>
            </a:r>
          </a:p>
          <a:p>
            <a:pPr algn="r">
              <a:lnSpc>
                <a:spcPct val="150000"/>
              </a:lnSpc>
            </a:pPr>
            <a:r>
              <a:rPr lang="en-US" sz="4400" b="1" dirty="0">
                <a:latin typeface="Nexa Bold" panose="02000000000000000000" pitchFamily="2" charset="0"/>
              </a:rPr>
              <a:t>John 4:3-4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057664" y="2385913"/>
            <a:ext cx="4921117" cy="6922287"/>
          </a:xfrm>
          <a:custGeom>
            <a:avLst/>
            <a:gdLst/>
            <a:ahLst/>
            <a:cxnLst/>
            <a:rect l="l" t="t" r="r" b="b"/>
            <a:pathLst>
              <a:path w="4921117" h="6922287">
                <a:moveTo>
                  <a:pt x="4921117" y="0"/>
                </a:moveTo>
                <a:lnTo>
                  <a:pt x="0" y="0"/>
                </a:lnTo>
                <a:lnTo>
                  <a:pt x="0" y="6922287"/>
                </a:lnTo>
                <a:lnTo>
                  <a:pt x="4921117" y="6922287"/>
                </a:lnTo>
                <a:lnTo>
                  <a:pt x="49211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79656" y="1833173"/>
            <a:ext cx="2051129" cy="1105479"/>
          </a:xfrm>
          <a:custGeom>
            <a:avLst/>
            <a:gdLst/>
            <a:ahLst/>
            <a:cxnLst/>
            <a:rect l="l" t="t" r="r" b="b"/>
            <a:pathLst>
              <a:path w="2051129" h="1105479">
                <a:moveTo>
                  <a:pt x="0" y="0"/>
                </a:moveTo>
                <a:lnTo>
                  <a:pt x="2051129" y="0"/>
                </a:lnTo>
                <a:lnTo>
                  <a:pt x="2051129" y="1105479"/>
                </a:lnTo>
                <a:lnTo>
                  <a:pt x="0" y="1105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605330" y="8308653"/>
            <a:ext cx="5399782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spc="95" dirty="0">
                <a:solidFill>
                  <a:srgbClr val="000000"/>
                </a:solidFill>
                <a:latin typeface="League Spartan"/>
              </a:rPr>
              <a:t>Examining  Evangelism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143271" y="9021380"/>
            <a:ext cx="6323900" cy="1004970"/>
            <a:chOff x="0" y="0"/>
            <a:chExt cx="8431867" cy="1339960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8431867" cy="654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1"/>
                </a:lnSpc>
                <a:spcBef>
                  <a:spcPct val="0"/>
                </a:spcBef>
              </a:pPr>
              <a:r>
                <a:rPr lang="en-US" sz="2893" spc="408">
                  <a:solidFill>
                    <a:srgbClr val="000000"/>
                  </a:solidFill>
                  <a:latin typeface="Lovelo"/>
                </a:rPr>
                <a:t>THE WOMAN AT THE WELL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24843"/>
              <a:ext cx="8431867" cy="615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2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F1E63E-B792-2760-00C9-8A03C72CBFD1}"/>
              </a:ext>
            </a:extLst>
          </p:cNvPr>
          <p:cNvSpPr txBox="1"/>
          <p:nvPr/>
        </p:nvSpPr>
        <p:spPr>
          <a:xfrm>
            <a:off x="258856" y="581453"/>
            <a:ext cx="1402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kern="0" dirty="0">
                <a:effectLst>
                  <a:outerShdw blurRad="50800" dist="12700" dir="5400000" algn="ctr" rotWithShape="0">
                    <a:schemeClr val="bg1">
                      <a:alpha val="43000"/>
                    </a:schemeClr>
                  </a:outerShdw>
                </a:effectLst>
                <a:latin typeface="Nexa Light" panose="02000000000000000000" pitchFamily="2" charset="0"/>
                <a:ea typeface="Times New Roman" panose="02020603050405020304" pitchFamily="18" charset="0"/>
              </a:rPr>
              <a:t>Jesus’ Example Teaches:</a:t>
            </a:r>
            <a:endParaRPr lang="en-US" sz="7200" dirty="0">
              <a:effectLst>
                <a:outerShdw blurRad="50800" dist="12700" dir="5400000" algn="ctr" rotWithShape="0">
                  <a:schemeClr val="bg1">
                    <a:alpha val="43000"/>
                  </a:schemeClr>
                </a:outerShdw>
              </a:effectLst>
              <a:latin typeface="Nexa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3269D-0FBC-3CC3-8C6E-18D06C2E7A63}"/>
              </a:ext>
            </a:extLst>
          </p:cNvPr>
          <p:cNvSpPr txBox="1"/>
          <p:nvPr/>
        </p:nvSpPr>
        <p:spPr>
          <a:xfrm>
            <a:off x="689052" y="2307771"/>
            <a:ext cx="12411415" cy="1938992"/>
          </a:xfrm>
          <a:prstGeom prst="rect">
            <a:avLst/>
          </a:prstGeom>
          <a:solidFill>
            <a:srgbClr val="787CD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tIns="91440" bIns="0" rtlCol="0">
            <a:spAutoFit/>
          </a:bodyPr>
          <a:lstStyle/>
          <a:p>
            <a:pPr algn="ctr"/>
            <a:r>
              <a:rPr lang="en-US" sz="6000" b="1" kern="0" dirty="0">
                <a:ln w="3175">
                  <a:noFill/>
                </a:ln>
                <a:solidFill>
                  <a:schemeClr val="bg1"/>
                </a:solidFill>
                <a:latin typeface="Nexa Bold" panose="02000000000000000000" pitchFamily="2" charset="0"/>
              </a:rPr>
              <a:t>Effective Evangelism</a:t>
            </a:r>
          </a:p>
          <a:p>
            <a:pPr algn="ctr"/>
            <a:r>
              <a:rPr lang="en-US" sz="6000" b="1" kern="0" dirty="0">
                <a:ln w="3175">
                  <a:noFill/>
                </a:ln>
                <a:solidFill>
                  <a:schemeClr val="bg1"/>
                </a:solidFill>
                <a:latin typeface="Nexa Bold" panose="02000000000000000000" pitchFamily="2" charset="0"/>
              </a:rPr>
              <a:t>Requires Initiative </a:t>
            </a:r>
            <a:endParaRPr lang="en-US" sz="60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xa Bold" panose="020000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22ACE-71D2-27BA-3B79-93E298332AAD}"/>
              </a:ext>
            </a:extLst>
          </p:cNvPr>
          <p:cNvSpPr txBox="1"/>
          <p:nvPr/>
        </p:nvSpPr>
        <p:spPr>
          <a:xfrm>
            <a:off x="432456" y="4746749"/>
            <a:ext cx="13146609" cy="3054682"/>
          </a:xfrm>
          <a:prstGeom prst="rect">
            <a:avLst/>
          </a:prstGeom>
          <a:noFill/>
          <a:ln w="28575">
            <a:solidFill>
              <a:srgbClr val="787CD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Nexa Bold" panose="02000000000000000000" pitchFamily="2" charset="0"/>
              </a:rPr>
              <a:t>“There *came a woman of Samaria to draw water. Jesus *</a:t>
            </a:r>
            <a:r>
              <a:rPr lang="en-US" sz="4400" b="1" u="sng" dirty="0">
                <a:latin typeface="Nexa Bold" panose="02000000000000000000" pitchFamily="2" charset="0"/>
              </a:rPr>
              <a:t>said</a:t>
            </a:r>
            <a:r>
              <a:rPr lang="en-US" sz="4400" b="1" dirty="0">
                <a:latin typeface="Nexa Bold" panose="02000000000000000000" pitchFamily="2" charset="0"/>
              </a:rPr>
              <a:t> to her, “Give Me a drink .”</a:t>
            </a:r>
          </a:p>
          <a:p>
            <a:pPr algn="r">
              <a:lnSpc>
                <a:spcPct val="150000"/>
              </a:lnSpc>
            </a:pPr>
            <a:r>
              <a:rPr lang="en-US" sz="4400" b="1" dirty="0">
                <a:latin typeface="Nexa Bold" panose="02000000000000000000" pitchFamily="2" charset="0"/>
              </a:rPr>
              <a:t>John 4:7</a:t>
            </a:r>
          </a:p>
        </p:txBody>
      </p:sp>
    </p:spTree>
    <p:extLst>
      <p:ext uri="{BB962C8B-B14F-4D97-AF65-F5344CB8AC3E}">
        <p14:creationId xmlns:p14="http://schemas.microsoft.com/office/powerpoint/2010/main" val="25693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057664" y="2385913"/>
            <a:ext cx="4921117" cy="6922287"/>
          </a:xfrm>
          <a:custGeom>
            <a:avLst/>
            <a:gdLst/>
            <a:ahLst/>
            <a:cxnLst/>
            <a:rect l="l" t="t" r="r" b="b"/>
            <a:pathLst>
              <a:path w="4921117" h="6922287">
                <a:moveTo>
                  <a:pt x="4921117" y="0"/>
                </a:moveTo>
                <a:lnTo>
                  <a:pt x="0" y="0"/>
                </a:lnTo>
                <a:lnTo>
                  <a:pt x="0" y="6922287"/>
                </a:lnTo>
                <a:lnTo>
                  <a:pt x="4921117" y="6922287"/>
                </a:lnTo>
                <a:lnTo>
                  <a:pt x="49211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79656" y="1833173"/>
            <a:ext cx="2051129" cy="1105479"/>
          </a:xfrm>
          <a:custGeom>
            <a:avLst/>
            <a:gdLst/>
            <a:ahLst/>
            <a:cxnLst/>
            <a:rect l="l" t="t" r="r" b="b"/>
            <a:pathLst>
              <a:path w="2051129" h="1105479">
                <a:moveTo>
                  <a:pt x="0" y="0"/>
                </a:moveTo>
                <a:lnTo>
                  <a:pt x="2051129" y="0"/>
                </a:lnTo>
                <a:lnTo>
                  <a:pt x="2051129" y="1105479"/>
                </a:lnTo>
                <a:lnTo>
                  <a:pt x="0" y="1105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605330" y="8308653"/>
            <a:ext cx="5399782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spc="95">
                <a:solidFill>
                  <a:srgbClr val="000000"/>
                </a:solidFill>
                <a:latin typeface="League Spartan"/>
              </a:rPr>
              <a:t>Examining  Evangelism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143271" y="9021380"/>
            <a:ext cx="6323900" cy="1004970"/>
            <a:chOff x="0" y="0"/>
            <a:chExt cx="8431867" cy="1339960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8431867" cy="654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1"/>
                </a:lnSpc>
                <a:spcBef>
                  <a:spcPct val="0"/>
                </a:spcBef>
              </a:pPr>
              <a:r>
                <a:rPr lang="en-US" sz="2893" spc="408">
                  <a:solidFill>
                    <a:srgbClr val="000000"/>
                  </a:solidFill>
                  <a:latin typeface="Lovelo"/>
                </a:rPr>
                <a:t>THE WOMAN AT THE WELL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24843"/>
              <a:ext cx="8431867" cy="615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2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5F1E63E-B792-2760-00C9-8A03C72CBFD1}"/>
              </a:ext>
            </a:extLst>
          </p:cNvPr>
          <p:cNvSpPr txBox="1"/>
          <p:nvPr/>
        </p:nvSpPr>
        <p:spPr>
          <a:xfrm>
            <a:off x="296924" y="790004"/>
            <a:ext cx="1402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kern="0" dirty="0">
                <a:effectLst>
                  <a:outerShdw blurRad="50800" dist="12700" dir="5400000" algn="ctr" rotWithShape="0">
                    <a:schemeClr val="bg1">
                      <a:alpha val="43000"/>
                    </a:schemeClr>
                  </a:outerShdw>
                </a:effectLst>
                <a:latin typeface="Nexa Light" panose="02000000000000000000" pitchFamily="2" charset="0"/>
                <a:ea typeface="Times New Roman" panose="02020603050405020304" pitchFamily="18" charset="0"/>
              </a:rPr>
              <a:t>Jesus’ Example Teaches:</a:t>
            </a:r>
            <a:endParaRPr lang="en-US" sz="7200" dirty="0">
              <a:effectLst>
                <a:outerShdw blurRad="50800" dist="12700" dir="5400000" algn="ctr" rotWithShape="0">
                  <a:schemeClr val="bg1">
                    <a:alpha val="43000"/>
                  </a:schemeClr>
                </a:outerShdw>
              </a:effectLst>
              <a:latin typeface="Nexa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24F999-D58A-6D6B-3612-90336EC92A9D}"/>
              </a:ext>
            </a:extLst>
          </p:cNvPr>
          <p:cNvSpPr txBox="1"/>
          <p:nvPr/>
        </p:nvSpPr>
        <p:spPr>
          <a:xfrm>
            <a:off x="327404" y="2502132"/>
            <a:ext cx="13841256" cy="1938992"/>
          </a:xfrm>
          <a:prstGeom prst="rect">
            <a:avLst/>
          </a:prstGeom>
          <a:solidFill>
            <a:srgbClr val="787CD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tIns="91440" bIns="0" rtlCol="0">
            <a:spAutoFit/>
          </a:bodyPr>
          <a:lstStyle/>
          <a:p>
            <a:pPr algn="ctr"/>
            <a:r>
              <a:rPr lang="en-US" sz="6000" b="1" kern="0" dirty="0">
                <a:ln w="3175">
                  <a:noFill/>
                </a:ln>
                <a:solidFill>
                  <a:schemeClr val="bg1"/>
                </a:solidFill>
                <a:latin typeface="Nexa Bold" panose="02000000000000000000" pitchFamily="2" charset="0"/>
              </a:rPr>
              <a:t>Effective Evangelism Requires The Elimination of Prejudice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C2288-1055-9C07-6A6D-1F715758B989}"/>
              </a:ext>
            </a:extLst>
          </p:cNvPr>
          <p:cNvSpPr txBox="1"/>
          <p:nvPr/>
        </p:nvSpPr>
        <p:spPr>
          <a:xfrm>
            <a:off x="512095" y="5225200"/>
            <a:ext cx="10511628" cy="3785652"/>
          </a:xfrm>
          <a:prstGeom prst="rect">
            <a:avLst/>
          </a:prstGeom>
          <a:solidFill>
            <a:srgbClr val="E49D87"/>
          </a:solidFill>
          <a:ln>
            <a:solidFill>
              <a:srgbClr val="89C5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 tIns="91440" bIns="0" rtlCol="0">
            <a:spAutoFit/>
          </a:bodyPr>
          <a:lstStyle/>
          <a:p>
            <a:pPr algn="ctr"/>
            <a:r>
              <a:rPr lang="en-US" sz="6000" kern="0" dirty="0">
                <a:ln w="3175">
                  <a:noFill/>
                </a:ln>
                <a:solidFill>
                  <a:schemeClr val="bg1"/>
                </a:solidFill>
                <a:latin typeface="Nexa Light" panose="02000000000000000000" pitchFamily="2" charset="0"/>
              </a:rPr>
              <a:t>The Devil Uses Prejudice To Keep Powerful Workers &amp; Zealous Servants Overlooked &amp; Ignored</a:t>
            </a:r>
          </a:p>
        </p:txBody>
      </p:sp>
    </p:spTree>
    <p:extLst>
      <p:ext uri="{BB962C8B-B14F-4D97-AF65-F5344CB8AC3E}">
        <p14:creationId xmlns:p14="http://schemas.microsoft.com/office/powerpoint/2010/main" val="62714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165</Words>
  <Application>Microsoft Macintosh PowerPoint</Application>
  <PresentationFormat>Custom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Nexa Bold</vt:lpstr>
      <vt:lpstr>League Spartan</vt:lpstr>
      <vt:lpstr>Calibri</vt:lpstr>
      <vt:lpstr>Lovelo</vt:lpstr>
      <vt:lpstr>Nexa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Black Gradient After Easter Sunday Sermon Church Presentation</dc:title>
  <cp:lastModifiedBy>Carson Crow</cp:lastModifiedBy>
  <cp:revision>5</cp:revision>
  <dcterms:created xsi:type="dcterms:W3CDTF">2006-08-16T00:00:00Z</dcterms:created>
  <dcterms:modified xsi:type="dcterms:W3CDTF">2023-06-30T14:36:56Z</dcterms:modified>
  <dc:identifier>DAFnOb1jSRA</dc:identifier>
</cp:coreProperties>
</file>