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1"/>
  </p:sld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A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48"/>
    <p:restoredTop sz="96327"/>
  </p:normalViewPr>
  <p:slideViewPr>
    <p:cSldViewPr snapToGrid="0">
      <p:cViewPr varScale="1">
        <p:scale>
          <a:sx n="128" d="100"/>
          <a:sy n="128" d="100"/>
        </p:scale>
        <p:origin x="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79F7E42-6813-6E40-A55F-23A0FDFC6617}" type="datetimeFigureOut">
              <a:rPr lang="en-US" smtClean="0"/>
              <a:t>12/16/23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25AF916-BCF7-1C4E-94CA-8F615CF60769}"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403062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F7E42-6813-6E40-A55F-23A0FDFC6617}" type="datetimeFigureOut">
              <a:rPr lang="en-US" smtClean="0"/>
              <a:t>12/16/23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AF916-BCF7-1C4E-94CA-8F615CF60769}" type="slidenum">
              <a:rPr lang="en-US" smtClean="0"/>
              <a:t>‹#›</a:t>
            </a:fld>
            <a:endParaRPr lang="en-US"/>
          </a:p>
        </p:txBody>
      </p:sp>
    </p:spTree>
    <p:extLst>
      <p:ext uri="{BB962C8B-B14F-4D97-AF65-F5344CB8AC3E}">
        <p14:creationId xmlns:p14="http://schemas.microsoft.com/office/powerpoint/2010/main" val="3026367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F7E42-6813-6E40-A55F-23A0FDFC6617}" type="datetimeFigureOut">
              <a:rPr lang="en-US" smtClean="0"/>
              <a:t>12/16/23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AF916-BCF7-1C4E-94CA-8F615CF60769}" type="slidenum">
              <a:rPr lang="en-US" smtClean="0"/>
              <a:t>‹#›</a:t>
            </a:fld>
            <a:endParaRPr lang="en-US"/>
          </a:p>
        </p:txBody>
      </p:sp>
    </p:spTree>
    <p:extLst>
      <p:ext uri="{BB962C8B-B14F-4D97-AF65-F5344CB8AC3E}">
        <p14:creationId xmlns:p14="http://schemas.microsoft.com/office/powerpoint/2010/main" val="548558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9F7E42-6813-6E40-A55F-23A0FDFC6617}" type="datetimeFigureOut">
              <a:rPr lang="en-US" smtClean="0"/>
              <a:t>12/16/23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AF916-BCF7-1C4E-94CA-8F615CF60769}" type="slidenum">
              <a:rPr lang="en-US" smtClean="0"/>
              <a:t>‹#›</a:t>
            </a:fld>
            <a:endParaRPr lang="en-US"/>
          </a:p>
        </p:txBody>
      </p:sp>
    </p:spTree>
    <p:extLst>
      <p:ext uri="{BB962C8B-B14F-4D97-AF65-F5344CB8AC3E}">
        <p14:creationId xmlns:p14="http://schemas.microsoft.com/office/powerpoint/2010/main" val="261256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79F7E42-6813-6E40-A55F-23A0FDFC6617}" type="datetimeFigureOut">
              <a:rPr lang="en-US" smtClean="0"/>
              <a:t>12/16/23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25AF916-BCF7-1C4E-94CA-8F615CF6076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43363382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9F7E42-6813-6E40-A55F-23A0FDFC6617}" type="datetimeFigureOut">
              <a:rPr lang="en-US" smtClean="0"/>
              <a:t>12/16/23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AF916-BCF7-1C4E-94CA-8F615CF60769}" type="slidenum">
              <a:rPr lang="en-US" smtClean="0"/>
              <a:t>‹#›</a:t>
            </a:fld>
            <a:endParaRPr lang="en-US"/>
          </a:p>
        </p:txBody>
      </p:sp>
    </p:spTree>
    <p:extLst>
      <p:ext uri="{BB962C8B-B14F-4D97-AF65-F5344CB8AC3E}">
        <p14:creationId xmlns:p14="http://schemas.microsoft.com/office/powerpoint/2010/main" val="29013040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9F7E42-6813-6E40-A55F-23A0FDFC6617}" type="datetimeFigureOut">
              <a:rPr lang="en-US" smtClean="0"/>
              <a:t>12/16/23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AF916-BCF7-1C4E-94CA-8F615CF60769}" type="slidenum">
              <a:rPr lang="en-US" smtClean="0"/>
              <a:t>‹#›</a:t>
            </a:fld>
            <a:endParaRPr lang="en-US"/>
          </a:p>
        </p:txBody>
      </p:sp>
    </p:spTree>
    <p:extLst>
      <p:ext uri="{BB962C8B-B14F-4D97-AF65-F5344CB8AC3E}">
        <p14:creationId xmlns:p14="http://schemas.microsoft.com/office/powerpoint/2010/main" val="4229774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9F7E42-6813-6E40-A55F-23A0FDFC6617}" type="datetimeFigureOut">
              <a:rPr lang="en-US" smtClean="0"/>
              <a:t>12/16/23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AF916-BCF7-1C4E-94CA-8F615CF60769}" type="slidenum">
              <a:rPr lang="en-US" smtClean="0"/>
              <a:t>‹#›</a:t>
            </a:fld>
            <a:endParaRPr lang="en-US"/>
          </a:p>
        </p:txBody>
      </p:sp>
    </p:spTree>
    <p:extLst>
      <p:ext uri="{BB962C8B-B14F-4D97-AF65-F5344CB8AC3E}">
        <p14:creationId xmlns:p14="http://schemas.microsoft.com/office/powerpoint/2010/main" val="1377260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9F7E42-6813-6E40-A55F-23A0FDFC6617}" type="datetimeFigureOut">
              <a:rPr lang="en-US" smtClean="0"/>
              <a:t>12/16/23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AF916-BCF7-1C4E-94CA-8F615CF60769}" type="slidenum">
              <a:rPr lang="en-US" smtClean="0"/>
              <a:t>‹#›</a:t>
            </a:fld>
            <a:endParaRPr lang="en-US"/>
          </a:p>
        </p:txBody>
      </p:sp>
    </p:spTree>
    <p:extLst>
      <p:ext uri="{BB962C8B-B14F-4D97-AF65-F5344CB8AC3E}">
        <p14:creationId xmlns:p14="http://schemas.microsoft.com/office/powerpoint/2010/main" val="398823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79F7E42-6813-6E40-A55F-23A0FDFC6617}" type="datetimeFigureOut">
              <a:rPr lang="en-US" smtClean="0"/>
              <a:t>12/16/23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25AF916-BCF7-1C4E-94CA-8F615CF6076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13385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79F7E42-6813-6E40-A55F-23A0FDFC6617}" type="datetimeFigureOut">
              <a:rPr lang="en-US" smtClean="0"/>
              <a:t>12/16/23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25AF916-BCF7-1C4E-94CA-8F615CF6076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7220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79F7E42-6813-6E40-A55F-23A0FDFC6617}" type="datetimeFigureOut">
              <a:rPr lang="en-US" smtClean="0"/>
              <a:t>12/16/23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25AF916-BCF7-1C4E-94CA-8F615CF60769}"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TextBox 7">
            <a:extLst>
              <a:ext uri="{FF2B5EF4-FFF2-40B4-BE49-F238E27FC236}">
                <a16:creationId xmlns:a16="http://schemas.microsoft.com/office/drawing/2014/main" id="{42C2724B-19C6-E95E-1B6D-3E70EAC50961}"/>
              </a:ext>
            </a:extLst>
          </p:cNvPr>
          <p:cNvSpPr txBox="1"/>
          <p:nvPr userDrawn="1">
            <p:extLst>
              <p:ext uri="{1162E1C5-73C7-4A58-AE30-91384D911F3F}">
                <p184:classification xmlns:p184="http://schemas.microsoft.com/office/powerpoint/2018/4/main" val="ftr"/>
              </p:ext>
            </p:extLst>
          </p:nvPr>
        </p:nvSpPr>
        <p:spPr>
          <a:xfrm>
            <a:off x="5799138" y="6736080"/>
            <a:ext cx="615950" cy="121920"/>
          </a:xfrm>
          <a:prstGeom prst="rect">
            <a:avLst/>
          </a:prstGeom>
        </p:spPr>
        <p:txBody>
          <a:bodyPr horzOverflow="overflow" lIns="0" tIns="0" rIns="0" bIns="0">
            <a:spAutoFit/>
          </a:bodyPr>
          <a:lstStyle/>
          <a:p>
            <a:pPr algn="l"/>
            <a:r>
              <a:rPr lang="en-US" sz="800">
                <a:solidFill>
                  <a:srgbClr val="000000"/>
                </a:solidFill>
                <a:latin typeface="Calibri" panose="020F0502020204030204" pitchFamily="34" charset="0"/>
                <a:cs typeface="Calibri" panose="020F0502020204030204" pitchFamily="34" charset="0"/>
              </a:rPr>
              <a:t>INTERNAL USE</a:t>
            </a:r>
          </a:p>
        </p:txBody>
      </p:sp>
    </p:spTree>
    <p:extLst>
      <p:ext uri="{BB962C8B-B14F-4D97-AF65-F5344CB8AC3E}">
        <p14:creationId xmlns:p14="http://schemas.microsoft.com/office/powerpoint/2010/main" val="3876197292"/>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9" name="Picture 18" descr="Gold colored compass">
            <a:extLst>
              <a:ext uri="{FF2B5EF4-FFF2-40B4-BE49-F238E27FC236}">
                <a16:creationId xmlns:a16="http://schemas.microsoft.com/office/drawing/2014/main" id="{EFCEFC01-C390-675E-2E5C-1C6307C5652D}"/>
              </a:ext>
            </a:extLst>
          </p:cNvPr>
          <p:cNvPicPr>
            <a:picLocks noChangeAspect="1"/>
          </p:cNvPicPr>
          <p:nvPr/>
        </p:nvPicPr>
        <p:blipFill rotWithShape="1">
          <a:blip r:embed="rId2"/>
          <a:srcRect b="15714"/>
          <a:stretch/>
        </p:blipFill>
        <p:spPr>
          <a:xfrm>
            <a:off x="20" y="10"/>
            <a:ext cx="12191980" cy="6859300"/>
          </a:xfrm>
          <a:prstGeom prst="rect">
            <a:avLst/>
          </a:prstGeom>
        </p:spPr>
      </p:pic>
      <p:sp>
        <p:nvSpPr>
          <p:cNvPr id="59" name="Rectangle 53">
            <a:extLst>
              <a:ext uri="{FF2B5EF4-FFF2-40B4-BE49-F238E27FC236}">
                <a16:creationId xmlns:a16="http://schemas.microsoft.com/office/drawing/2014/main" id="{A8D972A3-BC4D-42D0-B5E6-18AF3B9A5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58" y="0"/>
            <a:ext cx="12192000" cy="6858000"/>
          </a:xfrm>
          <a:prstGeom prst="rect">
            <a:avLst/>
          </a:prstGeom>
          <a:gradFill flip="none" rotWithShape="1">
            <a:gsLst>
              <a:gs pos="20000">
                <a:schemeClr val="tx2">
                  <a:alpha val="70000"/>
                </a:schemeClr>
              </a:gs>
              <a:gs pos="100000">
                <a:schemeClr val="tx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6">
            <a:extLst>
              <a:ext uri="{FF2B5EF4-FFF2-40B4-BE49-F238E27FC236}">
                <a16:creationId xmlns:a16="http://schemas.microsoft.com/office/drawing/2014/main" id="{DC08C121-C8A4-4D89-BF57-08D986601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
        <p:nvSpPr>
          <p:cNvPr id="58" name="Freeform 6">
            <a:extLst>
              <a:ext uri="{FF2B5EF4-FFF2-40B4-BE49-F238E27FC236}">
                <a16:creationId xmlns:a16="http://schemas.microsoft.com/office/drawing/2014/main" id="{EB1E1686-FA28-4AC0-BDBD-F301BFEBD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bg2"/>
          </a:solidFill>
          <a:ln w="0">
            <a:noFill/>
            <a:prstDash val="solid"/>
            <a:round/>
            <a:headEnd/>
            <a:tailEnd/>
          </a:ln>
        </p:spPr>
      </p:sp>
      <p:sp>
        <p:nvSpPr>
          <p:cNvPr id="2" name="Title 1">
            <a:extLst>
              <a:ext uri="{FF2B5EF4-FFF2-40B4-BE49-F238E27FC236}">
                <a16:creationId xmlns:a16="http://schemas.microsoft.com/office/drawing/2014/main" id="{C5B86FF9-DFBF-2675-18D2-4740C7E24070}"/>
              </a:ext>
            </a:extLst>
          </p:cNvPr>
          <p:cNvSpPr>
            <a:spLocks noGrp="1"/>
          </p:cNvSpPr>
          <p:nvPr>
            <p:ph type="ctrTitle"/>
          </p:nvPr>
        </p:nvSpPr>
        <p:spPr>
          <a:xfrm>
            <a:off x="850760" y="2006273"/>
            <a:ext cx="10478968" cy="2098226"/>
          </a:xfrm>
        </p:spPr>
        <p:txBody>
          <a:bodyPr>
            <a:normAutofit/>
          </a:bodyPr>
          <a:lstStyle/>
          <a:p>
            <a:r>
              <a:rPr lang="en-US" sz="6300" dirty="0">
                <a:solidFill>
                  <a:schemeClr val="bg2"/>
                </a:solidFill>
              </a:rPr>
              <a:t>A Christian’s view of evil</a:t>
            </a:r>
            <a:br>
              <a:rPr lang="en-US" sz="6700" dirty="0">
                <a:solidFill>
                  <a:schemeClr val="bg2"/>
                </a:solidFill>
              </a:rPr>
            </a:br>
            <a:r>
              <a:rPr lang="en-US" sz="3600" dirty="0">
                <a:solidFill>
                  <a:schemeClr val="bg2"/>
                </a:solidFill>
              </a:rPr>
              <a:t>(Romans 12:9)</a:t>
            </a:r>
          </a:p>
        </p:txBody>
      </p:sp>
    </p:spTree>
    <p:extLst>
      <p:ext uri="{BB962C8B-B14F-4D97-AF65-F5344CB8AC3E}">
        <p14:creationId xmlns:p14="http://schemas.microsoft.com/office/powerpoint/2010/main" val="2017463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969E-AB7F-6581-AEBE-89DC267C88BF}"/>
              </a:ext>
            </a:extLst>
          </p:cNvPr>
          <p:cNvSpPr>
            <a:spLocks noGrp="1"/>
          </p:cNvSpPr>
          <p:nvPr>
            <p:ph type="title"/>
          </p:nvPr>
        </p:nvSpPr>
        <p:spPr/>
        <p:txBody>
          <a:bodyPr/>
          <a:lstStyle/>
          <a:p>
            <a:r>
              <a:rPr lang="en-US" dirty="0"/>
              <a:t>How do we know if we hate evil?</a:t>
            </a:r>
          </a:p>
        </p:txBody>
      </p:sp>
      <p:sp>
        <p:nvSpPr>
          <p:cNvPr id="3" name="Content Placeholder 2">
            <a:extLst>
              <a:ext uri="{FF2B5EF4-FFF2-40B4-BE49-F238E27FC236}">
                <a16:creationId xmlns:a16="http://schemas.microsoft.com/office/drawing/2014/main" id="{674D9A53-7D8C-05BC-6332-268EAC413A21}"/>
              </a:ext>
            </a:extLst>
          </p:cNvPr>
          <p:cNvSpPr>
            <a:spLocks noGrp="1"/>
          </p:cNvSpPr>
          <p:nvPr>
            <p:ph idx="1"/>
          </p:nvPr>
        </p:nvSpPr>
        <p:spPr>
          <a:xfrm>
            <a:off x="1371600" y="1638299"/>
            <a:ext cx="10013324" cy="4981441"/>
          </a:xfrm>
        </p:spPr>
        <p:txBody>
          <a:bodyPr>
            <a:normAutofit fontScale="70000" lnSpcReduction="20000"/>
          </a:bodyPr>
          <a:lstStyle/>
          <a:p>
            <a:r>
              <a:rPr lang="en-US" sz="3000" b="1" dirty="0"/>
              <a:t>The Knowledge Test</a:t>
            </a:r>
          </a:p>
          <a:p>
            <a:pPr lvl="1"/>
            <a:r>
              <a:rPr lang="en-US" sz="2600" dirty="0"/>
              <a:t>Hebrews 5:11-6:2</a:t>
            </a:r>
          </a:p>
          <a:p>
            <a:pPr lvl="1"/>
            <a:r>
              <a:rPr lang="en-US" sz="2600" b="1" dirty="0"/>
              <a:t>Test summary: </a:t>
            </a:r>
            <a:r>
              <a:rPr lang="en-US" sz="2600" dirty="0"/>
              <a:t>You should know some things by now, but even though you’ve been with the Lord a long time- you still need the basics.</a:t>
            </a:r>
          </a:p>
          <a:p>
            <a:r>
              <a:rPr lang="en-US" sz="3000" b="1" dirty="0"/>
              <a:t>The Priority Test</a:t>
            </a:r>
          </a:p>
          <a:p>
            <a:pPr lvl="1"/>
            <a:r>
              <a:rPr lang="en-US" sz="2600" dirty="0"/>
              <a:t>Matthew 6</a:t>
            </a:r>
          </a:p>
          <a:p>
            <a:pPr lvl="1"/>
            <a:r>
              <a:rPr lang="en-US" sz="2600" b="1" dirty="0"/>
              <a:t>Test summary: </a:t>
            </a:r>
            <a:r>
              <a:rPr lang="en-US" sz="2600" dirty="0"/>
              <a:t>What is most important in your life? What do you value the most? Treasures here or spiritual treasures? Your family or the family of God?</a:t>
            </a:r>
          </a:p>
          <a:p>
            <a:r>
              <a:rPr lang="en-US" sz="3000" b="1" dirty="0"/>
              <a:t>The Morality Test</a:t>
            </a:r>
          </a:p>
          <a:p>
            <a:pPr lvl="1"/>
            <a:r>
              <a:rPr lang="en-US" sz="2600" dirty="0"/>
              <a:t>Galatians 5:16-25</a:t>
            </a:r>
          </a:p>
          <a:p>
            <a:pPr lvl="1"/>
            <a:r>
              <a:rPr lang="en-US" sz="2600" b="1" dirty="0"/>
              <a:t>Test summary: </a:t>
            </a:r>
            <a:r>
              <a:rPr lang="en-US" sz="2600" dirty="0"/>
              <a:t>Are bad deeds still in your life? Am I growing in the fruit and getting rid of the deeds of the flesh?</a:t>
            </a:r>
          </a:p>
          <a:p>
            <a:r>
              <a:rPr lang="en-US" sz="3000" b="1" dirty="0"/>
              <a:t>The Maturity Test</a:t>
            </a:r>
          </a:p>
          <a:p>
            <a:pPr lvl="1"/>
            <a:r>
              <a:rPr lang="en-US" sz="2600" dirty="0"/>
              <a:t>Philippians 3:7-15</a:t>
            </a:r>
          </a:p>
          <a:p>
            <a:pPr lvl="1"/>
            <a:r>
              <a:rPr lang="en-US" sz="2600" b="1" dirty="0"/>
              <a:t>Test summary: </a:t>
            </a:r>
            <a:r>
              <a:rPr lang="en-US" sz="2600" dirty="0"/>
              <a:t>A mindset that mature people have to forget things that are behind and press forward to the things that are ahead (heaven). Do we desperately look forward to what’s next or miss what has already happened?</a:t>
            </a:r>
          </a:p>
          <a:p>
            <a:pPr marL="530352" lvl="1" indent="0">
              <a:buNone/>
            </a:pPr>
            <a:endParaRPr lang="en-US" dirty="0"/>
          </a:p>
          <a:p>
            <a:pPr lvl="1"/>
            <a:endParaRPr lang="en-US" dirty="0"/>
          </a:p>
        </p:txBody>
      </p:sp>
      <p:sp>
        <p:nvSpPr>
          <p:cNvPr id="4" name="TextBox 3">
            <a:extLst>
              <a:ext uri="{FF2B5EF4-FFF2-40B4-BE49-F238E27FC236}">
                <a16:creationId xmlns:a16="http://schemas.microsoft.com/office/drawing/2014/main" id="{D80E072F-0588-3C0C-F378-645305689486}"/>
              </a:ext>
            </a:extLst>
          </p:cNvPr>
          <p:cNvSpPr txBox="1"/>
          <p:nvPr/>
        </p:nvSpPr>
        <p:spPr>
          <a:xfrm>
            <a:off x="5537915" y="6503831"/>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605270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F9F68-221B-44CD-E700-A2C2323F8F42}"/>
              </a:ext>
            </a:extLst>
          </p:cNvPr>
          <p:cNvSpPr>
            <a:spLocks noGrp="1"/>
          </p:cNvSpPr>
          <p:nvPr>
            <p:ph type="title"/>
          </p:nvPr>
        </p:nvSpPr>
        <p:spPr/>
        <p:txBody>
          <a:bodyPr/>
          <a:lstStyle/>
          <a:p>
            <a:r>
              <a:rPr lang="en-US" dirty="0"/>
              <a:t>Umbrella Test: The Imitation Test</a:t>
            </a:r>
          </a:p>
        </p:txBody>
      </p:sp>
      <p:sp>
        <p:nvSpPr>
          <p:cNvPr id="3" name="Content Placeholder 2">
            <a:extLst>
              <a:ext uri="{FF2B5EF4-FFF2-40B4-BE49-F238E27FC236}">
                <a16:creationId xmlns:a16="http://schemas.microsoft.com/office/drawing/2014/main" id="{F55AF3DF-058A-5FD6-7AF0-E42438F89AA4}"/>
              </a:ext>
            </a:extLst>
          </p:cNvPr>
          <p:cNvSpPr>
            <a:spLocks noGrp="1"/>
          </p:cNvSpPr>
          <p:nvPr>
            <p:ph idx="1"/>
          </p:nvPr>
        </p:nvSpPr>
        <p:spPr>
          <a:xfrm>
            <a:off x="1371600" y="1835240"/>
            <a:ext cx="9601200" cy="3581400"/>
          </a:xfrm>
        </p:spPr>
        <p:txBody>
          <a:bodyPr>
            <a:noAutofit/>
          </a:bodyPr>
          <a:lstStyle/>
          <a:p>
            <a:r>
              <a:rPr lang="en-US" sz="2400" dirty="0"/>
              <a:t>James 1:23-24 </a:t>
            </a:r>
            <a:r>
              <a:rPr lang="en-US" sz="1600" dirty="0"/>
              <a:t>(ESV)</a:t>
            </a:r>
            <a:r>
              <a:rPr lang="en-US" sz="2400" dirty="0"/>
              <a:t>: “For if anyone is a hearer of the word and not a doer, he is like a man who looks intently at his natural face in a mirror. For he looks at himself and goes away and at once forgets what he was like”</a:t>
            </a:r>
          </a:p>
          <a:p>
            <a:r>
              <a:rPr lang="en-US" sz="2400" dirty="0"/>
              <a:t>2 Corinthians 3:18 </a:t>
            </a:r>
            <a:r>
              <a:rPr lang="en-US" sz="1600" dirty="0"/>
              <a:t>(ESV): </a:t>
            </a:r>
            <a:r>
              <a:rPr lang="en-US" sz="2400" dirty="0"/>
              <a:t>“And we all, with unveiled face, beholding the glory of the Lord, are being transformed into the same image from one degree of glory to another. For this comes from the Lord who is the Spirit.”</a:t>
            </a:r>
          </a:p>
          <a:p>
            <a:r>
              <a:rPr lang="en-US" sz="2400" dirty="0"/>
              <a:t>Do we act like Him (Jesus)? Do we believe like Him? Do we feel like He felt? </a:t>
            </a:r>
          </a:p>
          <a:p>
            <a:r>
              <a:rPr lang="en-US" sz="2400" dirty="0"/>
              <a:t>How Christ-like are we?</a:t>
            </a:r>
          </a:p>
        </p:txBody>
      </p:sp>
      <p:sp>
        <p:nvSpPr>
          <p:cNvPr id="4" name="TextBox 3">
            <a:extLst>
              <a:ext uri="{FF2B5EF4-FFF2-40B4-BE49-F238E27FC236}">
                <a16:creationId xmlns:a16="http://schemas.microsoft.com/office/drawing/2014/main" id="{74ADAFC2-7087-C1DA-E301-E579432F6B35}"/>
              </a:ext>
            </a:extLst>
          </p:cNvPr>
          <p:cNvSpPr txBox="1"/>
          <p:nvPr/>
        </p:nvSpPr>
        <p:spPr>
          <a:xfrm>
            <a:off x="5537915" y="6503831"/>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141568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EF5D8-4397-D4FC-0DCE-98AF2FBCD928}"/>
              </a:ext>
            </a:extLst>
          </p:cNvPr>
          <p:cNvSpPr>
            <a:spLocks noGrp="1"/>
          </p:cNvSpPr>
          <p:nvPr>
            <p:ph type="title"/>
          </p:nvPr>
        </p:nvSpPr>
        <p:spPr/>
        <p:txBody>
          <a:bodyPr/>
          <a:lstStyle/>
          <a:p>
            <a:r>
              <a:rPr lang="en-US" dirty="0"/>
              <a:t>What needs to change in us?</a:t>
            </a:r>
          </a:p>
        </p:txBody>
      </p:sp>
      <p:sp>
        <p:nvSpPr>
          <p:cNvPr id="3" name="Content Placeholder 2">
            <a:extLst>
              <a:ext uri="{FF2B5EF4-FFF2-40B4-BE49-F238E27FC236}">
                <a16:creationId xmlns:a16="http://schemas.microsoft.com/office/drawing/2014/main" id="{7B54D9E7-BE12-CE65-EF8D-DD55EF64949B}"/>
              </a:ext>
            </a:extLst>
          </p:cNvPr>
          <p:cNvSpPr>
            <a:spLocks noGrp="1"/>
          </p:cNvSpPr>
          <p:nvPr>
            <p:ph idx="1"/>
          </p:nvPr>
        </p:nvSpPr>
        <p:spPr/>
        <p:txBody>
          <a:bodyPr>
            <a:normAutofit/>
          </a:bodyPr>
          <a:lstStyle/>
          <a:p>
            <a:r>
              <a:rPr lang="en-US" sz="2800" dirty="0"/>
              <a:t>Romans 12:2 </a:t>
            </a:r>
            <a:r>
              <a:rPr lang="en-US" sz="1600" dirty="0"/>
              <a:t>(ESV)</a:t>
            </a:r>
            <a:r>
              <a:rPr lang="en-US" sz="2800" dirty="0"/>
              <a:t>: “ Do not be conformed to this world, but be transformed by the renewal of your mind, that by testing you may discern what is the will of God, what is </a:t>
            </a:r>
            <a:r>
              <a:rPr lang="en-US" sz="2800" b="1" dirty="0"/>
              <a:t>good </a:t>
            </a:r>
            <a:r>
              <a:rPr lang="en-US" sz="2800" dirty="0"/>
              <a:t>and </a:t>
            </a:r>
            <a:r>
              <a:rPr lang="en-US" sz="2800" b="1" dirty="0"/>
              <a:t>acceptable</a:t>
            </a:r>
            <a:r>
              <a:rPr lang="en-US" sz="2800" dirty="0"/>
              <a:t> and </a:t>
            </a:r>
            <a:r>
              <a:rPr lang="en-US" sz="2800" b="1" dirty="0"/>
              <a:t>perfect </a:t>
            </a:r>
            <a:r>
              <a:rPr lang="en-US" sz="2800" dirty="0"/>
              <a:t>”</a:t>
            </a:r>
          </a:p>
        </p:txBody>
      </p:sp>
      <p:sp>
        <p:nvSpPr>
          <p:cNvPr id="4" name="TextBox 3">
            <a:extLst>
              <a:ext uri="{FF2B5EF4-FFF2-40B4-BE49-F238E27FC236}">
                <a16:creationId xmlns:a16="http://schemas.microsoft.com/office/drawing/2014/main" id="{1CC65821-0798-EA55-E5BE-1E21059A516E}"/>
              </a:ext>
            </a:extLst>
          </p:cNvPr>
          <p:cNvSpPr txBox="1"/>
          <p:nvPr/>
        </p:nvSpPr>
        <p:spPr>
          <a:xfrm>
            <a:off x="5537915" y="6503831"/>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144006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3F5FA-E0FC-BCD3-9E88-7AB450A04781}"/>
              </a:ext>
            </a:extLst>
          </p:cNvPr>
          <p:cNvSpPr>
            <a:spLocks noGrp="1"/>
          </p:cNvSpPr>
          <p:nvPr>
            <p:ph type="title"/>
          </p:nvPr>
        </p:nvSpPr>
        <p:spPr/>
        <p:txBody>
          <a:bodyPr/>
          <a:lstStyle/>
          <a:p>
            <a:r>
              <a:rPr lang="en-US" dirty="0"/>
              <a:t>“Abhor what is evil. Cling to what is good”- Rom 12:9 </a:t>
            </a:r>
            <a:r>
              <a:rPr lang="en-US" sz="2400" dirty="0"/>
              <a:t>(NASB)</a:t>
            </a:r>
          </a:p>
        </p:txBody>
      </p:sp>
      <p:sp>
        <p:nvSpPr>
          <p:cNvPr id="3" name="Content Placeholder 2">
            <a:extLst>
              <a:ext uri="{FF2B5EF4-FFF2-40B4-BE49-F238E27FC236}">
                <a16:creationId xmlns:a16="http://schemas.microsoft.com/office/drawing/2014/main" id="{EE4D3A9A-AA40-6BD8-D5B6-120B58E661F1}"/>
              </a:ext>
            </a:extLst>
          </p:cNvPr>
          <p:cNvSpPr>
            <a:spLocks noGrp="1"/>
          </p:cNvSpPr>
          <p:nvPr>
            <p:ph idx="1"/>
          </p:nvPr>
        </p:nvSpPr>
        <p:spPr/>
        <p:txBody>
          <a:bodyPr>
            <a:normAutofit/>
          </a:bodyPr>
          <a:lstStyle/>
          <a:p>
            <a:r>
              <a:rPr lang="en-US" sz="3200" dirty="0"/>
              <a:t>Abhor: connotation to ”have a horror of; to dislike”</a:t>
            </a:r>
          </a:p>
          <a:p>
            <a:r>
              <a:rPr lang="en-US" sz="3200" dirty="0"/>
              <a:t>Cling: connotation to “glue, cement, to cleave; to join oneself firmly to”</a:t>
            </a:r>
          </a:p>
        </p:txBody>
      </p:sp>
      <p:sp>
        <p:nvSpPr>
          <p:cNvPr id="4" name="TextBox 3">
            <a:extLst>
              <a:ext uri="{FF2B5EF4-FFF2-40B4-BE49-F238E27FC236}">
                <a16:creationId xmlns:a16="http://schemas.microsoft.com/office/drawing/2014/main" id="{FEA9780B-BC1D-A1DA-AA9F-D3B95CA9B9F1}"/>
              </a:ext>
            </a:extLst>
          </p:cNvPr>
          <p:cNvSpPr txBox="1"/>
          <p:nvPr/>
        </p:nvSpPr>
        <p:spPr>
          <a:xfrm>
            <a:off x="5537915" y="6490952"/>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3583689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0D16A-C70C-3AE3-2857-FA066E815F76}"/>
              </a:ext>
            </a:extLst>
          </p:cNvPr>
          <p:cNvSpPr>
            <a:spLocks noGrp="1"/>
          </p:cNvSpPr>
          <p:nvPr>
            <p:ph type="title"/>
          </p:nvPr>
        </p:nvSpPr>
        <p:spPr/>
        <p:txBody>
          <a:bodyPr/>
          <a:lstStyle/>
          <a:p>
            <a:r>
              <a:rPr lang="en-US" dirty="0"/>
              <a:t>Isaiah 5:20 </a:t>
            </a:r>
            <a:r>
              <a:rPr lang="en-US" sz="2400" dirty="0"/>
              <a:t>(NASB)</a:t>
            </a:r>
          </a:p>
        </p:txBody>
      </p:sp>
      <p:sp>
        <p:nvSpPr>
          <p:cNvPr id="3" name="Content Placeholder 2">
            <a:extLst>
              <a:ext uri="{FF2B5EF4-FFF2-40B4-BE49-F238E27FC236}">
                <a16:creationId xmlns:a16="http://schemas.microsoft.com/office/drawing/2014/main" id="{C80DDD5D-B07A-CEAC-F9F8-3D70CF2E2EB4}"/>
              </a:ext>
            </a:extLst>
          </p:cNvPr>
          <p:cNvSpPr>
            <a:spLocks noGrp="1"/>
          </p:cNvSpPr>
          <p:nvPr>
            <p:ph idx="1"/>
          </p:nvPr>
        </p:nvSpPr>
        <p:spPr/>
        <p:txBody>
          <a:bodyPr>
            <a:normAutofit/>
          </a:bodyPr>
          <a:lstStyle/>
          <a:p>
            <a:pPr marL="0" indent="0">
              <a:buNone/>
            </a:pPr>
            <a:r>
              <a:rPr lang="en-US" sz="3600" dirty="0"/>
              <a:t>“Woe to those who call evil good, and good evil; </a:t>
            </a:r>
          </a:p>
          <a:p>
            <a:pPr marL="0" indent="0">
              <a:buNone/>
            </a:pPr>
            <a:r>
              <a:rPr lang="en-US" sz="3600" dirty="0"/>
              <a:t>Who substitute darkness for light, and light for darkness; </a:t>
            </a:r>
          </a:p>
          <a:p>
            <a:pPr marL="0" indent="0">
              <a:buNone/>
            </a:pPr>
            <a:r>
              <a:rPr lang="en-US" sz="3600" dirty="0"/>
              <a:t>Who substitute bitter for sweet, and sweet for bitter!”</a:t>
            </a:r>
          </a:p>
        </p:txBody>
      </p:sp>
      <p:sp>
        <p:nvSpPr>
          <p:cNvPr id="4" name="TextBox 3">
            <a:extLst>
              <a:ext uri="{FF2B5EF4-FFF2-40B4-BE49-F238E27FC236}">
                <a16:creationId xmlns:a16="http://schemas.microsoft.com/office/drawing/2014/main" id="{3918FD46-7340-D8E7-64DE-DAF010E04599}"/>
              </a:ext>
            </a:extLst>
          </p:cNvPr>
          <p:cNvSpPr txBox="1"/>
          <p:nvPr/>
        </p:nvSpPr>
        <p:spPr>
          <a:xfrm>
            <a:off x="5537915" y="6490952"/>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85578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A74F5-E889-3144-EC8C-8F11E43DB408}"/>
              </a:ext>
            </a:extLst>
          </p:cNvPr>
          <p:cNvSpPr>
            <a:spLocks noGrp="1"/>
          </p:cNvSpPr>
          <p:nvPr>
            <p:ph type="title"/>
          </p:nvPr>
        </p:nvSpPr>
        <p:spPr/>
        <p:txBody>
          <a:bodyPr/>
          <a:lstStyle/>
          <a:p>
            <a:r>
              <a:rPr lang="en-US" dirty="0"/>
              <a:t>The tenets of right and wrong for a Christian</a:t>
            </a:r>
          </a:p>
        </p:txBody>
      </p:sp>
      <p:sp>
        <p:nvSpPr>
          <p:cNvPr id="3" name="Content Placeholder 2">
            <a:extLst>
              <a:ext uri="{FF2B5EF4-FFF2-40B4-BE49-F238E27FC236}">
                <a16:creationId xmlns:a16="http://schemas.microsoft.com/office/drawing/2014/main" id="{3F0F04D8-FC75-812A-AB14-CD5840420B4D}"/>
              </a:ext>
            </a:extLst>
          </p:cNvPr>
          <p:cNvSpPr>
            <a:spLocks noGrp="1"/>
          </p:cNvSpPr>
          <p:nvPr>
            <p:ph idx="1"/>
          </p:nvPr>
        </p:nvSpPr>
        <p:spPr/>
        <p:txBody>
          <a:bodyPr/>
          <a:lstStyle/>
          <a:p>
            <a:r>
              <a:rPr lang="en-US" sz="3200" dirty="0"/>
              <a:t>Right and wrong aren’t being decided today by myself or by society</a:t>
            </a:r>
          </a:p>
          <a:p>
            <a:r>
              <a:rPr lang="en-US" sz="3200" dirty="0"/>
              <a:t>Right and wrong weren’t decided by someone at any other point in history</a:t>
            </a:r>
          </a:p>
          <a:p>
            <a:r>
              <a:rPr lang="en-US" sz="3200" dirty="0"/>
              <a:t>Right and wrong were set by God before time even began</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6950D797-E21D-8291-515E-DE16BA8E5593}"/>
              </a:ext>
            </a:extLst>
          </p:cNvPr>
          <p:cNvSpPr txBox="1"/>
          <p:nvPr/>
        </p:nvSpPr>
        <p:spPr>
          <a:xfrm>
            <a:off x="5537915" y="6490952"/>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821071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A6C16-01C0-2258-4458-12BEA0386D0E}"/>
              </a:ext>
            </a:extLst>
          </p:cNvPr>
          <p:cNvSpPr>
            <a:spLocks noGrp="1"/>
          </p:cNvSpPr>
          <p:nvPr>
            <p:ph type="title"/>
          </p:nvPr>
        </p:nvSpPr>
        <p:spPr/>
        <p:txBody>
          <a:bodyPr/>
          <a:lstStyle/>
          <a:p>
            <a:r>
              <a:rPr lang="en-US" dirty="0"/>
              <a:t>1 Peter 3:10-12 </a:t>
            </a:r>
            <a:r>
              <a:rPr lang="en-US" sz="2400" dirty="0"/>
              <a:t>(NASB)</a:t>
            </a:r>
          </a:p>
        </p:txBody>
      </p:sp>
      <p:sp>
        <p:nvSpPr>
          <p:cNvPr id="3" name="Content Placeholder 2">
            <a:extLst>
              <a:ext uri="{FF2B5EF4-FFF2-40B4-BE49-F238E27FC236}">
                <a16:creationId xmlns:a16="http://schemas.microsoft.com/office/drawing/2014/main" id="{B25DE79D-1242-D696-249B-F1BA9014A2AC}"/>
              </a:ext>
            </a:extLst>
          </p:cNvPr>
          <p:cNvSpPr>
            <a:spLocks noGrp="1"/>
          </p:cNvSpPr>
          <p:nvPr>
            <p:ph idx="1"/>
          </p:nvPr>
        </p:nvSpPr>
        <p:spPr>
          <a:xfrm>
            <a:off x="1295400" y="1809481"/>
            <a:ext cx="9601200" cy="3581400"/>
          </a:xfrm>
        </p:spPr>
        <p:txBody>
          <a:bodyPr>
            <a:noAutofit/>
          </a:bodyPr>
          <a:lstStyle/>
          <a:p>
            <a:pPr marL="0" indent="0">
              <a:buNone/>
            </a:pPr>
            <a:r>
              <a:rPr lang="en-US" sz="3200" dirty="0"/>
              <a:t>“The one who desires Life, to Love, and see Good days,</a:t>
            </a:r>
          </a:p>
          <a:p>
            <a:pPr marL="0" indent="0">
              <a:buNone/>
            </a:pPr>
            <a:r>
              <a:rPr lang="en-US" sz="3200" b="1" i="1" dirty="0"/>
              <a:t>Must</a:t>
            </a:r>
            <a:r>
              <a:rPr lang="en-US" sz="3200" dirty="0"/>
              <a:t> keep his tongue from evil and his lips from speaking deceit</a:t>
            </a:r>
          </a:p>
          <a:p>
            <a:pPr marL="0" indent="0">
              <a:buNone/>
            </a:pPr>
            <a:r>
              <a:rPr lang="en-US" sz="3200" dirty="0"/>
              <a:t>He </a:t>
            </a:r>
            <a:r>
              <a:rPr lang="en-US" sz="3200" b="1" i="1" dirty="0"/>
              <a:t>Must</a:t>
            </a:r>
            <a:r>
              <a:rPr lang="en-US" sz="3200" dirty="0"/>
              <a:t> turn away from evil and do good;</a:t>
            </a:r>
          </a:p>
          <a:p>
            <a:pPr marL="0" indent="0">
              <a:buNone/>
            </a:pPr>
            <a:r>
              <a:rPr lang="en-US" sz="3200" dirty="0"/>
              <a:t>He </a:t>
            </a:r>
            <a:r>
              <a:rPr lang="en-US" sz="3200" b="1" i="1" dirty="0"/>
              <a:t>Must</a:t>
            </a:r>
            <a:r>
              <a:rPr lang="en-US" sz="3200" dirty="0"/>
              <a:t> seek peace and pursue it.</a:t>
            </a:r>
          </a:p>
          <a:p>
            <a:pPr marL="0" indent="0">
              <a:buNone/>
            </a:pPr>
            <a:r>
              <a:rPr lang="en-US" sz="3200" dirty="0"/>
              <a:t>For the eyes of the Lord are toward the righteous, And His ears attend to their prayer,</a:t>
            </a:r>
          </a:p>
          <a:p>
            <a:pPr marL="0" indent="0">
              <a:buNone/>
            </a:pPr>
            <a:r>
              <a:rPr lang="en-US" sz="3200" dirty="0"/>
              <a:t>But the face of the Lord is against those who do evil”</a:t>
            </a:r>
          </a:p>
        </p:txBody>
      </p:sp>
      <p:sp>
        <p:nvSpPr>
          <p:cNvPr id="4" name="TextBox 3">
            <a:extLst>
              <a:ext uri="{FF2B5EF4-FFF2-40B4-BE49-F238E27FC236}">
                <a16:creationId xmlns:a16="http://schemas.microsoft.com/office/drawing/2014/main" id="{99B4553D-17BF-A8B8-B0C4-C88115C7B431}"/>
              </a:ext>
            </a:extLst>
          </p:cNvPr>
          <p:cNvSpPr txBox="1"/>
          <p:nvPr/>
        </p:nvSpPr>
        <p:spPr>
          <a:xfrm>
            <a:off x="5537915" y="6490952"/>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33672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9DB84-FE46-D33D-C6C5-725F7E96C09E}"/>
              </a:ext>
            </a:extLst>
          </p:cNvPr>
          <p:cNvSpPr>
            <a:spLocks noGrp="1"/>
          </p:cNvSpPr>
          <p:nvPr>
            <p:ph type="title"/>
          </p:nvPr>
        </p:nvSpPr>
        <p:spPr/>
        <p:txBody>
          <a:bodyPr/>
          <a:lstStyle/>
          <a:p>
            <a:r>
              <a:rPr lang="en-US" dirty="0"/>
              <a:t>James 1:21 </a:t>
            </a:r>
            <a:r>
              <a:rPr lang="en-US" sz="2400" dirty="0"/>
              <a:t>(NKJV)</a:t>
            </a:r>
          </a:p>
        </p:txBody>
      </p:sp>
      <p:sp>
        <p:nvSpPr>
          <p:cNvPr id="3" name="Content Placeholder 2">
            <a:extLst>
              <a:ext uri="{FF2B5EF4-FFF2-40B4-BE49-F238E27FC236}">
                <a16:creationId xmlns:a16="http://schemas.microsoft.com/office/drawing/2014/main" id="{1F5DD26D-F17F-1B7E-0A6C-3C89911F16D9}"/>
              </a:ext>
            </a:extLst>
          </p:cNvPr>
          <p:cNvSpPr>
            <a:spLocks noGrp="1"/>
          </p:cNvSpPr>
          <p:nvPr>
            <p:ph idx="1"/>
          </p:nvPr>
        </p:nvSpPr>
        <p:spPr/>
        <p:txBody>
          <a:bodyPr>
            <a:normAutofit/>
          </a:bodyPr>
          <a:lstStyle/>
          <a:p>
            <a:pPr marL="0" indent="0">
              <a:buNone/>
            </a:pPr>
            <a:r>
              <a:rPr lang="en-US" sz="3200" dirty="0"/>
              <a:t>“Therefore lay aside all filthiness and overflow of wickedness, and receive with meekness the implanted word, </a:t>
            </a:r>
            <a:r>
              <a:rPr lang="en-US" sz="3200" b="1" i="1" dirty="0"/>
              <a:t>which is able to save your souls.</a:t>
            </a:r>
            <a:r>
              <a:rPr lang="en-US" sz="3200" dirty="0"/>
              <a:t>”</a:t>
            </a:r>
          </a:p>
        </p:txBody>
      </p:sp>
      <p:sp>
        <p:nvSpPr>
          <p:cNvPr id="4" name="TextBox 3">
            <a:extLst>
              <a:ext uri="{FF2B5EF4-FFF2-40B4-BE49-F238E27FC236}">
                <a16:creationId xmlns:a16="http://schemas.microsoft.com/office/drawing/2014/main" id="{B7782979-B8AE-E344-CE73-F6E094293006}"/>
              </a:ext>
            </a:extLst>
          </p:cNvPr>
          <p:cNvSpPr txBox="1"/>
          <p:nvPr/>
        </p:nvSpPr>
        <p:spPr>
          <a:xfrm>
            <a:off x="5537915" y="6490952"/>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738294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D066-14D5-5345-40BE-B8C2E6AED05A}"/>
              </a:ext>
            </a:extLst>
          </p:cNvPr>
          <p:cNvSpPr>
            <a:spLocks noGrp="1"/>
          </p:cNvSpPr>
          <p:nvPr>
            <p:ph type="title"/>
          </p:nvPr>
        </p:nvSpPr>
        <p:spPr/>
        <p:txBody>
          <a:bodyPr/>
          <a:lstStyle/>
          <a:p>
            <a:r>
              <a:rPr lang="en-US" dirty="0"/>
              <a:t>We will hate evil if we:</a:t>
            </a:r>
          </a:p>
        </p:txBody>
      </p:sp>
      <p:sp>
        <p:nvSpPr>
          <p:cNvPr id="3" name="Content Placeholder 2">
            <a:extLst>
              <a:ext uri="{FF2B5EF4-FFF2-40B4-BE49-F238E27FC236}">
                <a16:creationId xmlns:a16="http://schemas.microsoft.com/office/drawing/2014/main" id="{65E8A900-A94A-2298-F55B-B9C6AD4EEEB1}"/>
              </a:ext>
            </a:extLst>
          </p:cNvPr>
          <p:cNvSpPr>
            <a:spLocks noGrp="1"/>
          </p:cNvSpPr>
          <p:nvPr>
            <p:ph idx="1"/>
          </p:nvPr>
        </p:nvSpPr>
        <p:spPr>
          <a:xfrm>
            <a:off x="920840" y="2273122"/>
            <a:ext cx="10820400" cy="3581400"/>
          </a:xfrm>
        </p:spPr>
        <p:txBody>
          <a:bodyPr>
            <a:normAutofit fontScale="92500" lnSpcReduction="20000"/>
          </a:bodyPr>
          <a:lstStyle/>
          <a:p>
            <a:r>
              <a:rPr lang="en-US" sz="3200" dirty="0"/>
              <a:t>Fear the Lord</a:t>
            </a:r>
          </a:p>
          <a:p>
            <a:pPr lvl="1"/>
            <a:r>
              <a:rPr lang="en-US" sz="2800" dirty="0"/>
              <a:t>Proverbs 8:13 </a:t>
            </a:r>
            <a:r>
              <a:rPr lang="en-US" sz="1900" dirty="0"/>
              <a:t>(NKJV) </a:t>
            </a:r>
            <a:r>
              <a:rPr lang="en-US" sz="2800" dirty="0"/>
              <a:t>“The fear of the Lord is to </a:t>
            </a:r>
            <a:r>
              <a:rPr lang="en-US" sz="2800" b="1" dirty="0"/>
              <a:t>hate</a:t>
            </a:r>
            <a:r>
              <a:rPr lang="en-US" sz="2800" dirty="0"/>
              <a:t> evil; Pride and arrogance and the evil way; And the perverse mouth I hate”</a:t>
            </a:r>
          </a:p>
          <a:p>
            <a:r>
              <a:rPr lang="en-US" sz="3200" dirty="0"/>
              <a:t>Love the Lord</a:t>
            </a:r>
          </a:p>
          <a:p>
            <a:pPr lvl="1"/>
            <a:r>
              <a:rPr lang="en-US" sz="2800" dirty="0"/>
              <a:t>Psalms 97:10 </a:t>
            </a:r>
            <a:r>
              <a:rPr lang="en-US" sz="1900" dirty="0"/>
              <a:t>(NKJV) </a:t>
            </a:r>
            <a:r>
              <a:rPr lang="en-US" sz="2800" dirty="0"/>
              <a:t>“You who love the Lord, </a:t>
            </a:r>
            <a:r>
              <a:rPr lang="en-US" sz="2800" b="1" dirty="0"/>
              <a:t>hate</a:t>
            </a:r>
            <a:r>
              <a:rPr lang="en-US" sz="2800" dirty="0"/>
              <a:t> evil! He preserves the souls of His saints; He delivers them out of the hand of the wicked”</a:t>
            </a:r>
          </a:p>
          <a:p>
            <a:r>
              <a:rPr lang="en-US" sz="3200" dirty="0"/>
              <a:t>Learn (get understanding) from the Lord</a:t>
            </a:r>
          </a:p>
          <a:p>
            <a:pPr lvl="1"/>
            <a:r>
              <a:rPr lang="en-US" sz="2800" dirty="0"/>
              <a:t>Psalms 119:105 </a:t>
            </a:r>
            <a:r>
              <a:rPr lang="en-US" sz="1900" dirty="0"/>
              <a:t>(NKJV) </a:t>
            </a:r>
            <a:r>
              <a:rPr lang="en-US" sz="2800" dirty="0"/>
              <a:t>“Through your precepts I get understanding; Therefore, I </a:t>
            </a:r>
            <a:r>
              <a:rPr lang="en-US" sz="2800" b="1" dirty="0"/>
              <a:t>hate</a:t>
            </a:r>
            <a:r>
              <a:rPr lang="en-US" sz="2800" dirty="0"/>
              <a:t> every false way”</a:t>
            </a:r>
          </a:p>
        </p:txBody>
      </p:sp>
      <p:sp>
        <p:nvSpPr>
          <p:cNvPr id="4" name="TextBox 3">
            <a:extLst>
              <a:ext uri="{FF2B5EF4-FFF2-40B4-BE49-F238E27FC236}">
                <a16:creationId xmlns:a16="http://schemas.microsoft.com/office/drawing/2014/main" id="{5C6320D0-353B-3DE0-8572-AF04ECCC3A47}"/>
              </a:ext>
            </a:extLst>
          </p:cNvPr>
          <p:cNvSpPr txBox="1"/>
          <p:nvPr/>
        </p:nvSpPr>
        <p:spPr>
          <a:xfrm>
            <a:off x="5537915" y="6490952"/>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193289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1AAB5-3B0F-E261-277D-B0160C059F3E}"/>
              </a:ext>
            </a:extLst>
          </p:cNvPr>
          <p:cNvSpPr>
            <a:spLocks noGrp="1"/>
          </p:cNvSpPr>
          <p:nvPr>
            <p:ph type="title"/>
          </p:nvPr>
        </p:nvSpPr>
        <p:spPr/>
        <p:txBody>
          <a:bodyPr/>
          <a:lstStyle/>
          <a:p>
            <a:r>
              <a:rPr lang="en-US" dirty="0"/>
              <a:t>How do I really feel about evil?</a:t>
            </a:r>
          </a:p>
        </p:txBody>
      </p:sp>
      <p:sp>
        <p:nvSpPr>
          <p:cNvPr id="5" name="Notched Right Arrow 4">
            <a:extLst>
              <a:ext uri="{FF2B5EF4-FFF2-40B4-BE49-F238E27FC236}">
                <a16:creationId xmlns:a16="http://schemas.microsoft.com/office/drawing/2014/main" id="{298EE43E-C695-9B8B-B549-E6B2B01979C0}"/>
              </a:ext>
            </a:extLst>
          </p:cNvPr>
          <p:cNvSpPr/>
          <p:nvPr/>
        </p:nvSpPr>
        <p:spPr>
          <a:xfrm>
            <a:off x="932622" y="2578938"/>
            <a:ext cx="10899286" cy="2107363"/>
          </a:xfrm>
          <a:prstGeom prst="notchedRightArrow">
            <a:avLst/>
          </a:prstGeom>
          <a:gradFill flip="none" rotWithShape="1">
            <a:gsLst>
              <a:gs pos="0">
                <a:srgbClr val="FF0000"/>
              </a:gs>
              <a:gs pos="50000">
                <a:srgbClr val="FFFF00"/>
              </a:gs>
              <a:gs pos="86000">
                <a:srgbClr val="00B050"/>
              </a:gs>
              <a:gs pos="100000">
                <a:srgbClr val="00B05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BA1B037-F336-E18E-EC2D-BBC6A40C68C7}"/>
              </a:ext>
            </a:extLst>
          </p:cNvPr>
          <p:cNvSpPr txBox="1"/>
          <p:nvPr/>
        </p:nvSpPr>
        <p:spPr>
          <a:xfrm>
            <a:off x="1371600" y="3155564"/>
            <a:ext cx="2191265" cy="954107"/>
          </a:xfrm>
          <a:prstGeom prst="rect">
            <a:avLst/>
          </a:prstGeom>
          <a:noFill/>
        </p:spPr>
        <p:txBody>
          <a:bodyPr wrap="square" rtlCol="0">
            <a:spAutoFit/>
          </a:bodyPr>
          <a:lstStyle/>
          <a:p>
            <a:pPr algn="ctr"/>
            <a:r>
              <a:rPr lang="en-US" sz="2800" dirty="0"/>
              <a:t>Universally Hated as Evil</a:t>
            </a:r>
          </a:p>
        </p:txBody>
      </p:sp>
      <p:sp>
        <p:nvSpPr>
          <p:cNvPr id="9" name="TextBox 8">
            <a:extLst>
              <a:ext uri="{FF2B5EF4-FFF2-40B4-BE49-F238E27FC236}">
                <a16:creationId xmlns:a16="http://schemas.microsoft.com/office/drawing/2014/main" id="{2F6CBA43-2D43-D8E1-4409-05AE99C559B5}"/>
              </a:ext>
            </a:extLst>
          </p:cNvPr>
          <p:cNvSpPr txBox="1"/>
          <p:nvPr/>
        </p:nvSpPr>
        <p:spPr>
          <a:xfrm>
            <a:off x="3931122" y="1954398"/>
            <a:ext cx="3814128" cy="523220"/>
          </a:xfrm>
          <a:prstGeom prst="rect">
            <a:avLst/>
          </a:prstGeom>
          <a:noFill/>
        </p:spPr>
        <p:txBody>
          <a:bodyPr wrap="square" rtlCol="0">
            <a:spAutoFit/>
          </a:bodyPr>
          <a:lstStyle/>
          <a:p>
            <a:pPr algn="ctr"/>
            <a:r>
              <a:rPr lang="en-US" sz="2800" dirty="0"/>
              <a:t>Hated as Evil by God</a:t>
            </a:r>
          </a:p>
        </p:txBody>
      </p:sp>
      <p:sp>
        <p:nvSpPr>
          <p:cNvPr id="10" name="TextBox 9">
            <a:extLst>
              <a:ext uri="{FF2B5EF4-FFF2-40B4-BE49-F238E27FC236}">
                <a16:creationId xmlns:a16="http://schemas.microsoft.com/office/drawing/2014/main" id="{9DC0013E-7877-682D-E3A6-D80CC9C1A297}"/>
              </a:ext>
            </a:extLst>
          </p:cNvPr>
          <p:cNvSpPr txBox="1"/>
          <p:nvPr/>
        </p:nvSpPr>
        <p:spPr>
          <a:xfrm>
            <a:off x="4960364" y="3155564"/>
            <a:ext cx="2271271" cy="954107"/>
          </a:xfrm>
          <a:prstGeom prst="rect">
            <a:avLst/>
          </a:prstGeom>
          <a:noFill/>
        </p:spPr>
        <p:txBody>
          <a:bodyPr wrap="square" rtlCol="0">
            <a:spAutoFit/>
          </a:bodyPr>
          <a:lstStyle/>
          <a:p>
            <a:pPr algn="ctr"/>
            <a:r>
              <a:rPr lang="en-US" sz="2800" dirty="0"/>
              <a:t>Hated by some as Evil</a:t>
            </a:r>
          </a:p>
        </p:txBody>
      </p:sp>
      <p:sp>
        <p:nvSpPr>
          <p:cNvPr id="13" name="TextBox 12">
            <a:extLst>
              <a:ext uri="{FF2B5EF4-FFF2-40B4-BE49-F238E27FC236}">
                <a16:creationId xmlns:a16="http://schemas.microsoft.com/office/drawing/2014/main" id="{DAF4534E-0634-F560-9915-17AC89BAB9FA}"/>
              </a:ext>
            </a:extLst>
          </p:cNvPr>
          <p:cNvSpPr txBox="1"/>
          <p:nvPr/>
        </p:nvSpPr>
        <p:spPr>
          <a:xfrm>
            <a:off x="1423087" y="4239217"/>
            <a:ext cx="926757" cy="369332"/>
          </a:xfrm>
          <a:prstGeom prst="rect">
            <a:avLst/>
          </a:prstGeom>
          <a:noFill/>
        </p:spPr>
        <p:txBody>
          <a:bodyPr wrap="square" rtlCol="0">
            <a:spAutoFit/>
          </a:bodyPr>
          <a:lstStyle/>
          <a:p>
            <a:pPr algn="ctr"/>
            <a:r>
              <a:rPr lang="en-US" dirty="0"/>
              <a:t>Murder</a:t>
            </a:r>
          </a:p>
        </p:txBody>
      </p:sp>
      <p:sp>
        <p:nvSpPr>
          <p:cNvPr id="14" name="TextBox 13">
            <a:extLst>
              <a:ext uri="{FF2B5EF4-FFF2-40B4-BE49-F238E27FC236}">
                <a16:creationId xmlns:a16="http://schemas.microsoft.com/office/drawing/2014/main" id="{AD00C311-7103-D427-1D0C-4D2EAF0D6978}"/>
              </a:ext>
            </a:extLst>
          </p:cNvPr>
          <p:cNvSpPr txBox="1"/>
          <p:nvPr/>
        </p:nvSpPr>
        <p:spPr>
          <a:xfrm>
            <a:off x="1371600" y="4483262"/>
            <a:ext cx="2022390" cy="369332"/>
          </a:xfrm>
          <a:prstGeom prst="rect">
            <a:avLst/>
          </a:prstGeom>
          <a:noFill/>
        </p:spPr>
        <p:txBody>
          <a:bodyPr wrap="square" rtlCol="0">
            <a:spAutoFit/>
          </a:bodyPr>
          <a:lstStyle/>
          <a:p>
            <a:pPr algn="ctr"/>
            <a:r>
              <a:rPr lang="en-US" dirty="0"/>
              <a:t>Human Trafficking</a:t>
            </a:r>
          </a:p>
        </p:txBody>
      </p:sp>
      <p:sp>
        <p:nvSpPr>
          <p:cNvPr id="15" name="TextBox 14">
            <a:extLst>
              <a:ext uri="{FF2B5EF4-FFF2-40B4-BE49-F238E27FC236}">
                <a16:creationId xmlns:a16="http://schemas.microsoft.com/office/drawing/2014/main" id="{2E2D8978-A073-6537-5BE9-84B624F1501F}"/>
              </a:ext>
            </a:extLst>
          </p:cNvPr>
          <p:cNvSpPr txBox="1"/>
          <p:nvPr/>
        </p:nvSpPr>
        <p:spPr>
          <a:xfrm>
            <a:off x="3664091" y="4215450"/>
            <a:ext cx="2191264" cy="369332"/>
          </a:xfrm>
          <a:prstGeom prst="rect">
            <a:avLst/>
          </a:prstGeom>
          <a:noFill/>
        </p:spPr>
        <p:txBody>
          <a:bodyPr wrap="square" rtlCol="0">
            <a:spAutoFit/>
          </a:bodyPr>
          <a:lstStyle/>
          <a:p>
            <a:pPr algn="ctr"/>
            <a:r>
              <a:rPr lang="en-US" dirty="0"/>
              <a:t>Hard Drug Addiction</a:t>
            </a:r>
          </a:p>
        </p:txBody>
      </p:sp>
      <p:sp>
        <p:nvSpPr>
          <p:cNvPr id="16" name="TextBox 15">
            <a:extLst>
              <a:ext uri="{FF2B5EF4-FFF2-40B4-BE49-F238E27FC236}">
                <a16:creationId xmlns:a16="http://schemas.microsoft.com/office/drawing/2014/main" id="{713573D9-F85F-26CE-19C8-6BE6842E35B3}"/>
              </a:ext>
            </a:extLst>
          </p:cNvPr>
          <p:cNvSpPr txBox="1"/>
          <p:nvPr/>
        </p:nvSpPr>
        <p:spPr>
          <a:xfrm>
            <a:off x="9100087" y="4132822"/>
            <a:ext cx="2022390" cy="369332"/>
          </a:xfrm>
          <a:prstGeom prst="rect">
            <a:avLst/>
          </a:prstGeom>
          <a:noFill/>
        </p:spPr>
        <p:txBody>
          <a:bodyPr wrap="square" rtlCol="0">
            <a:spAutoFit/>
          </a:bodyPr>
          <a:lstStyle/>
          <a:p>
            <a:r>
              <a:rPr lang="en-US" dirty="0"/>
              <a:t>Homosexuality</a:t>
            </a:r>
          </a:p>
        </p:txBody>
      </p:sp>
      <p:sp>
        <p:nvSpPr>
          <p:cNvPr id="17" name="TextBox 16">
            <a:extLst>
              <a:ext uri="{FF2B5EF4-FFF2-40B4-BE49-F238E27FC236}">
                <a16:creationId xmlns:a16="http://schemas.microsoft.com/office/drawing/2014/main" id="{AD95126B-B931-1974-72C5-C8D74911C5ED}"/>
              </a:ext>
            </a:extLst>
          </p:cNvPr>
          <p:cNvSpPr txBox="1"/>
          <p:nvPr/>
        </p:nvSpPr>
        <p:spPr>
          <a:xfrm>
            <a:off x="5882620" y="4191342"/>
            <a:ext cx="2022390" cy="369332"/>
          </a:xfrm>
          <a:prstGeom prst="rect">
            <a:avLst/>
          </a:prstGeom>
          <a:noFill/>
        </p:spPr>
        <p:txBody>
          <a:bodyPr wrap="square" rtlCol="0">
            <a:spAutoFit/>
          </a:bodyPr>
          <a:lstStyle/>
          <a:p>
            <a:pPr algn="ctr"/>
            <a:r>
              <a:rPr lang="en-US" dirty="0"/>
              <a:t>Drunkenness</a:t>
            </a:r>
          </a:p>
        </p:txBody>
      </p:sp>
      <p:sp>
        <p:nvSpPr>
          <p:cNvPr id="18" name="TextBox 17">
            <a:extLst>
              <a:ext uri="{FF2B5EF4-FFF2-40B4-BE49-F238E27FC236}">
                <a16:creationId xmlns:a16="http://schemas.microsoft.com/office/drawing/2014/main" id="{D6D53F56-D266-6C5C-35C5-2F02893940B7}"/>
              </a:ext>
            </a:extLst>
          </p:cNvPr>
          <p:cNvSpPr txBox="1"/>
          <p:nvPr/>
        </p:nvSpPr>
        <p:spPr>
          <a:xfrm>
            <a:off x="3691356" y="4475335"/>
            <a:ext cx="2022390" cy="369332"/>
          </a:xfrm>
          <a:prstGeom prst="rect">
            <a:avLst/>
          </a:prstGeom>
          <a:noFill/>
        </p:spPr>
        <p:txBody>
          <a:bodyPr wrap="square" rtlCol="0">
            <a:spAutoFit/>
          </a:bodyPr>
          <a:lstStyle/>
          <a:p>
            <a:r>
              <a:rPr lang="en-US" dirty="0"/>
              <a:t>Adultery</a:t>
            </a:r>
          </a:p>
        </p:txBody>
      </p:sp>
      <p:sp>
        <p:nvSpPr>
          <p:cNvPr id="19" name="TextBox 18">
            <a:extLst>
              <a:ext uri="{FF2B5EF4-FFF2-40B4-BE49-F238E27FC236}">
                <a16:creationId xmlns:a16="http://schemas.microsoft.com/office/drawing/2014/main" id="{ED43C3B1-74F4-3528-2186-CDB639D673D4}"/>
              </a:ext>
            </a:extLst>
          </p:cNvPr>
          <p:cNvSpPr txBox="1"/>
          <p:nvPr/>
        </p:nvSpPr>
        <p:spPr>
          <a:xfrm>
            <a:off x="5838186" y="4485221"/>
            <a:ext cx="2022390" cy="369332"/>
          </a:xfrm>
          <a:prstGeom prst="rect">
            <a:avLst/>
          </a:prstGeom>
          <a:noFill/>
        </p:spPr>
        <p:txBody>
          <a:bodyPr wrap="square" rtlCol="0">
            <a:spAutoFit/>
          </a:bodyPr>
          <a:lstStyle/>
          <a:p>
            <a:pPr algn="ctr"/>
            <a:r>
              <a:rPr lang="en-US" dirty="0"/>
              <a:t>Lying</a:t>
            </a:r>
          </a:p>
        </p:txBody>
      </p:sp>
      <p:sp>
        <p:nvSpPr>
          <p:cNvPr id="20" name="TextBox 19">
            <a:extLst>
              <a:ext uri="{FF2B5EF4-FFF2-40B4-BE49-F238E27FC236}">
                <a16:creationId xmlns:a16="http://schemas.microsoft.com/office/drawing/2014/main" id="{C407DD59-F2CD-592E-BE48-52218083FCF5}"/>
              </a:ext>
            </a:extLst>
          </p:cNvPr>
          <p:cNvSpPr txBox="1"/>
          <p:nvPr/>
        </p:nvSpPr>
        <p:spPr>
          <a:xfrm>
            <a:off x="7275451" y="4215450"/>
            <a:ext cx="2022390" cy="369332"/>
          </a:xfrm>
          <a:prstGeom prst="rect">
            <a:avLst/>
          </a:prstGeom>
          <a:noFill/>
        </p:spPr>
        <p:txBody>
          <a:bodyPr wrap="square" rtlCol="0">
            <a:spAutoFit/>
          </a:bodyPr>
          <a:lstStyle/>
          <a:p>
            <a:pPr algn="ctr"/>
            <a:r>
              <a:rPr lang="en-US" dirty="0"/>
              <a:t>Pride</a:t>
            </a:r>
          </a:p>
        </p:txBody>
      </p:sp>
      <p:sp>
        <p:nvSpPr>
          <p:cNvPr id="21" name="TextBox 20">
            <a:extLst>
              <a:ext uri="{FF2B5EF4-FFF2-40B4-BE49-F238E27FC236}">
                <a16:creationId xmlns:a16="http://schemas.microsoft.com/office/drawing/2014/main" id="{16FE24C5-AC56-4007-F90B-340049A0A61A}"/>
              </a:ext>
            </a:extLst>
          </p:cNvPr>
          <p:cNvSpPr txBox="1"/>
          <p:nvPr/>
        </p:nvSpPr>
        <p:spPr>
          <a:xfrm>
            <a:off x="7379461" y="4482053"/>
            <a:ext cx="2022390" cy="646331"/>
          </a:xfrm>
          <a:prstGeom prst="rect">
            <a:avLst/>
          </a:prstGeom>
          <a:noFill/>
        </p:spPr>
        <p:txBody>
          <a:bodyPr wrap="square" rtlCol="0">
            <a:spAutoFit/>
          </a:bodyPr>
          <a:lstStyle/>
          <a:p>
            <a:pPr algn="ctr"/>
            <a:r>
              <a:rPr lang="en-US" dirty="0"/>
              <a:t>Prioritization of earthly riches</a:t>
            </a:r>
          </a:p>
        </p:txBody>
      </p:sp>
      <p:sp>
        <p:nvSpPr>
          <p:cNvPr id="22" name="TextBox 21">
            <a:extLst>
              <a:ext uri="{FF2B5EF4-FFF2-40B4-BE49-F238E27FC236}">
                <a16:creationId xmlns:a16="http://schemas.microsoft.com/office/drawing/2014/main" id="{FC01C067-9349-11A0-2011-5ACF200DAA22}"/>
              </a:ext>
            </a:extLst>
          </p:cNvPr>
          <p:cNvSpPr txBox="1"/>
          <p:nvPr/>
        </p:nvSpPr>
        <p:spPr>
          <a:xfrm>
            <a:off x="8732823" y="3152396"/>
            <a:ext cx="2271271" cy="954107"/>
          </a:xfrm>
          <a:prstGeom prst="rect">
            <a:avLst/>
          </a:prstGeom>
          <a:noFill/>
        </p:spPr>
        <p:txBody>
          <a:bodyPr wrap="square" rtlCol="0">
            <a:spAutoFit/>
          </a:bodyPr>
          <a:lstStyle/>
          <a:p>
            <a:pPr algn="ctr"/>
            <a:r>
              <a:rPr lang="en-US" sz="2800" dirty="0"/>
              <a:t>Promoted as Good</a:t>
            </a:r>
          </a:p>
        </p:txBody>
      </p:sp>
      <p:sp>
        <p:nvSpPr>
          <p:cNvPr id="23" name="TextBox 22">
            <a:extLst>
              <a:ext uri="{FF2B5EF4-FFF2-40B4-BE49-F238E27FC236}">
                <a16:creationId xmlns:a16="http://schemas.microsoft.com/office/drawing/2014/main" id="{9AE7ACDB-60EB-A8EA-F1CB-A7828F4CA817}"/>
              </a:ext>
            </a:extLst>
          </p:cNvPr>
          <p:cNvSpPr txBox="1"/>
          <p:nvPr/>
        </p:nvSpPr>
        <p:spPr>
          <a:xfrm>
            <a:off x="1397343" y="5631762"/>
            <a:ext cx="10122601" cy="1200329"/>
          </a:xfrm>
          <a:prstGeom prst="rect">
            <a:avLst/>
          </a:prstGeom>
          <a:solidFill>
            <a:schemeClr val="bg2"/>
          </a:solidFill>
        </p:spPr>
        <p:txBody>
          <a:bodyPr wrap="square" rtlCol="0">
            <a:spAutoFit/>
          </a:bodyPr>
          <a:lstStyle/>
          <a:p>
            <a:r>
              <a:rPr lang="en-US" sz="2400" i="1" dirty="0"/>
              <a:t>We need to be careful to not hate the one doing it. Everyone is a sinner and everyone has done wrong. While we can’t love anyone any less for the things they do, we must also hate evil on all levels as God does.</a:t>
            </a:r>
          </a:p>
        </p:txBody>
      </p:sp>
      <p:cxnSp>
        <p:nvCxnSpPr>
          <p:cNvPr id="25" name="Straight Arrow Connector 24">
            <a:extLst>
              <a:ext uri="{FF2B5EF4-FFF2-40B4-BE49-F238E27FC236}">
                <a16:creationId xmlns:a16="http://schemas.microsoft.com/office/drawing/2014/main" id="{5F2E4E8E-D00F-B81E-F538-14717CAC4701}"/>
              </a:ext>
            </a:extLst>
          </p:cNvPr>
          <p:cNvCxnSpPr/>
          <p:nvPr/>
        </p:nvCxnSpPr>
        <p:spPr>
          <a:xfrm>
            <a:off x="932622" y="2514544"/>
            <a:ext cx="10587322" cy="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4689B52-CB27-B241-46D3-2E4E8802D3E1}"/>
              </a:ext>
            </a:extLst>
          </p:cNvPr>
          <p:cNvSpPr txBox="1"/>
          <p:nvPr/>
        </p:nvSpPr>
        <p:spPr>
          <a:xfrm>
            <a:off x="9307076" y="4400116"/>
            <a:ext cx="2022390" cy="369332"/>
          </a:xfrm>
          <a:prstGeom prst="rect">
            <a:avLst/>
          </a:prstGeom>
          <a:noFill/>
        </p:spPr>
        <p:txBody>
          <a:bodyPr wrap="square" rtlCol="0">
            <a:spAutoFit/>
          </a:bodyPr>
          <a:lstStyle/>
          <a:p>
            <a:r>
              <a:rPr lang="en-US" dirty="0"/>
              <a:t>Fornication</a:t>
            </a:r>
          </a:p>
        </p:txBody>
      </p:sp>
    </p:spTree>
    <p:extLst>
      <p:ext uri="{BB962C8B-B14F-4D97-AF65-F5344CB8AC3E}">
        <p14:creationId xmlns:p14="http://schemas.microsoft.com/office/powerpoint/2010/main" val="3336332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475DF-FF2F-88E2-10AE-10564CE408A1}"/>
              </a:ext>
            </a:extLst>
          </p:cNvPr>
          <p:cNvSpPr>
            <a:spLocks noGrp="1"/>
          </p:cNvSpPr>
          <p:nvPr>
            <p:ph type="title"/>
          </p:nvPr>
        </p:nvSpPr>
        <p:spPr/>
        <p:txBody>
          <a:bodyPr/>
          <a:lstStyle/>
          <a:p>
            <a:r>
              <a:rPr lang="en-US" dirty="0"/>
              <a:t>Proverbs 6:16-19 (ESV)</a:t>
            </a:r>
          </a:p>
        </p:txBody>
      </p:sp>
      <p:sp>
        <p:nvSpPr>
          <p:cNvPr id="3" name="Content Placeholder 2">
            <a:extLst>
              <a:ext uri="{FF2B5EF4-FFF2-40B4-BE49-F238E27FC236}">
                <a16:creationId xmlns:a16="http://schemas.microsoft.com/office/drawing/2014/main" id="{9408C69F-9FB3-B37C-FD15-308387E62011}"/>
              </a:ext>
            </a:extLst>
          </p:cNvPr>
          <p:cNvSpPr>
            <a:spLocks noGrp="1"/>
          </p:cNvSpPr>
          <p:nvPr>
            <p:ph idx="1"/>
          </p:nvPr>
        </p:nvSpPr>
        <p:spPr/>
        <p:txBody>
          <a:bodyPr>
            <a:normAutofit/>
          </a:bodyPr>
          <a:lstStyle/>
          <a:p>
            <a:pPr marL="0" indent="0">
              <a:buNone/>
            </a:pPr>
            <a:r>
              <a:rPr lang="en-US" sz="3200" dirty="0"/>
              <a:t>“ These six things the Lord hates, seven that are an abomination to him: </a:t>
            </a:r>
            <a:r>
              <a:rPr lang="en-US" sz="3200" u="sng" dirty="0"/>
              <a:t>haughty eyes</a:t>
            </a:r>
            <a:r>
              <a:rPr lang="en-US" sz="3200" dirty="0"/>
              <a:t>, a </a:t>
            </a:r>
            <a:r>
              <a:rPr lang="en-US" sz="3200" u="sng" dirty="0"/>
              <a:t>lying tongue</a:t>
            </a:r>
            <a:r>
              <a:rPr lang="en-US" sz="3200" dirty="0"/>
              <a:t>, and </a:t>
            </a:r>
            <a:r>
              <a:rPr lang="en-US" sz="3200" u="sng" dirty="0"/>
              <a:t>hands that shed innocent blood</a:t>
            </a:r>
            <a:r>
              <a:rPr lang="en-US" sz="3200" dirty="0"/>
              <a:t>, a </a:t>
            </a:r>
            <a:r>
              <a:rPr lang="en-US" sz="3200" u="sng" dirty="0"/>
              <a:t>heart that devises wicked plans</a:t>
            </a:r>
            <a:r>
              <a:rPr lang="en-US" sz="3200" dirty="0"/>
              <a:t>, </a:t>
            </a:r>
            <a:r>
              <a:rPr lang="en-US" sz="3200" u="sng" dirty="0"/>
              <a:t>feet that make haste to run to evil</a:t>
            </a:r>
            <a:r>
              <a:rPr lang="en-US" sz="3200" dirty="0"/>
              <a:t>, a </a:t>
            </a:r>
            <a:r>
              <a:rPr lang="en-US" sz="3200" u="sng" dirty="0"/>
              <a:t>false witness who breathes out lies</a:t>
            </a:r>
            <a:r>
              <a:rPr lang="en-US" sz="3200" dirty="0"/>
              <a:t>, and </a:t>
            </a:r>
            <a:r>
              <a:rPr lang="en-US" sz="3200" u="sng" dirty="0"/>
              <a:t>one who sows discord among brothers</a:t>
            </a:r>
            <a:r>
              <a:rPr lang="en-US" sz="3200" dirty="0"/>
              <a:t>”</a:t>
            </a:r>
          </a:p>
        </p:txBody>
      </p:sp>
      <p:sp>
        <p:nvSpPr>
          <p:cNvPr id="4" name="TextBox 3">
            <a:extLst>
              <a:ext uri="{FF2B5EF4-FFF2-40B4-BE49-F238E27FC236}">
                <a16:creationId xmlns:a16="http://schemas.microsoft.com/office/drawing/2014/main" id="{04646E1E-0DEA-B4F2-0753-41BC2EA36A2C}"/>
              </a:ext>
            </a:extLst>
          </p:cNvPr>
          <p:cNvSpPr txBox="1"/>
          <p:nvPr/>
        </p:nvSpPr>
        <p:spPr>
          <a:xfrm>
            <a:off x="5537915" y="6503831"/>
            <a:ext cx="1056068" cy="369332"/>
          </a:xfrm>
          <a:prstGeom prst="rect">
            <a:avLst/>
          </a:prstGeom>
          <a:solidFill>
            <a:schemeClr val="bg2"/>
          </a:solidFill>
        </p:spPr>
        <p:txBody>
          <a:bodyPr wrap="square" rtlCol="0">
            <a:spAutoFit/>
          </a:bodyPr>
          <a:lstStyle/>
          <a:p>
            <a:endParaRPr lang="en-US" dirty="0"/>
          </a:p>
        </p:txBody>
      </p:sp>
    </p:spTree>
    <p:extLst>
      <p:ext uri="{BB962C8B-B14F-4D97-AF65-F5344CB8AC3E}">
        <p14:creationId xmlns:p14="http://schemas.microsoft.com/office/powerpoint/2010/main" val="273041569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A2E40"/>
      </a:dk2>
      <a:lt2>
        <a:srgbClr val="EBE7DD"/>
      </a:lt2>
      <a:accent1>
        <a:srgbClr val="69A1AB"/>
      </a:accent1>
      <a:accent2>
        <a:srgbClr val="F2C418"/>
      </a:accent2>
      <a:accent3>
        <a:srgbClr val="87492C"/>
      </a:accent3>
      <a:accent4>
        <a:srgbClr val="4A845E"/>
      </a:accent4>
      <a:accent5>
        <a:srgbClr val="DC9528"/>
      </a:accent5>
      <a:accent6>
        <a:srgbClr val="9A5D78"/>
      </a:accent6>
      <a:hlink>
        <a:srgbClr val="66C8E3"/>
      </a:hlink>
      <a:folHlink>
        <a:srgbClr val="B162A1"/>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17F9D331-421E-442F-B033-AF5B21A44854}"/>
    </a:ext>
  </a:extLst>
</a:theme>
</file>

<file path=docProps/app.xml><?xml version="1.0" encoding="utf-8"?>
<Properties xmlns="http://schemas.openxmlformats.org/officeDocument/2006/extended-properties" xmlns:vt="http://schemas.openxmlformats.org/officeDocument/2006/docPropsVTypes">
  <Template>{E46E06E6-C3E2-1949-8DE8-84217D070BC0}tf10001072</Template>
  <TotalTime>1459</TotalTime>
  <Words>864</Words>
  <Application>Microsoft Macintosh PowerPoint</Application>
  <PresentationFormat>Widescreen</PresentationFormat>
  <Paragraphs>66</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Calibri</vt:lpstr>
      <vt:lpstr>Franklin Gothic Book</vt:lpstr>
      <vt:lpstr>Crop</vt:lpstr>
      <vt:lpstr>A Christian’s view of evil (Romans 12:9)</vt:lpstr>
      <vt:lpstr>“Abhor what is evil. Cling to what is good”- Rom 12:9 (NASB)</vt:lpstr>
      <vt:lpstr>Isaiah 5:20 (NASB)</vt:lpstr>
      <vt:lpstr>The tenets of right and wrong for a Christian</vt:lpstr>
      <vt:lpstr>1 Peter 3:10-12 (NASB)</vt:lpstr>
      <vt:lpstr>James 1:21 (NKJV)</vt:lpstr>
      <vt:lpstr>We will hate evil if we:</vt:lpstr>
      <vt:lpstr>How do I really feel about evil?</vt:lpstr>
      <vt:lpstr>Proverbs 6:16-19 (ESV)</vt:lpstr>
      <vt:lpstr>How do we know if we hate evil?</vt:lpstr>
      <vt:lpstr>Umbrella Test: The Imitation Test</vt:lpstr>
      <vt:lpstr>What needs to change in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“Cling to what is good”- Romans 12:9</dc:title>
  <dc:creator>Carter, Luke</dc:creator>
  <cp:lastModifiedBy>Carter, Luke</cp:lastModifiedBy>
  <cp:revision>25</cp:revision>
  <dcterms:created xsi:type="dcterms:W3CDTF">2023-04-04T14:48:47Z</dcterms:created>
  <dcterms:modified xsi:type="dcterms:W3CDTF">2023-12-17T00:50:39Z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a04591e-2156-4e7e-b8dc-60ccb91b4f06_Enabled">
    <vt:lpwstr>true</vt:lpwstr>
  </property>
  <property fmtid="{D5CDD505-2E9C-101B-9397-08002B2CF9AE}" pid="3" name="MSIP_Label_1a04591e-2156-4e7e-b8dc-60ccb91b4f06_SetDate">
    <vt:lpwstr>2023-04-04T14:52:09Z</vt:lpwstr>
  </property>
  <property fmtid="{D5CDD505-2E9C-101B-9397-08002B2CF9AE}" pid="4" name="MSIP_Label_1a04591e-2156-4e7e-b8dc-60ccb91b4f06_Method">
    <vt:lpwstr>Standard</vt:lpwstr>
  </property>
  <property fmtid="{D5CDD505-2E9C-101B-9397-08002B2CF9AE}" pid="5" name="MSIP_Label_1a04591e-2156-4e7e-b8dc-60ccb91b4f06_Name">
    <vt:lpwstr>Internal-THD</vt:lpwstr>
  </property>
  <property fmtid="{D5CDD505-2E9C-101B-9397-08002B2CF9AE}" pid="6" name="MSIP_Label_1a04591e-2156-4e7e-b8dc-60ccb91b4f06_SiteId">
    <vt:lpwstr>fb7e6711-b619-4fbe-afe6-f83b12673323</vt:lpwstr>
  </property>
  <property fmtid="{D5CDD505-2E9C-101B-9397-08002B2CF9AE}" pid="7" name="MSIP_Label_1a04591e-2156-4e7e-b8dc-60ccb91b4f06_ActionId">
    <vt:lpwstr>31688208-e47f-4172-84ad-0efdafc2912f</vt:lpwstr>
  </property>
  <property fmtid="{D5CDD505-2E9C-101B-9397-08002B2CF9AE}" pid="8" name="MSIP_Label_1a04591e-2156-4e7e-b8dc-60ccb91b4f06_ContentBits">
    <vt:lpwstr>2</vt:lpwstr>
  </property>
  <property fmtid="{D5CDD505-2E9C-101B-9397-08002B2CF9AE}" pid="9" name="ClassificationContentMarkingFooterLocations">
    <vt:lpwstr>Crop:8</vt:lpwstr>
  </property>
  <property fmtid="{D5CDD505-2E9C-101B-9397-08002B2CF9AE}" pid="10" name="ClassificationContentMarkingFooterText">
    <vt:lpwstr>INTERNAL USE</vt:lpwstr>
  </property>
</Properties>
</file>