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70" r:id="rId4"/>
    <p:sldId id="272" r:id="rId5"/>
    <p:sldId id="273" r:id="rId6"/>
    <p:sldId id="274"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CDD"/>
    <a:srgbClr val="2E42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720"/>
  </p:normalViewPr>
  <p:slideViewPr>
    <p:cSldViewPr snapToGrid="0">
      <p:cViewPr varScale="1">
        <p:scale>
          <a:sx n="90" d="100"/>
          <a:sy n="90" d="100"/>
        </p:scale>
        <p:origin x="232" y="4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r>
              <a:rPr lang="en-US" b="1" i="0" dirty="0">
                <a:solidFill>
                  <a:schemeClr val="bg1"/>
                </a:solidFill>
                <a:latin typeface="Nexa Bold" panose="02000000000000000000" pitchFamily="2" charset="0"/>
              </a:rPr>
              <a:t># Of Times In New Testament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 Of Times In New Testament</c:v>
                </c:pt>
              </c:strCache>
            </c:strRef>
          </c:tx>
          <c:spPr>
            <a:solidFill>
              <a:srgbClr val="FDFCD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Nexa Bold" panose="020000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Christian </c:v>
                </c:pt>
                <c:pt idx="1">
                  <c:v>Disciple </c:v>
                </c:pt>
              </c:strCache>
            </c:strRef>
          </c:cat>
          <c:val>
            <c:numRef>
              <c:f>Sheet1!$B$2:$B$3</c:f>
              <c:numCache>
                <c:formatCode>General</c:formatCode>
                <c:ptCount val="2"/>
                <c:pt idx="0">
                  <c:v>3</c:v>
                </c:pt>
                <c:pt idx="1">
                  <c:v>260</c:v>
                </c:pt>
              </c:numCache>
            </c:numRef>
          </c:val>
          <c:extLst>
            <c:ext xmlns:c16="http://schemas.microsoft.com/office/drawing/2014/chart" uri="{C3380CC4-5D6E-409C-BE32-E72D297353CC}">
              <c16:uniqueId val="{00000000-24E4-C646-A766-BB908D895779}"/>
            </c:ext>
          </c:extLst>
        </c:ser>
        <c:dLbls>
          <c:dLblPos val="outEnd"/>
          <c:showLegendKey val="0"/>
          <c:showVal val="1"/>
          <c:showCatName val="0"/>
          <c:showSerName val="0"/>
          <c:showPercent val="0"/>
          <c:showBubbleSize val="0"/>
        </c:dLbls>
        <c:gapWidth val="219"/>
        <c:overlap val="-27"/>
        <c:axId val="278590943"/>
        <c:axId val="278592671"/>
      </c:barChart>
      <c:catAx>
        <c:axId val="278590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bg1"/>
                </a:solidFill>
                <a:latin typeface="Nexa Bold" panose="02000000000000000000" pitchFamily="2" charset="0"/>
                <a:ea typeface="+mn-ea"/>
                <a:cs typeface="+mn-cs"/>
              </a:defRPr>
            </a:pPr>
            <a:endParaRPr lang="en-US"/>
          </a:p>
        </c:txPr>
        <c:crossAx val="278592671"/>
        <c:crosses val="autoZero"/>
        <c:auto val="1"/>
        <c:lblAlgn val="ctr"/>
        <c:lblOffset val="100"/>
        <c:noMultiLvlLbl val="0"/>
      </c:catAx>
      <c:valAx>
        <c:axId val="2785926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bg1"/>
                </a:solidFill>
                <a:latin typeface="Nexa Bold" panose="02000000000000000000" pitchFamily="2" charset="0"/>
                <a:ea typeface="+mn-ea"/>
                <a:cs typeface="+mn-cs"/>
              </a:defRPr>
            </a:pPr>
            <a:endParaRPr lang="en-US"/>
          </a:p>
        </c:txPr>
        <c:crossAx val="2785909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EC65F-9220-318C-421A-28C0DF4393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C5FC99-CED6-647B-1BC4-F83D43CD58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ACADE5D-EEC5-CB02-E818-EECEB96EFE0A}"/>
              </a:ext>
            </a:extLst>
          </p:cNvPr>
          <p:cNvSpPr>
            <a:spLocks noGrp="1"/>
          </p:cNvSpPr>
          <p:nvPr>
            <p:ph type="dt" sz="half" idx="10"/>
          </p:nvPr>
        </p:nvSpPr>
        <p:spPr/>
        <p:txBody>
          <a:bodyPr/>
          <a:lstStyle/>
          <a:p>
            <a:fld id="{804F6DAB-701D-B744-BE8E-7906D9893360}" type="datetimeFigureOut">
              <a:rPr lang="en-US" smtClean="0"/>
              <a:t>1/25/24</a:t>
            </a:fld>
            <a:endParaRPr lang="en-US"/>
          </a:p>
        </p:txBody>
      </p:sp>
      <p:sp>
        <p:nvSpPr>
          <p:cNvPr id="5" name="Footer Placeholder 4">
            <a:extLst>
              <a:ext uri="{FF2B5EF4-FFF2-40B4-BE49-F238E27FC236}">
                <a16:creationId xmlns:a16="http://schemas.microsoft.com/office/drawing/2014/main" id="{D8A00308-F70B-8874-D6D9-86DE5FBCD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94BA88-8458-340D-DFCB-0CFA8AAD3600}"/>
              </a:ext>
            </a:extLst>
          </p:cNvPr>
          <p:cNvSpPr>
            <a:spLocks noGrp="1"/>
          </p:cNvSpPr>
          <p:nvPr>
            <p:ph type="sldNum" sz="quarter" idx="12"/>
          </p:nvPr>
        </p:nvSpPr>
        <p:spPr/>
        <p:txBody>
          <a:bodyPr/>
          <a:lstStyle/>
          <a:p>
            <a:fld id="{DCD57244-4727-3441-8B99-9AAE2C2298F1}" type="slidenum">
              <a:rPr lang="en-US" smtClean="0"/>
              <a:t>‹#›</a:t>
            </a:fld>
            <a:endParaRPr lang="en-US"/>
          </a:p>
        </p:txBody>
      </p:sp>
    </p:spTree>
    <p:extLst>
      <p:ext uri="{BB962C8B-B14F-4D97-AF65-F5344CB8AC3E}">
        <p14:creationId xmlns:p14="http://schemas.microsoft.com/office/powerpoint/2010/main" val="1878510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31DD-C88B-259D-B429-5863BFCE02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3B7E98-2632-8A02-CAFB-A91F490DB3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B0EB87-C993-DC2A-1385-39A3A43092C7}"/>
              </a:ext>
            </a:extLst>
          </p:cNvPr>
          <p:cNvSpPr>
            <a:spLocks noGrp="1"/>
          </p:cNvSpPr>
          <p:nvPr>
            <p:ph type="dt" sz="half" idx="10"/>
          </p:nvPr>
        </p:nvSpPr>
        <p:spPr/>
        <p:txBody>
          <a:bodyPr/>
          <a:lstStyle/>
          <a:p>
            <a:fld id="{804F6DAB-701D-B744-BE8E-7906D9893360}" type="datetimeFigureOut">
              <a:rPr lang="en-US" smtClean="0"/>
              <a:t>1/25/24</a:t>
            </a:fld>
            <a:endParaRPr lang="en-US"/>
          </a:p>
        </p:txBody>
      </p:sp>
      <p:sp>
        <p:nvSpPr>
          <p:cNvPr id="5" name="Footer Placeholder 4">
            <a:extLst>
              <a:ext uri="{FF2B5EF4-FFF2-40B4-BE49-F238E27FC236}">
                <a16:creationId xmlns:a16="http://schemas.microsoft.com/office/drawing/2014/main" id="{FACF1AB2-4672-20E1-1A7C-4CFA1F88B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AEB150-C307-FE9A-8535-1E6956FA67A1}"/>
              </a:ext>
            </a:extLst>
          </p:cNvPr>
          <p:cNvSpPr>
            <a:spLocks noGrp="1"/>
          </p:cNvSpPr>
          <p:nvPr>
            <p:ph type="sldNum" sz="quarter" idx="12"/>
          </p:nvPr>
        </p:nvSpPr>
        <p:spPr/>
        <p:txBody>
          <a:bodyPr/>
          <a:lstStyle/>
          <a:p>
            <a:fld id="{DCD57244-4727-3441-8B99-9AAE2C2298F1}" type="slidenum">
              <a:rPr lang="en-US" smtClean="0"/>
              <a:t>‹#›</a:t>
            </a:fld>
            <a:endParaRPr lang="en-US"/>
          </a:p>
        </p:txBody>
      </p:sp>
    </p:spTree>
    <p:extLst>
      <p:ext uri="{BB962C8B-B14F-4D97-AF65-F5344CB8AC3E}">
        <p14:creationId xmlns:p14="http://schemas.microsoft.com/office/powerpoint/2010/main" val="2242725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8BB66F-B00A-C64F-11E7-268922E90B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2A5642-C018-E27A-20EC-07F97132E5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40C2EF-BB97-4F50-FDDF-A1D49FCD2C5F}"/>
              </a:ext>
            </a:extLst>
          </p:cNvPr>
          <p:cNvSpPr>
            <a:spLocks noGrp="1"/>
          </p:cNvSpPr>
          <p:nvPr>
            <p:ph type="dt" sz="half" idx="10"/>
          </p:nvPr>
        </p:nvSpPr>
        <p:spPr/>
        <p:txBody>
          <a:bodyPr/>
          <a:lstStyle/>
          <a:p>
            <a:fld id="{804F6DAB-701D-B744-BE8E-7906D9893360}" type="datetimeFigureOut">
              <a:rPr lang="en-US" smtClean="0"/>
              <a:t>1/25/24</a:t>
            </a:fld>
            <a:endParaRPr lang="en-US"/>
          </a:p>
        </p:txBody>
      </p:sp>
      <p:sp>
        <p:nvSpPr>
          <p:cNvPr id="5" name="Footer Placeholder 4">
            <a:extLst>
              <a:ext uri="{FF2B5EF4-FFF2-40B4-BE49-F238E27FC236}">
                <a16:creationId xmlns:a16="http://schemas.microsoft.com/office/drawing/2014/main" id="{F5F26795-D01D-F854-2A19-76875A6485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10B3F5-9B15-D320-7FD3-BBE9EB63281A}"/>
              </a:ext>
            </a:extLst>
          </p:cNvPr>
          <p:cNvSpPr>
            <a:spLocks noGrp="1"/>
          </p:cNvSpPr>
          <p:nvPr>
            <p:ph type="sldNum" sz="quarter" idx="12"/>
          </p:nvPr>
        </p:nvSpPr>
        <p:spPr/>
        <p:txBody>
          <a:bodyPr/>
          <a:lstStyle/>
          <a:p>
            <a:fld id="{DCD57244-4727-3441-8B99-9AAE2C2298F1}" type="slidenum">
              <a:rPr lang="en-US" smtClean="0"/>
              <a:t>‹#›</a:t>
            </a:fld>
            <a:endParaRPr lang="en-US"/>
          </a:p>
        </p:txBody>
      </p:sp>
    </p:spTree>
    <p:extLst>
      <p:ext uri="{BB962C8B-B14F-4D97-AF65-F5344CB8AC3E}">
        <p14:creationId xmlns:p14="http://schemas.microsoft.com/office/powerpoint/2010/main" val="1814018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1740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0" hasCustomPrompt="1"/>
          </p:nvPr>
        </p:nvSpPr>
        <p:spPr>
          <a:xfrm>
            <a:off x="604008" y="604008"/>
            <a:ext cx="10972800" cy="4026715"/>
          </a:xfrm>
        </p:spPr>
        <p:txBody>
          <a:bodyPr anchor="ctr"/>
          <a:lstStyle>
            <a:lvl1pPr algn="ctr">
              <a:defRPr baseline="0"/>
            </a:lvl1pPr>
            <a:lvl2pPr algn="l">
              <a:defRPr/>
            </a:lvl2pPr>
            <a:lvl3pPr algn="l">
              <a:defRPr/>
            </a:lvl3pPr>
            <a:lvl4pPr algn="l">
              <a:defRPr/>
            </a:lvl4pPr>
            <a:lvl5pPr algn="l">
              <a:defRPr/>
            </a:lvl5pPr>
          </a:lstStyle>
          <a:p>
            <a:pPr lvl="0"/>
            <a:r>
              <a:rPr lang="en-US" dirty="0"/>
              <a:t>Add Your Text Here</a:t>
            </a:r>
          </a:p>
        </p:txBody>
      </p:sp>
    </p:spTree>
    <p:extLst>
      <p:ext uri="{BB962C8B-B14F-4D97-AF65-F5344CB8AC3E}">
        <p14:creationId xmlns:p14="http://schemas.microsoft.com/office/powerpoint/2010/main" val="4195593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90025-402D-D535-CBE3-53FB60569B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641779-86C4-F984-0672-401AC0FAD6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9605BB-1066-8575-CBE2-E607512267BC}"/>
              </a:ext>
            </a:extLst>
          </p:cNvPr>
          <p:cNvSpPr>
            <a:spLocks noGrp="1"/>
          </p:cNvSpPr>
          <p:nvPr>
            <p:ph type="dt" sz="half" idx="10"/>
          </p:nvPr>
        </p:nvSpPr>
        <p:spPr/>
        <p:txBody>
          <a:bodyPr/>
          <a:lstStyle/>
          <a:p>
            <a:fld id="{804F6DAB-701D-B744-BE8E-7906D9893360}" type="datetimeFigureOut">
              <a:rPr lang="en-US" smtClean="0"/>
              <a:t>1/25/24</a:t>
            </a:fld>
            <a:endParaRPr lang="en-US"/>
          </a:p>
        </p:txBody>
      </p:sp>
      <p:sp>
        <p:nvSpPr>
          <p:cNvPr id="5" name="Footer Placeholder 4">
            <a:extLst>
              <a:ext uri="{FF2B5EF4-FFF2-40B4-BE49-F238E27FC236}">
                <a16:creationId xmlns:a16="http://schemas.microsoft.com/office/drawing/2014/main" id="{A51BFC0D-F195-FDE7-E3DE-3BB4E35785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A53361-F9D9-0649-CF0B-CE2B5FCAAD96}"/>
              </a:ext>
            </a:extLst>
          </p:cNvPr>
          <p:cNvSpPr>
            <a:spLocks noGrp="1"/>
          </p:cNvSpPr>
          <p:nvPr>
            <p:ph type="sldNum" sz="quarter" idx="12"/>
          </p:nvPr>
        </p:nvSpPr>
        <p:spPr/>
        <p:txBody>
          <a:bodyPr/>
          <a:lstStyle/>
          <a:p>
            <a:fld id="{DCD57244-4727-3441-8B99-9AAE2C2298F1}" type="slidenum">
              <a:rPr lang="en-US" smtClean="0"/>
              <a:t>‹#›</a:t>
            </a:fld>
            <a:endParaRPr lang="en-US"/>
          </a:p>
        </p:txBody>
      </p:sp>
    </p:spTree>
    <p:extLst>
      <p:ext uri="{BB962C8B-B14F-4D97-AF65-F5344CB8AC3E}">
        <p14:creationId xmlns:p14="http://schemas.microsoft.com/office/powerpoint/2010/main" val="340605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9F272-E7BA-5692-585B-D9C03C4578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2BF197-1C18-E2C2-BE13-5CA351F25F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D6396C-2422-F759-9F81-BD6D800336FC}"/>
              </a:ext>
            </a:extLst>
          </p:cNvPr>
          <p:cNvSpPr>
            <a:spLocks noGrp="1"/>
          </p:cNvSpPr>
          <p:nvPr>
            <p:ph type="dt" sz="half" idx="10"/>
          </p:nvPr>
        </p:nvSpPr>
        <p:spPr/>
        <p:txBody>
          <a:bodyPr/>
          <a:lstStyle/>
          <a:p>
            <a:fld id="{804F6DAB-701D-B744-BE8E-7906D9893360}" type="datetimeFigureOut">
              <a:rPr lang="en-US" smtClean="0"/>
              <a:t>1/25/24</a:t>
            </a:fld>
            <a:endParaRPr lang="en-US"/>
          </a:p>
        </p:txBody>
      </p:sp>
      <p:sp>
        <p:nvSpPr>
          <p:cNvPr id="5" name="Footer Placeholder 4">
            <a:extLst>
              <a:ext uri="{FF2B5EF4-FFF2-40B4-BE49-F238E27FC236}">
                <a16:creationId xmlns:a16="http://schemas.microsoft.com/office/drawing/2014/main" id="{AF9E14FB-3F83-C27E-0B74-AFC77CEA47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23B34C-6D51-356E-ECFC-E111EA012B87}"/>
              </a:ext>
            </a:extLst>
          </p:cNvPr>
          <p:cNvSpPr>
            <a:spLocks noGrp="1"/>
          </p:cNvSpPr>
          <p:nvPr>
            <p:ph type="sldNum" sz="quarter" idx="12"/>
          </p:nvPr>
        </p:nvSpPr>
        <p:spPr/>
        <p:txBody>
          <a:bodyPr/>
          <a:lstStyle/>
          <a:p>
            <a:fld id="{DCD57244-4727-3441-8B99-9AAE2C2298F1}" type="slidenum">
              <a:rPr lang="en-US" smtClean="0"/>
              <a:t>‹#›</a:t>
            </a:fld>
            <a:endParaRPr lang="en-US"/>
          </a:p>
        </p:txBody>
      </p:sp>
    </p:spTree>
    <p:extLst>
      <p:ext uri="{BB962C8B-B14F-4D97-AF65-F5344CB8AC3E}">
        <p14:creationId xmlns:p14="http://schemas.microsoft.com/office/powerpoint/2010/main" val="240713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67FB6-9ABC-D8EA-3FD7-D962877BB2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4C6322-AA54-7950-7B8F-54F8E3055F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288568-52F5-7949-D41E-AE73EB8847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965EAE-A11D-1F96-106E-76F828C79A10}"/>
              </a:ext>
            </a:extLst>
          </p:cNvPr>
          <p:cNvSpPr>
            <a:spLocks noGrp="1"/>
          </p:cNvSpPr>
          <p:nvPr>
            <p:ph type="dt" sz="half" idx="10"/>
          </p:nvPr>
        </p:nvSpPr>
        <p:spPr/>
        <p:txBody>
          <a:bodyPr/>
          <a:lstStyle/>
          <a:p>
            <a:fld id="{804F6DAB-701D-B744-BE8E-7906D9893360}" type="datetimeFigureOut">
              <a:rPr lang="en-US" smtClean="0"/>
              <a:t>1/25/24</a:t>
            </a:fld>
            <a:endParaRPr lang="en-US"/>
          </a:p>
        </p:txBody>
      </p:sp>
      <p:sp>
        <p:nvSpPr>
          <p:cNvPr id="6" name="Footer Placeholder 5">
            <a:extLst>
              <a:ext uri="{FF2B5EF4-FFF2-40B4-BE49-F238E27FC236}">
                <a16:creationId xmlns:a16="http://schemas.microsoft.com/office/drawing/2014/main" id="{8FEF3488-BEFD-025D-5C5A-3D3A996553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D14126-BB2D-8D77-6525-9673488007A6}"/>
              </a:ext>
            </a:extLst>
          </p:cNvPr>
          <p:cNvSpPr>
            <a:spLocks noGrp="1"/>
          </p:cNvSpPr>
          <p:nvPr>
            <p:ph type="sldNum" sz="quarter" idx="12"/>
          </p:nvPr>
        </p:nvSpPr>
        <p:spPr/>
        <p:txBody>
          <a:bodyPr/>
          <a:lstStyle/>
          <a:p>
            <a:fld id="{DCD57244-4727-3441-8B99-9AAE2C2298F1}" type="slidenum">
              <a:rPr lang="en-US" smtClean="0"/>
              <a:t>‹#›</a:t>
            </a:fld>
            <a:endParaRPr lang="en-US"/>
          </a:p>
        </p:txBody>
      </p:sp>
    </p:spTree>
    <p:extLst>
      <p:ext uri="{BB962C8B-B14F-4D97-AF65-F5344CB8AC3E}">
        <p14:creationId xmlns:p14="http://schemas.microsoft.com/office/powerpoint/2010/main" val="225522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51277-9E7A-6D7C-DE1C-B33A1AF050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F92B38-6B82-B92D-34D8-38E1C84217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68EE8C-DAF0-6907-3972-42739592A4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196DEC-8D81-FCF1-ED47-53AD7E1428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0C87E2-EDAA-8688-815B-39EFA23798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8CDA04-3569-4339-FC09-F0D4B9661BF7}"/>
              </a:ext>
            </a:extLst>
          </p:cNvPr>
          <p:cNvSpPr>
            <a:spLocks noGrp="1"/>
          </p:cNvSpPr>
          <p:nvPr>
            <p:ph type="dt" sz="half" idx="10"/>
          </p:nvPr>
        </p:nvSpPr>
        <p:spPr/>
        <p:txBody>
          <a:bodyPr/>
          <a:lstStyle/>
          <a:p>
            <a:fld id="{804F6DAB-701D-B744-BE8E-7906D9893360}" type="datetimeFigureOut">
              <a:rPr lang="en-US" smtClean="0"/>
              <a:t>1/25/24</a:t>
            </a:fld>
            <a:endParaRPr lang="en-US"/>
          </a:p>
        </p:txBody>
      </p:sp>
      <p:sp>
        <p:nvSpPr>
          <p:cNvPr id="8" name="Footer Placeholder 7">
            <a:extLst>
              <a:ext uri="{FF2B5EF4-FFF2-40B4-BE49-F238E27FC236}">
                <a16:creationId xmlns:a16="http://schemas.microsoft.com/office/drawing/2014/main" id="{9D0042FC-E375-5D54-3C1E-1F4B2EFAAC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2979A9-0586-BE07-6578-1E094314C472}"/>
              </a:ext>
            </a:extLst>
          </p:cNvPr>
          <p:cNvSpPr>
            <a:spLocks noGrp="1"/>
          </p:cNvSpPr>
          <p:nvPr>
            <p:ph type="sldNum" sz="quarter" idx="12"/>
          </p:nvPr>
        </p:nvSpPr>
        <p:spPr/>
        <p:txBody>
          <a:bodyPr/>
          <a:lstStyle/>
          <a:p>
            <a:fld id="{DCD57244-4727-3441-8B99-9AAE2C2298F1}" type="slidenum">
              <a:rPr lang="en-US" smtClean="0"/>
              <a:t>‹#›</a:t>
            </a:fld>
            <a:endParaRPr lang="en-US"/>
          </a:p>
        </p:txBody>
      </p:sp>
    </p:spTree>
    <p:extLst>
      <p:ext uri="{BB962C8B-B14F-4D97-AF65-F5344CB8AC3E}">
        <p14:creationId xmlns:p14="http://schemas.microsoft.com/office/powerpoint/2010/main" val="805240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E8DBC-9045-49CE-3BFB-E22CBC72A6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13D87F-9D2C-D769-9735-048DFD42587F}"/>
              </a:ext>
            </a:extLst>
          </p:cNvPr>
          <p:cNvSpPr>
            <a:spLocks noGrp="1"/>
          </p:cNvSpPr>
          <p:nvPr>
            <p:ph type="dt" sz="half" idx="10"/>
          </p:nvPr>
        </p:nvSpPr>
        <p:spPr/>
        <p:txBody>
          <a:bodyPr/>
          <a:lstStyle/>
          <a:p>
            <a:fld id="{804F6DAB-701D-B744-BE8E-7906D9893360}" type="datetimeFigureOut">
              <a:rPr lang="en-US" smtClean="0"/>
              <a:t>1/25/24</a:t>
            </a:fld>
            <a:endParaRPr lang="en-US"/>
          </a:p>
        </p:txBody>
      </p:sp>
      <p:sp>
        <p:nvSpPr>
          <p:cNvPr id="4" name="Footer Placeholder 3">
            <a:extLst>
              <a:ext uri="{FF2B5EF4-FFF2-40B4-BE49-F238E27FC236}">
                <a16:creationId xmlns:a16="http://schemas.microsoft.com/office/drawing/2014/main" id="{95AD624D-0DF4-DA6E-C8C2-79770F900B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3FADE22-9F11-2FA5-418C-DF63DD82DF15}"/>
              </a:ext>
            </a:extLst>
          </p:cNvPr>
          <p:cNvSpPr>
            <a:spLocks noGrp="1"/>
          </p:cNvSpPr>
          <p:nvPr>
            <p:ph type="sldNum" sz="quarter" idx="12"/>
          </p:nvPr>
        </p:nvSpPr>
        <p:spPr/>
        <p:txBody>
          <a:bodyPr/>
          <a:lstStyle/>
          <a:p>
            <a:fld id="{DCD57244-4727-3441-8B99-9AAE2C2298F1}" type="slidenum">
              <a:rPr lang="en-US" smtClean="0"/>
              <a:t>‹#›</a:t>
            </a:fld>
            <a:endParaRPr lang="en-US"/>
          </a:p>
        </p:txBody>
      </p:sp>
    </p:spTree>
    <p:extLst>
      <p:ext uri="{BB962C8B-B14F-4D97-AF65-F5344CB8AC3E}">
        <p14:creationId xmlns:p14="http://schemas.microsoft.com/office/powerpoint/2010/main" val="2133998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D90708-2D6A-B996-1896-68F5EC4F7141}"/>
              </a:ext>
            </a:extLst>
          </p:cNvPr>
          <p:cNvSpPr>
            <a:spLocks noGrp="1"/>
          </p:cNvSpPr>
          <p:nvPr>
            <p:ph type="dt" sz="half" idx="10"/>
          </p:nvPr>
        </p:nvSpPr>
        <p:spPr/>
        <p:txBody>
          <a:bodyPr/>
          <a:lstStyle/>
          <a:p>
            <a:fld id="{804F6DAB-701D-B744-BE8E-7906D9893360}" type="datetimeFigureOut">
              <a:rPr lang="en-US" smtClean="0"/>
              <a:t>1/25/24</a:t>
            </a:fld>
            <a:endParaRPr lang="en-US"/>
          </a:p>
        </p:txBody>
      </p:sp>
      <p:sp>
        <p:nvSpPr>
          <p:cNvPr id="3" name="Footer Placeholder 2">
            <a:extLst>
              <a:ext uri="{FF2B5EF4-FFF2-40B4-BE49-F238E27FC236}">
                <a16:creationId xmlns:a16="http://schemas.microsoft.com/office/drawing/2014/main" id="{E04D14B3-DF70-0E0C-A628-18ECEB55DA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62D01C-B56E-92A4-58D9-26F021D9CE0C}"/>
              </a:ext>
            </a:extLst>
          </p:cNvPr>
          <p:cNvSpPr>
            <a:spLocks noGrp="1"/>
          </p:cNvSpPr>
          <p:nvPr>
            <p:ph type="sldNum" sz="quarter" idx="12"/>
          </p:nvPr>
        </p:nvSpPr>
        <p:spPr/>
        <p:txBody>
          <a:bodyPr/>
          <a:lstStyle/>
          <a:p>
            <a:fld id="{DCD57244-4727-3441-8B99-9AAE2C2298F1}" type="slidenum">
              <a:rPr lang="en-US" smtClean="0"/>
              <a:t>‹#›</a:t>
            </a:fld>
            <a:endParaRPr lang="en-US"/>
          </a:p>
        </p:txBody>
      </p:sp>
    </p:spTree>
    <p:extLst>
      <p:ext uri="{BB962C8B-B14F-4D97-AF65-F5344CB8AC3E}">
        <p14:creationId xmlns:p14="http://schemas.microsoft.com/office/powerpoint/2010/main" val="80648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8AC7C-A3BF-D1B3-8391-0F47C84516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219C51-1821-F5C8-A866-C0700F210D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7AA29E-E35D-7396-8D49-BB45988626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AD274E-7E11-B339-6286-408518A4AB97}"/>
              </a:ext>
            </a:extLst>
          </p:cNvPr>
          <p:cNvSpPr>
            <a:spLocks noGrp="1"/>
          </p:cNvSpPr>
          <p:nvPr>
            <p:ph type="dt" sz="half" idx="10"/>
          </p:nvPr>
        </p:nvSpPr>
        <p:spPr/>
        <p:txBody>
          <a:bodyPr/>
          <a:lstStyle/>
          <a:p>
            <a:fld id="{804F6DAB-701D-B744-BE8E-7906D9893360}" type="datetimeFigureOut">
              <a:rPr lang="en-US" smtClean="0"/>
              <a:t>1/25/24</a:t>
            </a:fld>
            <a:endParaRPr lang="en-US"/>
          </a:p>
        </p:txBody>
      </p:sp>
      <p:sp>
        <p:nvSpPr>
          <p:cNvPr id="6" name="Footer Placeholder 5">
            <a:extLst>
              <a:ext uri="{FF2B5EF4-FFF2-40B4-BE49-F238E27FC236}">
                <a16:creationId xmlns:a16="http://schemas.microsoft.com/office/drawing/2014/main" id="{29B22001-6732-6FD8-9270-00E8B801FF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D270DA-C1D6-7461-2488-1BECA82264C7}"/>
              </a:ext>
            </a:extLst>
          </p:cNvPr>
          <p:cNvSpPr>
            <a:spLocks noGrp="1"/>
          </p:cNvSpPr>
          <p:nvPr>
            <p:ph type="sldNum" sz="quarter" idx="12"/>
          </p:nvPr>
        </p:nvSpPr>
        <p:spPr/>
        <p:txBody>
          <a:bodyPr/>
          <a:lstStyle/>
          <a:p>
            <a:fld id="{DCD57244-4727-3441-8B99-9AAE2C2298F1}" type="slidenum">
              <a:rPr lang="en-US" smtClean="0"/>
              <a:t>‹#›</a:t>
            </a:fld>
            <a:endParaRPr lang="en-US"/>
          </a:p>
        </p:txBody>
      </p:sp>
    </p:spTree>
    <p:extLst>
      <p:ext uri="{BB962C8B-B14F-4D97-AF65-F5344CB8AC3E}">
        <p14:creationId xmlns:p14="http://schemas.microsoft.com/office/powerpoint/2010/main" val="2749399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285B3-4970-84F6-9A21-5F8DA8871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A15490-168D-18B4-46A9-F5BE946566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6885C9-901A-72B8-F1BD-D4A421903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A88235-F38E-142C-AC8E-A3DC90077114}"/>
              </a:ext>
            </a:extLst>
          </p:cNvPr>
          <p:cNvSpPr>
            <a:spLocks noGrp="1"/>
          </p:cNvSpPr>
          <p:nvPr>
            <p:ph type="dt" sz="half" idx="10"/>
          </p:nvPr>
        </p:nvSpPr>
        <p:spPr/>
        <p:txBody>
          <a:bodyPr/>
          <a:lstStyle/>
          <a:p>
            <a:fld id="{804F6DAB-701D-B744-BE8E-7906D9893360}" type="datetimeFigureOut">
              <a:rPr lang="en-US" smtClean="0"/>
              <a:t>1/25/24</a:t>
            </a:fld>
            <a:endParaRPr lang="en-US"/>
          </a:p>
        </p:txBody>
      </p:sp>
      <p:sp>
        <p:nvSpPr>
          <p:cNvPr id="6" name="Footer Placeholder 5">
            <a:extLst>
              <a:ext uri="{FF2B5EF4-FFF2-40B4-BE49-F238E27FC236}">
                <a16:creationId xmlns:a16="http://schemas.microsoft.com/office/drawing/2014/main" id="{F23C8014-56CA-3133-23D1-41D1E6CEB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8EEE16-9423-B6DD-ACDD-F43976B470A8}"/>
              </a:ext>
            </a:extLst>
          </p:cNvPr>
          <p:cNvSpPr>
            <a:spLocks noGrp="1"/>
          </p:cNvSpPr>
          <p:nvPr>
            <p:ph type="sldNum" sz="quarter" idx="12"/>
          </p:nvPr>
        </p:nvSpPr>
        <p:spPr/>
        <p:txBody>
          <a:bodyPr/>
          <a:lstStyle/>
          <a:p>
            <a:fld id="{DCD57244-4727-3441-8B99-9AAE2C2298F1}" type="slidenum">
              <a:rPr lang="en-US" smtClean="0"/>
              <a:t>‹#›</a:t>
            </a:fld>
            <a:endParaRPr lang="en-US"/>
          </a:p>
        </p:txBody>
      </p:sp>
    </p:spTree>
    <p:extLst>
      <p:ext uri="{BB962C8B-B14F-4D97-AF65-F5344CB8AC3E}">
        <p14:creationId xmlns:p14="http://schemas.microsoft.com/office/powerpoint/2010/main" val="3636606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9028A5-CA00-D864-0CA4-2AA4A56C5C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CE9C06-AFB7-0BC5-F055-E2636B92C2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4266B4-184C-3C97-02C5-2F1F86A0BC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F6DAB-701D-B744-BE8E-7906D9893360}" type="datetimeFigureOut">
              <a:rPr lang="en-US" smtClean="0"/>
              <a:t>1/25/24</a:t>
            </a:fld>
            <a:endParaRPr lang="en-US"/>
          </a:p>
        </p:txBody>
      </p:sp>
      <p:sp>
        <p:nvSpPr>
          <p:cNvPr id="5" name="Footer Placeholder 4">
            <a:extLst>
              <a:ext uri="{FF2B5EF4-FFF2-40B4-BE49-F238E27FC236}">
                <a16:creationId xmlns:a16="http://schemas.microsoft.com/office/drawing/2014/main" id="{A055E8E1-D820-B847-5264-41A06DF07D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CFEAB83-0FFE-2F97-1A8B-CC9BBA10C9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57244-4727-3441-8B99-9AAE2C2298F1}" type="slidenum">
              <a:rPr lang="en-US" smtClean="0"/>
              <a:t>‹#›</a:t>
            </a:fld>
            <a:endParaRPr lang="en-US"/>
          </a:p>
        </p:txBody>
      </p:sp>
    </p:spTree>
    <p:extLst>
      <p:ext uri="{BB962C8B-B14F-4D97-AF65-F5344CB8AC3E}">
        <p14:creationId xmlns:p14="http://schemas.microsoft.com/office/powerpoint/2010/main" val="2452835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70BE2F-B1EB-059E-40AF-A9C57972D145}"/>
              </a:ext>
            </a:extLst>
          </p:cNvPr>
          <p:cNvSpPr txBox="1"/>
          <p:nvPr/>
        </p:nvSpPr>
        <p:spPr>
          <a:xfrm>
            <a:off x="4822521" y="27557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7332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4: “Christian” vs “Disciple” </a:t>
            </a:r>
          </a:p>
        </p:txBody>
      </p:sp>
      <p:sp>
        <p:nvSpPr>
          <p:cNvPr id="4" name="TextBox 3">
            <a:extLst>
              <a:ext uri="{FF2B5EF4-FFF2-40B4-BE49-F238E27FC236}">
                <a16:creationId xmlns:a16="http://schemas.microsoft.com/office/drawing/2014/main" id="{2D8C706F-4B84-D50B-1E4D-CF84EE1B7C0E}"/>
              </a:ext>
            </a:extLst>
          </p:cNvPr>
          <p:cNvSpPr txBox="1"/>
          <p:nvPr/>
        </p:nvSpPr>
        <p:spPr>
          <a:xfrm>
            <a:off x="472335" y="2253974"/>
            <a:ext cx="11247329" cy="1569660"/>
          </a:xfrm>
          <a:prstGeom prst="rect">
            <a:avLst/>
          </a:prstGeom>
          <a:solidFill>
            <a:srgbClr val="FDFBDC"/>
          </a:solidFill>
          <a:ln w="19050">
            <a:solidFill>
              <a:srgbClr val="1B252B"/>
            </a:solidFill>
          </a:ln>
        </p:spPr>
        <p:txBody>
          <a:bodyPr wrap="square" rtlCol="0">
            <a:spAutoFit/>
          </a:bodyPr>
          <a:lstStyle/>
          <a:p>
            <a:r>
              <a:rPr lang="en-US" sz="2400" dirty="0">
                <a:latin typeface="Nexa Light" panose="02000000000000000000" pitchFamily="2" charset="0"/>
              </a:rPr>
              <a:t>“26 and when he had found him, he brought him to Antioch. For a whole year they met with the church and taught a great many people. And in Antioch the disciples were first called Christians.”</a:t>
            </a:r>
          </a:p>
          <a:p>
            <a:pPr algn="r"/>
            <a:r>
              <a:rPr lang="en-US" sz="2400" dirty="0">
                <a:latin typeface="Nexa Light" panose="02000000000000000000" pitchFamily="2" charset="0"/>
              </a:rPr>
              <a:t>Acts 11:26</a:t>
            </a:r>
          </a:p>
        </p:txBody>
      </p:sp>
      <p:graphicFrame>
        <p:nvGraphicFramePr>
          <p:cNvPr id="6" name="Chart 5">
            <a:extLst>
              <a:ext uri="{FF2B5EF4-FFF2-40B4-BE49-F238E27FC236}">
                <a16:creationId xmlns:a16="http://schemas.microsoft.com/office/drawing/2014/main" id="{22FE6F61-DB1E-FB5E-803A-326F08759BAE}"/>
              </a:ext>
            </a:extLst>
          </p:cNvPr>
          <p:cNvGraphicFramePr/>
          <p:nvPr>
            <p:extLst>
              <p:ext uri="{D42A27DB-BD31-4B8C-83A1-F6EECF244321}">
                <p14:modId xmlns:p14="http://schemas.microsoft.com/office/powerpoint/2010/main" val="2290589053"/>
              </p:ext>
            </p:extLst>
          </p:nvPr>
        </p:nvGraphicFramePr>
        <p:xfrm>
          <a:off x="2886299" y="1242560"/>
          <a:ext cx="6226292" cy="3592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35281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par>
                                <p:cTn id="13" presetID="22" presetClass="exit" presetSubtype="4" fill="hold" grpId="1" nodeType="withEffect">
                                  <p:stCondLst>
                                    <p:cond delay="0"/>
                                  </p:stCondLst>
                                  <p:childTnLst>
                                    <p:animEffect transition="out" filter="wipe(down)">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Graphic spid="6"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4: “Christian” vs “Disciple”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56F388BD-0C92-D601-E2BE-4D8361E00A6A}"/>
              </a:ext>
            </a:extLst>
          </p:cNvPr>
          <p:cNvSpPr txBox="1"/>
          <p:nvPr/>
        </p:nvSpPr>
        <p:spPr>
          <a:xfrm>
            <a:off x="472335" y="2199115"/>
            <a:ext cx="11247329" cy="830997"/>
          </a:xfrm>
          <a:prstGeom prst="rect">
            <a:avLst/>
          </a:prstGeom>
          <a:solidFill>
            <a:srgbClr val="FDFBDC"/>
          </a:solidFill>
          <a:ln w="19050">
            <a:solidFill>
              <a:srgbClr val="1B252B"/>
            </a:solidFill>
          </a:ln>
        </p:spPr>
        <p:txBody>
          <a:bodyPr wrap="square" rtlCol="0">
            <a:spAutoFit/>
          </a:bodyPr>
          <a:lstStyle/>
          <a:p>
            <a:r>
              <a:rPr lang="en-US" sz="2400" dirty="0">
                <a:latin typeface="Nexa Light" panose="02000000000000000000" pitchFamily="2" charset="0"/>
              </a:rPr>
              <a:t>“When Jesus got into the boat, His disciples followed Him.”</a:t>
            </a:r>
          </a:p>
          <a:p>
            <a:pPr algn="r"/>
            <a:r>
              <a:rPr lang="en-US" sz="2400" dirty="0">
                <a:latin typeface="Nexa Light" panose="02000000000000000000" pitchFamily="2" charset="0"/>
              </a:rPr>
              <a:t>Matthew 8:22</a:t>
            </a:r>
          </a:p>
        </p:txBody>
      </p:sp>
      <p:sp>
        <p:nvSpPr>
          <p:cNvPr id="8" name="TextBox 7">
            <a:extLst>
              <a:ext uri="{FF2B5EF4-FFF2-40B4-BE49-F238E27FC236}">
                <a16:creationId xmlns:a16="http://schemas.microsoft.com/office/drawing/2014/main" id="{E1B585FC-DF7B-DBDA-B1F2-48986515D700}"/>
              </a:ext>
            </a:extLst>
          </p:cNvPr>
          <p:cNvSpPr txBox="1"/>
          <p:nvPr/>
        </p:nvSpPr>
        <p:spPr>
          <a:xfrm>
            <a:off x="472334" y="2014448"/>
            <a:ext cx="11247329" cy="1200329"/>
          </a:xfrm>
          <a:prstGeom prst="rect">
            <a:avLst/>
          </a:prstGeom>
          <a:solidFill>
            <a:srgbClr val="FDFBDC"/>
          </a:solidFill>
          <a:ln w="19050">
            <a:solidFill>
              <a:srgbClr val="1B252B"/>
            </a:solidFill>
          </a:ln>
        </p:spPr>
        <p:txBody>
          <a:bodyPr wrap="square" rtlCol="0">
            <a:spAutoFit/>
          </a:bodyPr>
          <a:lstStyle/>
          <a:p>
            <a:r>
              <a:rPr lang="en-US" sz="2400" dirty="0">
                <a:latin typeface="Nexa Light" panose="02000000000000000000" pitchFamily="2" charset="0"/>
              </a:rPr>
              <a:t>“I want to suggest that “Christian” and “disciple” actually convey two different things. You see, “Christian” functions more like a sociological label, whereas “disciple” describes a lifestyle decision.”</a:t>
            </a:r>
          </a:p>
        </p:txBody>
      </p:sp>
    </p:spTree>
    <p:extLst>
      <p:ext uri="{BB962C8B-B14F-4D97-AF65-F5344CB8AC3E}">
        <p14:creationId xmlns:p14="http://schemas.microsoft.com/office/powerpoint/2010/main" val="16989065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par>
                                <p:cTn id="13" presetID="22" presetClass="exit" presetSubtype="4" fill="hold" grpId="1" nodeType="withEffect">
                                  <p:stCondLst>
                                    <p:cond delay="0"/>
                                  </p:stCondLst>
                                  <p:childTnLst>
                                    <p:animEffect transition="out" filter="wipe(down)">
                                      <p:cBhvr>
                                        <p:cTn id="14" dur="500"/>
                                        <p:tgtEl>
                                          <p:spTgt spid="3"/>
                                        </p:tgtEl>
                                      </p:cBhvr>
                                    </p:animEffect>
                                    <p:set>
                                      <p:cBhvr>
                                        <p:cTn id="15"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4: “Christian” vs “Disciple”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C26318CD-9C3D-1780-79A5-E825D4C47BFE}"/>
              </a:ext>
            </a:extLst>
          </p:cNvPr>
          <p:cNvSpPr txBox="1"/>
          <p:nvPr/>
        </p:nvSpPr>
        <p:spPr>
          <a:xfrm>
            <a:off x="2497944" y="1226272"/>
            <a:ext cx="7581015" cy="646331"/>
          </a:xfrm>
          <a:prstGeom prst="rect">
            <a:avLst/>
          </a:prstGeom>
          <a:noFill/>
        </p:spPr>
        <p:txBody>
          <a:bodyPr wrap="square" rtlCol="0">
            <a:spAutoFit/>
          </a:bodyPr>
          <a:lstStyle/>
          <a:p>
            <a:pPr algn="ctr"/>
            <a:r>
              <a:rPr lang="en-US" sz="3600" b="1" dirty="0">
                <a:solidFill>
                  <a:schemeClr val="bg1"/>
                </a:solidFill>
                <a:latin typeface="Nexa Bold" panose="02000000000000000000" pitchFamily="2" charset="0"/>
              </a:rPr>
              <a:t>1</a:t>
            </a:r>
            <a:r>
              <a:rPr lang="en-US" sz="3600" b="1" baseline="30000" dirty="0">
                <a:solidFill>
                  <a:schemeClr val="bg1"/>
                </a:solidFill>
                <a:latin typeface="Nexa Bold" panose="02000000000000000000" pitchFamily="2" charset="0"/>
              </a:rPr>
              <a:t>st</a:t>
            </a:r>
            <a:r>
              <a:rPr lang="en-US" sz="3600" b="1" dirty="0">
                <a:solidFill>
                  <a:schemeClr val="bg1"/>
                </a:solidFill>
                <a:latin typeface="Nexa Bold" panose="02000000000000000000" pitchFamily="2" charset="0"/>
              </a:rPr>
              <a:t> Century ‘</a:t>
            </a:r>
            <a:r>
              <a:rPr lang="en-US" sz="3600" b="1" dirty="0" err="1">
                <a:solidFill>
                  <a:schemeClr val="bg1"/>
                </a:solidFill>
                <a:latin typeface="Nexa Bold" panose="02000000000000000000" pitchFamily="2" charset="0"/>
              </a:rPr>
              <a:t>Talmidim</a:t>
            </a:r>
            <a:r>
              <a:rPr lang="en-US" sz="3600" b="1" dirty="0">
                <a:solidFill>
                  <a:schemeClr val="bg1"/>
                </a:solidFill>
                <a:latin typeface="Nexa Bold" panose="02000000000000000000" pitchFamily="2" charset="0"/>
              </a:rPr>
              <a:t>’</a:t>
            </a:r>
          </a:p>
        </p:txBody>
      </p:sp>
      <p:sp>
        <p:nvSpPr>
          <p:cNvPr id="9" name="TextBox 8">
            <a:extLst>
              <a:ext uri="{FF2B5EF4-FFF2-40B4-BE49-F238E27FC236}">
                <a16:creationId xmlns:a16="http://schemas.microsoft.com/office/drawing/2014/main" id="{1409EFBE-1920-5C62-E1C3-795AF7D99504}"/>
              </a:ext>
            </a:extLst>
          </p:cNvPr>
          <p:cNvSpPr txBox="1"/>
          <p:nvPr/>
        </p:nvSpPr>
        <p:spPr>
          <a:xfrm>
            <a:off x="1267786" y="2764169"/>
            <a:ext cx="10041330" cy="3539430"/>
          </a:xfrm>
          <a:prstGeom prst="rect">
            <a:avLst/>
          </a:prstGeom>
          <a:solidFill>
            <a:srgbClr val="FDFCDD"/>
          </a:solidFill>
        </p:spPr>
        <p:txBody>
          <a:bodyPr wrap="square" rtlCol="0">
            <a:spAutoFit/>
          </a:bodyPr>
          <a:lstStyle/>
          <a:p>
            <a:pPr algn="just"/>
            <a:r>
              <a:rPr lang="en-US" sz="2800" dirty="0">
                <a:latin typeface="Nexa Light" panose="02000000000000000000" pitchFamily="2" charset="0"/>
              </a:rPr>
              <a:t>“The Goal of Discipleship: To raise up disciples. It was the job of a disciple, when finally trained, to raise up his own disciples. He was to create a new generation of students and to transmit to them the memorized words of his Master, the traditions and the interpretations of his Master, the actions and behaviors of his Master. The goal was to pass the teaching and the torch of discipleship from generation to generation ”</a:t>
            </a:r>
            <a:endParaRPr lang="en-US" sz="6000" b="1" dirty="0">
              <a:latin typeface="Nexa Bold" panose="02000000000000000000" pitchFamily="2" charset="0"/>
            </a:endParaRPr>
          </a:p>
        </p:txBody>
      </p:sp>
      <p:sp>
        <p:nvSpPr>
          <p:cNvPr id="10" name="TextBox 9">
            <a:extLst>
              <a:ext uri="{FF2B5EF4-FFF2-40B4-BE49-F238E27FC236}">
                <a16:creationId xmlns:a16="http://schemas.microsoft.com/office/drawing/2014/main" id="{9EA96DF0-A9A6-7231-C31A-8C58E7F9D0E6}"/>
              </a:ext>
            </a:extLst>
          </p:cNvPr>
          <p:cNvSpPr txBox="1"/>
          <p:nvPr/>
        </p:nvSpPr>
        <p:spPr>
          <a:xfrm>
            <a:off x="553281" y="2056776"/>
            <a:ext cx="7885038" cy="523220"/>
          </a:xfrm>
          <a:prstGeom prst="rect">
            <a:avLst/>
          </a:prstGeom>
          <a:solidFill>
            <a:srgbClr val="2E4245"/>
          </a:solidFill>
          <a:ln>
            <a:solidFill>
              <a:schemeClr val="tx1"/>
            </a:solidFill>
          </a:ln>
        </p:spPr>
        <p:txBody>
          <a:bodyPr wrap="square" rtlCol="0">
            <a:spAutoFit/>
          </a:bodyPr>
          <a:lstStyle/>
          <a:p>
            <a:pPr algn="ctr"/>
            <a:r>
              <a:rPr lang="en-US" sz="2800" b="1" dirty="0">
                <a:solidFill>
                  <a:schemeClr val="bg1"/>
                </a:solidFill>
                <a:latin typeface="Nexa Bold" panose="02000000000000000000" pitchFamily="2" charset="0"/>
              </a:rPr>
              <a:t>III. End Goal: Continue The Work Of The Rabbi  </a:t>
            </a:r>
          </a:p>
        </p:txBody>
      </p:sp>
    </p:spTree>
    <p:extLst>
      <p:ext uri="{BB962C8B-B14F-4D97-AF65-F5344CB8AC3E}">
        <p14:creationId xmlns:p14="http://schemas.microsoft.com/office/powerpoint/2010/main" val="14059897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4: “Christian” vs “Disciple”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C26318CD-9C3D-1780-79A5-E825D4C47BFE}"/>
              </a:ext>
            </a:extLst>
          </p:cNvPr>
          <p:cNvSpPr txBox="1"/>
          <p:nvPr/>
        </p:nvSpPr>
        <p:spPr>
          <a:xfrm>
            <a:off x="2497944" y="1226272"/>
            <a:ext cx="7581015" cy="646331"/>
          </a:xfrm>
          <a:prstGeom prst="rect">
            <a:avLst/>
          </a:prstGeom>
          <a:noFill/>
        </p:spPr>
        <p:txBody>
          <a:bodyPr wrap="square" rtlCol="0">
            <a:spAutoFit/>
          </a:bodyPr>
          <a:lstStyle/>
          <a:p>
            <a:pPr algn="ctr"/>
            <a:r>
              <a:rPr lang="en-US" sz="3600" b="1" dirty="0">
                <a:solidFill>
                  <a:schemeClr val="bg1"/>
                </a:solidFill>
                <a:latin typeface="Nexa Bold" panose="02000000000000000000" pitchFamily="2" charset="0"/>
              </a:rPr>
              <a:t>1</a:t>
            </a:r>
            <a:r>
              <a:rPr lang="en-US" sz="3600" b="1" baseline="30000" dirty="0">
                <a:solidFill>
                  <a:schemeClr val="bg1"/>
                </a:solidFill>
                <a:latin typeface="Nexa Bold" panose="02000000000000000000" pitchFamily="2" charset="0"/>
              </a:rPr>
              <a:t>st</a:t>
            </a:r>
            <a:r>
              <a:rPr lang="en-US" sz="3600" b="1" dirty="0">
                <a:solidFill>
                  <a:schemeClr val="bg1"/>
                </a:solidFill>
                <a:latin typeface="Nexa Bold" panose="02000000000000000000" pitchFamily="2" charset="0"/>
              </a:rPr>
              <a:t> Century ‘</a:t>
            </a:r>
            <a:r>
              <a:rPr lang="en-US" sz="3600" b="1" dirty="0" err="1">
                <a:solidFill>
                  <a:schemeClr val="bg1"/>
                </a:solidFill>
                <a:latin typeface="Nexa Bold" panose="02000000000000000000" pitchFamily="2" charset="0"/>
              </a:rPr>
              <a:t>Talmidim</a:t>
            </a:r>
            <a:r>
              <a:rPr lang="en-US" sz="3600" b="1" dirty="0">
                <a:solidFill>
                  <a:schemeClr val="bg1"/>
                </a:solidFill>
                <a:latin typeface="Nexa Bold" panose="02000000000000000000" pitchFamily="2" charset="0"/>
              </a:rPr>
              <a:t>’</a:t>
            </a:r>
          </a:p>
        </p:txBody>
      </p:sp>
      <p:sp>
        <p:nvSpPr>
          <p:cNvPr id="6" name="TextBox 5">
            <a:extLst>
              <a:ext uri="{FF2B5EF4-FFF2-40B4-BE49-F238E27FC236}">
                <a16:creationId xmlns:a16="http://schemas.microsoft.com/office/drawing/2014/main" id="{316ACB64-6FDD-2C09-1590-DD07585A7061}"/>
              </a:ext>
            </a:extLst>
          </p:cNvPr>
          <p:cNvSpPr txBox="1"/>
          <p:nvPr/>
        </p:nvSpPr>
        <p:spPr>
          <a:xfrm>
            <a:off x="733085" y="3356164"/>
            <a:ext cx="10311035" cy="2062103"/>
          </a:xfrm>
          <a:prstGeom prst="rect">
            <a:avLst/>
          </a:prstGeom>
          <a:solidFill>
            <a:srgbClr val="FDFCDD"/>
          </a:solidFill>
          <a:ln>
            <a:solidFill>
              <a:schemeClr val="tx1"/>
            </a:solidFill>
          </a:ln>
        </p:spPr>
        <p:txBody>
          <a:bodyPr wrap="square" rtlCol="0">
            <a:spAutoFit/>
          </a:bodyPr>
          <a:lstStyle/>
          <a:p>
            <a:pPr algn="just"/>
            <a:r>
              <a:rPr lang="en-US" sz="3600" dirty="0">
                <a:latin typeface="Nexa Light" panose="02000000000000000000" pitchFamily="2" charset="0"/>
              </a:rPr>
              <a:t>“</a:t>
            </a:r>
            <a:r>
              <a:rPr lang="en-US" sz="2800" dirty="0">
                <a:effectLst/>
                <a:latin typeface="Nexa Light" panose="02000000000000000000" pitchFamily="2" charset="0"/>
                <a:ea typeface="Calibri" panose="020F0502020204030204" pitchFamily="34" charset="0"/>
              </a:rPr>
              <a:t>The Talmidim would live with their Rabbi so they could literally know how to live in every single situation. Even to the point of following the rabbi into the bathroom in the case, he says a special prayer</a:t>
            </a:r>
            <a:r>
              <a:rPr lang="en-US" sz="3600" dirty="0">
                <a:effectLst/>
                <a:latin typeface="Nexa Light" panose="02000000000000000000" pitchFamily="2" charset="0"/>
              </a:rPr>
              <a:t> </a:t>
            </a:r>
            <a:r>
              <a:rPr lang="en-US" sz="3600" dirty="0">
                <a:latin typeface="Nexa Light" panose="02000000000000000000" pitchFamily="2" charset="0"/>
              </a:rPr>
              <a:t>”</a:t>
            </a:r>
            <a:endParaRPr lang="en-US" sz="7200" dirty="0">
              <a:latin typeface="Nexa Light" panose="02000000000000000000" pitchFamily="2" charset="0"/>
            </a:endParaRPr>
          </a:p>
        </p:txBody>
      </p:sp>
      <p:sp>
        <p:nvSpPr>
          <p:cNvPr id="8" name="TextBox 7">
            <a:extLst>
              <a:ext uri="{FF2B5EF4-FFF2-40B4-BE49-F238E27FC236}">
                <a16:creationId xmlns:a16="http://schemas.microsoft.com/office/drawing/2014/main" id="{77F17204-06C3-E7E3-9ED3-6890C224D4F4}"/>
              </a:ext>
            </a:extLst>
          </p:cNvPr>
          <p:cNvSpPr txBox="1"/>
          <p:nvPr/>
        </p:nvSpPr>
        <p:spPr>
          <a:xfrm>
            <a:off x="581856" y="1989322"/>
            <a:ext cx="8631919" cy="523220"/>
          </a:xfrm>
          <a:prstGeom prst="rect">
            <a:avLst/>
          </a:prstGeom>
          <a:solidFill>
            <a:srgbClr val="2E4245"/>
          </a:solidFill>
          <a:ln>
            <a:solidFill>
              <a:schemeClr val="tx1"/>
            </a:solidFill>
          </a:ln>
        </p:spPr>
        <p:txBody>
          <a:bodyPr wrap="square" rtlCol="0">
            <a:spAutoFit/>
          </a:bodyPr>
          <a:lstStyle/>
          <a:p>
            <a:pPr algn="ctr"/>
            <a:r>
              <a:rPr lang="en-US" sz="2800" b="1" dirty="0">
                <a:solidFill>
                  <a:schemeClr val="bg1"/>
                </a:solidFill>
                <a:latin typeface="Nexa Bold" panose="02000000000000000000" pitchFamily="2" charset="0"/>
              </a:rPr>
              <a:t>I. Day-To-Day Goal: Be With The Rabbi  </a:t>
            </a:r>
          </a:p>
        </p:txBody>
      </p:sp>
      <p:sp>
        <p:nvSpPr>
          <p:cNvPr id="11" name="TextBox 10">
            <a:extLst>
              <a:ext uri="{FF2B5EF4-FFF2-40B4-BE49-F238E27FC236}">
                <a16:creationId xmlns:a16="http://schemas.microsoft.com/office/drawing/2014/main" id="{AA3CDE0C-AC25-CF08-9FC8-DC37D6FBAE8B}"/>
              </a:ext>
            </a:extLst>
          </p:cNvPr>
          <p:cNvSpPr txBox="1"/>
          <p:nvPr/>
        </p:nvSpPr>
        <p:spPr>
          <a:xfrm>
            <a:off x="581856" y="2614613"/>
            <a:ext cx="8631920" cy="523220"/>
          </a:xfrm>
          <a:prstGeom prst="rect">
            <a:avLst/>
          </a:prstGeom>
          <a:solidFill>
            <a:srgbClr val="2E4245"/>
          </a:solidFill>
          <a:ln>
            <a:solidFill>
              <a:schemeClr val="tx1"/>
            </a:solidFill>
          </a:ln>
        </p:spPr>
        <p:txBody>
          <a:bodyPr wrap="square" rtlCol="0">
            <a:spAutoFit/>
          </a:bodyPr>
          <a:lstStyle/>
          <a:p>
            <a:pPr algn="ctr"/>
            <a:r>
              <a:rPr lang="en-US" sz="2800" b="1" dirty="0">
                <a:solidFill>
                  <a:schemeClr val="bg1"/>
                </a:solidFill>
                <a:latin typeface="Nexa Bold" panose="02000000000000000000" pitchFamily="2" charset="0"/>
              </a:rPr>
              <a:t>II. Day-To-Day Goal: Become More Like The Rabbi  </a:t>
            </a:r>
          </a:p>
        </p:txBody>
      </p:sp>
      <p:sp>
        <p:nvSpPr>
          <p:cNvPr id="12" name="TextBox 11">
            <a:extLst>
              <a:ext uri="{FF2B5EF4-FFF2-40B4-BE49-F238E27FC236}">
                <a16:creationId xmlns:a16="http://schemas.microsoft.com/office/drawing/2014/main" id="{DB2D4ED6-30A4-CB5E-4B41-24036ECD6A24}"/>
              </a:ext>
            </a:extLst>
          </p:cNvPr>
          <p:cNvSpPr txBox="1"/>
          <p:nvPr/>
        </p:nvSpPr>
        <p:spPr>
          <a:xfrm>
            <a:off x="733085" y="3384959"/>
            <a:ext cx="9302894" cy="2246769"/>
          </a:xfrm>
          <a:prstGeom prst="rect">
            <a:avLst/>
          </a:prstGeom>
          <a:solidFill>
            <a:srgbClr val="FDFCDD"/>
          </a:solidFill>
        </p:spPr>
        <p:txBody>
          <a:bodyPr wrap="square" rtlCol="0">
            <a:spAutoFit/>
          </a:bodyPr>
          <a:lstStyle/>
          <a:p>
            <a:pPr algn="just"/>
            <a:r>
              <a:rPr lang="en-US" sz="2800" dirty="0">
                <a:latin typeface="Nexa Light" panose="02000000000000000000" pitchFamily="2" charset="0"/>
              </a:rPr>
              <a:t>“A disciple's highest calling was to be a reflection of his teacher. His goal was to one day be just like his Master. A disciple studied to learn to act and to speak and to respond the same way his Master would act and speak and respond ”</a:t>
            </a:r>
            <a:endParaRPr lang="en-US" sz="6000" dirty="0">
              <a:latin typeface="Nexa Light" panose="02000000000000000000" pitchFamily="2" charset="0"/>
            </a:endParaRPr>
          </a:p>
        </p:txBody>
      </p:sp>
      <p:sp>
        <p:nvSpPr>
          <p:cNvPr id="13" name="TextBox 12">
            <a:extLst>
              <a:ext uri="{FF2B5EF4-FFF2-40B4-BE49-F238E27FC236}">
                <a16:creationId xmlns:a16="http://schemas.microsoft.com/office/drawing/2014/main" id="{E26DC495-C2E2-5FD9-DA17-ABB29368C145}"/>
              </a:ext>
            </a:extLst>
          </p:cNvPr>
          <p:cNvSpPr txBox="1"/>
          <p:nvPr/>
        </p:nvSpPr>
        <p:spPr>
          <a:xfrm>
            <a:off x="581855" y="3356164"/>
            <a:ext cx="8631919" cy="523220"/>
          </a:xfrm>
          <a:prstGeom prst="rect">
            <a:avLst/>
          </a:prstGeom>
          <a:solidFill>
            <a:srgbClr val="2E4245"/>
          </a:solidFill>
          <a:ln>
            <a:solidFill>
              <a:schemeClr val="tx1"/>
            </a:solidFill>
          </a:ln>
        </p:spPr>
        <p:txBody>
          <a:bodyPr wrap="square" rtlCol="0">
            <a:spAutoFit/>
          </a:bodyPr>
          <a:lstStyle/>
          <a:p>
            <a:pPr algn="ctr"/>
            <a:r>
              <a:rPr lang="en-US" sz="2800" b="1" dirty="0">
                <a:solidFill>
                  <a:schemeClr val="bg1"/>
                </a:solidFill>
                <a:latin typeface="Nexa Bold" panose="02000000000000000000" pitchFamily="2" charset="0"/>
              </a:rPr>
              <a:t>III. End Goal: Continue The Work Of The Rabbi  </a:t>
            </a:r>
          </a:p>
        </p:txBody>
      </p:sp>
    </p:spTree>
    <p:extLst>
      <p:ext uri="{BB962C8B-B14F-4D97-AF65-F5344CB8AC3E}">
        <p14:creationId xmlns:p14="http://schemas.microsoft.com/office/powerpoint/2010/main" val="39617309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par>
                                <p:cTn id="23" presetID="22" presetClass="exit" presetSubtype="4" fill="hold" grpId="1" nodeType="withEffect">
                                  <p:stCondLst>
                                    <p:cond delay="0"/>
                                  </p:stCondLst>
                                  <p:childTnLst>
                                    <p:animEffect transition="out" filter="wipe(down)">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down)">
                                      <p:cBhvr>
                                        <p:cTn id="30" dur="500"/>
                                        <p:tgtEl>
                                          <p:spTgt spid="13"/>
                                        </p:tgtEl>
                                      </p:cBhvr>
                                    </p:animEffect>
                                  </p:childTnLst>
                                </p:cTn>
                              </p:par>
                              <p:par>
                                <p:cTn id="31" presetID="22" presetClass="exit" presetSubtype="4" fill="hold" grpId="1" nodeType="withEffect">
                                  <p:stCondLst>
                                    <p:cond delay="0"/>
                                  </p:stCondLst>
                                  <p:childTnLst>
                                    <p:animEffect transition="out" filter="wipe(down)">
                                      <p:cBhvr>
                                        <p:cTn id="32" dur="500"/>
                                        <p:tgtEl>
                                          <p:spTgt spid="12"/>
                                        </p:tgtEl>
                                      </p:cBhvr>
                                    </p:animEffect>
                                    <p:set>
                                      <p:cBhvr>
                                        <p:cTn id="33"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P spid="11" grpId="0" animBg="1"/>
      <p:bldP spid="12" grpId="0" animBg="1"/>
      <p:bldP spid="12" grpId="1"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4: “Christian” vs “Disciple”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C26318CD-9C3D-1780-79A5-E825D4C47BFE}"/>
              </a:ext>
            </a:extLst>
          </p:cNvPr>
          <p:cNvSpPr txBox="1"/>
          <p:nvPr/>
        </p:nvSpPr>
        <p:spPr>
          <a:xfrm>
            <a:off x="2497944" y="1226272"/>
            <a:ext cx="7581015" cy="646331"/>
          </a:xfrm>
          <a:prstGeom prst="rect">
            <a:avLst/>
          </a:prstGeom>
          <a:noFill/>
        </p:spPr>
        <p:txBody>
          <a:bodyPr wrap="square" rtlCol="0">
            <a:spAutoFit/>
          </a:bodyPr>
          <a:lstStyle/>
          <a:p>
            <a:pPr algn="ctr"/>
            <a:r>
              <a:rPr lang="en-US" sz="3600" b="1" dirty="0">
                <a:solidFill>
                  <a:schemeClr val="bg1"/>
                </a:solidFill>
                <a:latin typeface="Nexa Bold" panose="02000000000000000000" pitchFamily="2" charset="0"/>
              </a:rPr>
              <a:t>1</a:t>
            </a:r>
            <a:r>
              <a:rPr lang="en-US" sz="3600" b="1" baseline="30000" dirty="0">
                <a:solidFill>
                  <a:schemeClr val="bg1"/>
                </a:solidFill>
                <a:latin typeface="Nexa Bold" panose="02000000000000000000" pitchFamily="2" charset="0"/>
              </a:rPr>
              <a:t>st</a:t>
            </a:r>
            <a:r>
              <a:rPr lang="en-US" sz="3600" b="1" dirty="0">
                <a:solidFill>
                  <a:schemeClr val="bg1"/>
                </a:solidFill>
                <a:latin typeface="Nexa Bold" panose="02000000000000000000" pitchFamily="2" charset="0"/>
              </a:rPr>
              <a:t> Century ‘</a:t>
            </a:r>
            <a:r>
              <a:rPr lang="en-US" sz="3600" b="1" dirty="0" err="1">
                <a:solidFill>
                  <a:schemeClr val="bg1"/>
                </a:solidFill>
                <a:latin typeface="Nexa Bold" panose="02000000000000000000" pitchFamily="2" charset="0"/>
              </a:rPr>
              <a:t>Talmidim</a:t>
            </a:r>
            <a:r>
              <a:rPr lang="en-US" sz="3600" b="1" dirty="0">
                <a:solidFill>
                  <a:schemeClr val="bg1"/>
                </a:solidFill>
                <a:latin typeface="Nexa Bold" panose="02000000000000000000" pitchFamily="2" charset="0"/>
              </a:rPr>
              <a:t>’</a:t>
            </a:r>
          </a:p>
        </p:txBody>
      </p:sp>
      <p:sp>
        <p:nvSpPr>
          <p:cNvPr id="6" name="TextBox 5">
            <a:extLst>
              <a:ext uri="{FF2B5EF4-FFF2-40B4-BE49-F238E27FC236}">
                <a16:creationId xmlns:a16="http://schemas.microsoft.com/office/drawing/2014/main" id="{316ACB64-6FDD-2C09-1590-DD07585A7061}"/>
              </a:ext>
            </a:extLst>
          </p:cNvPr>
          <p:cNvSpPr txBox="1"/>
          <p:nvPr/>
        </p:nvSpPr>
        <p:spPr>
          <a:xfrm>
            <a:off x="776065" y="4097715"/>
            <a:ext cx="10311035" cy="646331"/>
          </a:xfrm>
          <a:prstGeom prst="rect">
            <a:avLst/>
          </a:prstGeom>
          <a:solidFill>
            <a:srgbClr val="FDFCDD"/>
          </a:solidFill>
          <a:ln>
            <a:solidFill>
              <a:schemeClr val="tx1"/>
            </a:solidFill>
          </a:ln>
        </p:spPr>
        <p:txBody>
          <a:bodyPr wrap="square" rtlCol="0">
            <a:spAutoFit/>
          </a:bodyPr>
          <a:lstStyle/>
          <a:p>
            <a:pPr algn="just"/>
            <a:r>
              <a:rPr lang="en-US" sz="3600" dirty="0">
                <a:latin typeface="Nexa Light" panose="02000000000000000000" pitchFamily="2" charset="0"/>
              </a:rPr>
              <a:t>Do I spend time with Jesus during the week? </a:t>
            </a:r>
            <a:endParaRPr lang="en-US" sz="7200" dirty="0">
              <a:latin typeface="Nexa Light" panose="02000000000000000000" pitchFamily="2" charset="0"/>
            </a:endParaRPr>
          </a:p>
        </p:txBody>
      </p:sp>
      <p:sp>
        <p:nvSpPr>
          <p:cNvPr id="8" name="TextBox 7">
            <a:extLst>
              <a:ext uri="{FF2B5EF4-FFF2-40B4-BE49-F238E27FC236}">
                <a16:creationId xmlns:a16="http://schemas.microsoft.com/office/drawing/2014/main" id="{77F17204-06C3-E7E3-9ED3-6890C224D4F4}"/>
              </a:ext>
            </a:extLst>
          </p:cNvPr>
          <p:cNvSpPr txBox="1"/>
          <p:nvPr/>
        </p:nvSpPr>
        <p:spPr>
          <a:xfrm>
            <a:off x="581856" y="1989322"/>
            <a:ext cx="8631919" cy="523220"/>
          </a:xfrm>
          <a:prstGeom prst="rect">
            <a:avLst/>
          </a:prstGeom>
          <a:solidFill>
            <a:srgbClr val="2E4245"/>
          </a:solidFill>
          <a:ln>
            <a:solidFill>
              <a:schemeClr val="tx1"/>
            </a:solidFill>
          </a:ln>
        </p:spPr>
        <p:txBody>
          <a:bodyPr wrap="square" rtlCol="0">
            <a:spAutoFit/>
          </a:bodyPr>
          <a:lstStyle/>
          <a:p>
            <a:pPr algn="ctr"/>
            <a:r>
              <a:rPr lang="en-US" sz="2800" b="1" dirty="0">
                <a:solidFill>
                  <a:schemeClr val="bg1"/>
                </a:solidFill>
                <a:latin typeface="Nexa Bold" panose="02000000000000000000" pitchFamily="2" charset="0"/>
              </a:rPr>
              <a:t>I. Day-To-Day Goal: Be With The Rabbi  </a:t>
            </a:r>
          </a:p>
        </p:txBody>
      </p:sp>
      <p:sp>
        <p:nvSpPr>
          <p:cNvPr id="11" name="TextBox 10">
            <a:extLst>
              <a:ext uri="{FF2B5EF4-FFF2-40B4-BE49-F238E27FC236}">
                <a16:creationId xmlns:a16="http://schemas.microsoft.com/office/drawing/2014/main" id="{AA3CDE0C-AC25-CF08-9FC8-DC37D6FBAE8B}"/>
              </a:ext>
            </a:extLst>
          </p:cNvPr>
          <p:cNvSpPr txBox="1"/>
          <p:nvPr/>
        </p:nvSpPr>
        <p:spPr>
          <a:xfrm>
            <a:off x="581856" y="2614613"/>
            <a:ext cx="8631920" cy="523220"/>
          </a:xfrm>
          <a:prstGeom prst="rect">
            <a:avLst/>
          </a:prstGeom>
          <a:solidFill>
            <a:srgbClr val="2E4245"/>
          </a:solidFill>
          <a:ln>
            <a:solidFill>
              <a:schemeClr val="tx1"/>
            </a:solidFill>
          </a:ln>
        </p:spPr>
        <p:txBody>
          <a:bodyPr wrap="square" rtlCol="0">
            <a:spAutoFit/>
          </a:bodyPr>
          <a:lstStyle/>
          <a:p>
            <a:pPr algn="ctr"/>
            <a:r>
              <a:rPr lang="en-US" sz="2800" b="1" dirty="0">
                <a:solidFill>
                  <a:schemeClr val="bg1"/>
                </a:solidFill>
                <a:latin typeface="Nexa Bold" panose="02000000000000000000" pitchFamily="2" charset="0"/>
              </a:rPr>
              <a:t>II. Day-To-Day Goal: Become More Like The Rabbi  </a:t>
            </a:r>
          </a:p>
        </p:txBody>
      </p:sp>
      <p:sp>
        <p:nvSpPr>
          <p:cNvPr id="13" name="TextBox 12">
            <a:extLst>
              <a:ext uri="{FF2B5EF4-FFF2-40B4-BE49-F238E27FC236}">
                <a16:creationId xmlns:a16="http://schemas.microsoft.com/office/drawing/2014/main" id="{E26DC495-C2E2-5FD9-DA17-ABB29368C145}"/>
              </a:ext>
            </a:extLst>
          </p:cNvPr>
          <p:cNvSpPr txBox="1"/>
          <p:nvPr/>
        </p:nvSpPr>
        <p:spPr>
          <a:xfrm>
            <a:off x="581855" y="3356164"/>
            <a:ext cx="8631919" cy="523220"/>
          </a:xfrm>
          <a:prstGeom prst="rect">
            <a:avLst/>
          </a:prstGeom>
          <a:solidFill>
            <a:srgbClr val="2E4245"/>
          </a:solidFill>
          <a:ln>
            <a:solidFill>
              <a:schemeClr val="tx1"/>
            </a:solidFill>
          </a:ln>
        </p:spPr>
        <p:txBody>
          <a:bodyPr wrap="square" rtlCol="0">
            <a:spAutoFit/>
          </a:bodyPr>
          <a:lstStyle/>
          <a:p>
            <a:pPr algn="ctr"/>
            <a:r>
              <a:rPr lang="en-US" sz="2800" b="1" dirty="0">
                <a:solidFill>
                  <a:schemeClr val="bg1"/>
                </a:solidFill>
                <a:latin typeface="Nexa Bold" panose="02000000000000000000" pitchFamily="2" charset="0"/>
              </a:rPr>
              <a:t>III. End Goal: Continue The Work Of The Rabbi  </a:t>
            </a:r>
          </a:p>
        </p:txBody>
      </p:sp>
      <p:sp>
        <p:nvSpPr>
          <p:cNvPr id="3" name="TextBox 2">
            <a:extLst>
              <a:ext uri="{FF2B5EF4-FFF2-40B4-BE49-F238E27FC236}">
                <a16:creationId xmlns:a16="http://schemas.microsoft.com/office/drawing/2014/main" id="{E6F84B3A-C735-4BD2-30F7-283938C2FE5D}"/>
              </a:ext>
            </a:extLst>
          </p:cNvPr>
          <p:cNvSpPr txBox="1"/>
          <p:nvPr/>
        </p:nvSpPr>
        <p:spPr>
          <a:xfrm>
            <a:off x="776065" y="4839266"/>
            <a:ext cx="10311035" cy="646331"/>
          </a:xfrm>
          <a:prstGeom prst="rect">
            <a:avLst/>
          </a:prstGeom>
          <a:solidFill>
            <a:srgbClr val="FDFCDD"/>
          </a:solidFill>
          <a:ln>
            <a:solidFill>
              <a:schemeClr val="tx1"/>
            </a:solidFill>
          </a:ln>
        </p:spPr>
        <p:txBody>
          <a:bodyPr wrap="square" rtlCol="0">
            <a:spAutoFit/>
          </a:bodyPr>
          <a:lstStyle/>
          <a:p>
            <a:pPr algn="just"/>
            <a:r>
              <a:rPr lang="en-US" sz="3600" dirty="0">
                <a:latin typeface="Nexa Light" panose="02000000000000000000" pitchFamily="2" charset="0"/>
              </a:rPr>
              <a:t>Do I strive to be like Jesus? </a:t>
            </a:r>
          </a:p>
        </p:txBody>
      </p:sp>
      <p:sp>
        <p:nvSpPr>
          <p:cNvPr id="4" name="TextBox 3">
            <a:extLst>
              <a:ext uri="{FF2B5EF4-FFF2-40B4-BE49-F238E27FC236}">
                <a16:creationId xmlns:a16="http://schemas.microsoft.com/office/drawing/2014/main" id="{5039CABB-2E8D-51B3-6715-5BB66C746F83}"/>
              </a:ext>
            </a:extLst>
          </p:cNvPr>
          <p:cNvSpPr txBox="1"/>
          <p:nvPr/>
        </p:nvSpPr>
        <p:spPr>
          <a:xfrm>
            <a:off x="776065" y="5631728"/>
            <a:ext cx="10311035" cy="646331"/>
          </a:xfrm>
          <a:prstGeom prst="rect">
            <a:avLst/>
          </a:prstGeom>
          <a:solidFill>
            <a:srgbClr val="FDFCDD"/>
          </a:solidFill>
          <a:ln>
            <a:solidFill>
              <a:schemeClr val="tx1"/>
            </a:solidFill>
          </a:ln>
        </p:spPr>
        <p:txBody>
          <a:bodyPr wrap="square" rtlCol="0">
            <a:spAutoFit/>
          </a:bodyPr>
          <a:lstStyle/>
          <a:p>
            <a:pPr algn="just"/>
            <a:r>
              <a:rPr lang="en-US" sz="3600" dirty="0">
                <a:latin typeface="Nexa Light" panose="02000000000000000000" pitchFamily="2" charset="0"/>
              </a:rPr>
              <a:t>Am I continuing the work of Jesus?</a:t>
            </a:r>
          </a:p>
        </p:txBody>
      </p:sp>
    </p:spTree>
    <p:extLst>
      <p:ext uri="{BB962C8B-B14F-4D97-AF65-F5344CB8AC3E}">
        <p14:creationId xmlns:p14="http://schemas.microsoft.com/office/powerpoint/2010/main" val="13654199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0601195"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5: 8 Fundamentals Of Christians </a:t>
            </a:r>
          </a:p>
        </p:txBody>
      </p:sp>
      <p:sp>
        <p:nvSpPr>
          <p:cNvPr id="7" name="TextBox 6">
            <a:extLst>
              <a:ext uri="{FF2B5EF4-FFF2-40B4-BE49-F238E27FC236}">
                <a16:creationId xmlns:a16="http://schemas.microsoft.com/office/drawing/2014/main" id="{C3FFAE94-E9BE-9A87-997E-CDE8F5F0D816}"/>
              </a:ext>
            </a:extLst>
          </p:cNvPr>
          <p:cNvSpPr txBox="1"/>
          <p:nvPr/>
        </p:nvSpPr>
        <p:spPr>
          <a:xfrm>
            <a:off x="1127342" y="1196866"/>
            <a:ext cx="4373346" cy="584775"/>
          </a:xfrm>
          <a:prstGeom prst="rect">
            <a:avLst/>
          </a:prstGeom>
          <a:solidFill>
            <a:srgbClr val="27383E"/>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Poor In Spirit (v3)</a:t>
            </a:r>
          </a:p>
        </p:txBody>
      </p:sp>
      <p:sp>
        <p:nvSpPr>
          <p:cNvPr id="3" name="TextBox 2">
            <a:extLst>
              <a:ext uri="{FF2B5EF4-FFF2-40B4-BE49-F238E27FC236}">
                <a16:creationId xmlns:a16="http://schemas.microsoft.com/office/drawing/2014/main" id="{181E8884-E84C-D66F-B3BE-F1F994B6C527}"/>
              </a:ext>
            </a:extLst>
          </p:cNvPr>
          <p:cNvSpPr txBox="1"/>
          <p:nvPr/>
        </p:nvSpPr>
        <p:spPr>
          <a:xfrm>
            <a:off x="472335" y="4235317"/>
            <a:ext cx="11247329" cy="2308324"/>
          </a:xfrm>
          <a:prstGeom prst="rect">
            <a:avLst/>
          </a:prstGeom>
          <a:solidFill>
            <a:srgbClr val="FDFBDC"/>
          </a:solidFill>
          <a:ln w="19050">
            <a:solidFill>
              <a:srgbClr val="1B252B"/>
            </a:solidFill>
          </a:ln>
        </p:spPr>
        <p:txBody>
          <a:bodyPr wrap="square" rtlCol="0">
            <a:spAutoFit/>
          </a:bodyPr>
          <a:lstStyle/>
          <a:p>
            <a:r>
              <a:rPr lang="en-US" sz="2400" dirty="0">
                <a:latin typeface="Nexa Light" panose="02000000000000000000" pitchFamily="2" charset="0"/>
              </a:rPr>
              <a:t>“He hungers and thirsts after righteousness. He does not hunger and thirst that his own political party may get into power, but he does hunger and thirst that righteousness may be done in the land. He does not hunger and thirst that his own opinions may come to the front, and that his own sect or denomination may increase in numbers and influence, but he does desire that righteousness may come to the fore .”</a:t>
            </a:r>
          </a:p>
        </p:txBody>
      </p:sp>
      <p:sp>
        <p:nvSpPr>
          <p:cNvPr id="5" name="TextBox 4">
            <a:extLst>
              <a:ext uri="{FF2B5EF4-FFF2-40B4-BE49-F238E27FC236}">
                <a16:creationId xmlns:a16="http://schemas.microsoft.com/office/drawing/2014/main" id="{CF4ECF05-DAB7-ABD4-7977-388C31B008F8}"/>
              </a:ext>
            </a:extLst>
          </p:cNvPr>
          <p:cNvSpPr txBox="1"/>
          <p:nvPr/>
        </p:nvSpPr>
        <p:spPr>
          <a:xfrm>
            <a:off x="1127342" y="2707804"/>
            <a:ext cx="4373346" cy="584775"/>
          </a:xfrm>
          <a:prstGeom prst="rect">
            <a:avLst/>
          </a:prstGeom>
          <a:solidFill>
            <a:srgbClr val="27383E"/>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Meek/Humble (v5)</a:t>
            </a:r>
          </a:p>
        </p:txBody>
      </p:sp>
      <p:sp>
        <p:nvSpPr>
          <p:cNvPr id="6" name="TextBox 5">
            <a:extLst>
              <a:ext uri="{FF2B5EF4-FFF2-40B4-BE49-F238E27FC236}">
                <a16:creationId xmlns:a16="http://schemas.microsoft.com/office/drawing/2014/main" id="{967B276C-AB2D-DEC7-E3B0-9C15DD3D1A32}"/>
              </a:ext>
            </a:extLst>
          </p:cNvPr>
          <p:cNvSpPr txBox="1"/>
          <p:nvPr/>
        </p:nvSpPr>
        <p:spPr>
          <a:xfrm>
            <a:off x="1127342" y="1924406"/>
            <a:ext cx="4373346" cy="584775"/>
          </a:xfrm>
          <a:prstGeom prst="rect">
            <a:avLst/>
          </a:prstGeom>
          <a:solidFill>
            <a:srgbClr val="27383E"/>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Mourn (v4)</a:t>
            </a:r>
          </a:p>
        </p:txBody>
      </p:sp>
      <p:sp>
        <p:nvSpPr>
          <p:cNvPr id="8" name="TextBox 7">
            <a:extLst>
              <a:ext uri="{FF2B5EF4-FFF2-40B4-BE49-F238E27FC236}">
                <a16:creationId xmlns:a16="http://schemas.microsoft.com/office/drawing/2014/main" id="{EA4F2818-259D-1B38-6B55-997CB6E1B0E5}"/>
              </a:ext>
            </a:extLst>
          </p:cNvPr>
          <p:cNvSpPr txBox="1"/>
          <p:nvPr/>
        </p:nvSpPr>
        <p:spPr>
          <a:xfrm>
            <a:off x="1127342" y="3429000"/>
            <a:ext cx="4373346" cy="584775"/>
          </a:xfrm>
          <a:prstGeom prst="rect">
            <a:avLst/>
          </a:prstGeom>
          <a:solidFill>
            <a:srgbClr val="27383E"/>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Hungry (v6)</a:t>
            </a:r>
          </a:p>
        </p:txBody>
      </p:sp>
      <p:sp>
        <p:nvSpPr>
          <p:cNvPr id="9" name="TextBox 8">
            <a:extLst>
              <a:ext uri="{FF2B5EF4-FFF2-40B4-BE49-F238E27FC236}">
                <a16:creationId xmlns:a16="http://schemas.microsoft.com/office/drawing/2014/main" id="{8FCB5B0D-4CE3-9DB7-4613-12FACD940D27}"/>
              </a:ext>
            </a:extLst>
          </p:cNvPr>
          <p:cNvSpPr txBox="1"/>
          <p:nvPr/>
        </p:nvSpPr>
        <p:spPr>
          <a:xfrm>
            <a:off x="5676378" y="1175882"/>
            <a:ext cx="4373346" cy="584775"/>
          </a:xfrm>
          <a:prstGeom prst="rect">
            <a:avLst/>
          </a:prstGeom>
          <a:solidFill>
            <a:srgbClr val="27383E"/>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Merciful (v7)</a:t>
            </a:r>
          </a:p>
        </p:txBody>
      </p:sp>
      <p:sp>
        <p:nvSpPr>
          <p:cNvPr id="10" name="TextBox 9">
            <a:extLst>
              <a:ext uri="{FF2B5EF4-FFF2-40B4-BE49-F238E27FC236}">
                <a16:creationId xmlns:a16="http://schemas.microsoft.com/office/drawing/2014/main" id="{5615F9AE-ED9B-AA8E-DD25-2A7E0FF30B99}"/>
              </a:ext>
            </a:extLst>
          </p:cNvPr>
          <p:cNvSpPr txBox="1"/>
          <p:nvPr/>
        </p:nvSpPr>
        <p:spPr>
          <a:xfrm>
            <a:off x="5676378" y="1924405"/>
            <a:ext cx="4373346" cy="584775"/>
          </a:xfrm>
          <a:prstGeom prst="rect">
            <a:avLst/>
          </a:prstGeom>
          <a:solidFill>
            <a:srgbClr val="27383E"/>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 Pure In Heart (v8)</a:t>
            </a:r>
          </a:p>
        </p:txBody>
      </p:sp>
      <p:sp>
        <p:nvSpPr>
          <p:cNvPr id="12" name="TextBox 11">
            <a:extLst>
              <a:ext uri="{FF2B5EF4-FFF2-40B4-BE49-F238E27FC236}">
                <a16:creationId xmlns:a16="http://schemas.microsoft.com/office/drawing/2014/main" id="{E4E4B3C7-7BFA-E831-D2CC-8FAD85388124}"/>
              </a:ext>
            </a:extLst>
          </p:cNvPr>
          <p:cNvSpPr txBox="1"/>
          <p:nvPr/>
        </p:nvSpPr>
        <p:spPr>
          <a:xfrm>
            <a:off x="5676378" y="2730722"/>
            <a:ext cx="4373346" cy="584775"/>
          </a:xfrm>
          <a:prstGeom prst="rect">
            <a:avLst/>
          </a:prstGeom>
          <a:solidFill>
            <a:srgbClr val="27383E"/>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 Peacemakers (v9)</a:t>
            </a:r>
          </a:p>
        </p:txBody>
      </p:sp>
      <p:sp>
        <p:nvSpPr>
          <p:cNvPr id="13" name="TextBox 12">
            <a:extLst>
              <a:ext uri="{FF2B5EF4-FFF2-40B4-BE49-F238E27FC236}">
                <a16:creationId xmlns:a16="http://schemas.microsoft.com/office/drawing/2014/main" id="{EACA12BC-5FE2-E0E7-8F36-995C161AF936}"/>
              </a:ext>
            </a:extLst>
          </p:cNvPr>
          <p:cNvSpPr txBox="1"/>
          <p:nvPr/>
        </p:nvSpPr>
        <p:spPr>
          <a:xfrm>
            <a:off x="5676378" y="3448388"/>
            <a:ext cx="4373346" cy="584775"/>
          </a:xfrm>
          <a:prstGeom prst="rect">
            <a:avLst/>
          </a:prstGeom>
          <a:solidFill>
            <a:srgbClr val="27383E"/>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 Persecuted (v10-11)</a:t>
            </a:r>
          </a:p>
        </p:txBody>
      </p:sp>
    </p:spTree>
    <p:extLst>
      <p:ext uri="{BB962C8B-B14F-4D97-AF65-F5344CB8AC3E}">
        <p14:creationId xmlns:p14="http://schemas.microsoft.com/office/powerpoint/2010/main" val="219628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barn(inVertical)">
                                      <p:cBhvr>
                                        <p:cTn id="4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5" grpId="0" animBg="1"/>
      <p:bldP spid="6" grpId="0" animBg="1"/>
      <p:bldP spid="8" grpId="0" animBg="1"/>
      <p:bldP spid="9" grpId="0" animBg="1"/>
      <p:bldP spid="10"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574</Words>
  <Application>Microsoft Macintosh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Nexa Bold</vt:lpstr>
      <vt:lpstr>Nexa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Carson Crow</dc:creator>
  <cp:lastModifiedBy>Carson Crow</cp:lastModifiedBy>
  <cp:revision>3</cp:revision>
  <dcterms:created xsi:type="dcterms:W3CDTF">2024-01-25T19:25:09Z</dcterms:created>
  <dcterms:modified xsi:type="dcterms:W3CDTF">2024-01-25T19:58:14Z</dcterms:modified>
</cp:coreProperties>
</file>