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728"/>
  </p:normalViewPr>
  <p:slideViewPr>
    <p:cSldViewPr snapToGrid="0">
      <p:cViewPr varScale="1">
        <p:scale>
          <a:sx n="84" d="100"/>
          <a:sy n="84" d="100"/>
        </p:scale>
        <p:origin x="20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926B-54C1-E103-0840-C5E66987D4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C5317-155D-BCCD-154E-F67BD88C0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8BA2D-A10E-9D03-9A03-C3DEFC589E11}"/>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5" name="Footer Placeholder 4">
            <a:extLst>
              <a:ext uri="{FF2B5EF4-FFF2-40B4-BE49-F238E27FC236}">
                <a16:creationId xmlns:a16="http://schemas.microsoft.com/office/drawing/2014/main" id="{572A34B8-B20A-8DB9-2B6A-817C046B8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7068E-E257-D3D8-244E-BB271CF29798}"/>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73459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8A3B-846C-164A-4A9C-BD103B5855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5B0BB2-7616-7FC0-97B7-93A867594F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9B193-EE6C-18BD-9767-E3FC1F9BFA0C}"/>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5" name="Footer Placeholder 4">
            <a:extLst>
              <a:ext uri="{FF2B5EF4-FFF2-40B4-BE49-F238E27FC236}">
                <a16:creationId xmlns:a16="http://schemas.microsoft.com/office/drawing/2014/main" id="{7899C98F-E648-1624-C76C-2F03FD806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1B1AB-2DAA-3555-A94C-F2160A4152B7}"/>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299137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821FA0-8177-00DA-A795-9BCECBF29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B27559-C5FA-99D2-CC56-BC044387D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06505-EFFF-A303-3357-5740653DF551}"/>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5" name="Footer Placeholder 4">
            <a:extLst>
              <a:ext uri="{FF2B5EF4-FFF2-40B4-BE49-F238E27FC236}">
                <a16:creationId xmlns:a16="http://schemas.microsoft.com/office/drawing/2014/main" id="{C1DC98B9-D819-3BB7-7C39-DEA9B7A6B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A8BD4-08A1-AFC6-F80E-0B01B8D050C0}"/>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25786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758E-296A-D405-CD1C-E148C2E0B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542094-6997-61FB-F544-A5C81AC64A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8FFE0-AF24-A1CE-F9A9-1A458DEC007D}"/>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5" name="Footer Placeholder 4">
            <a:extLst>
              <a:ext uri="{FF2B5EF4-FFF2-40B4-BE49-F238E27FC236}">
                <a16:creationId xmlns:a16="http://schemas.microsoft.com/office/drawing/2014/main" id="{608AE8F0-D10B-3C25-556A-1AA84A19E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E0B9F-314C-0873-F051-6CA38E2CA4E1}"/>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93864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CD08-83A3-73EA-F8BD-9DA1B93B9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E6E4BE-9DE3-E4DF-D5A5-73A62C197F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102C2-6F1A-CFCF-2CF9-7288C009D889}"/>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5" name="Footer Placeholder 4">
            <a:extLst>
              <a:ext uri="{FF2B5EF4-FFF2-40B4-BE49-F238E27FC236}">
                <a16:creationId xmlns:a16="http://schemas.microsoft.com/office/drawing/2014/main" id="{78C80BD0-EEFA-7526-DE0A-03F34F246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4BEE7-E799-A6D2-A228-B85E843DD2F6}"/>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382321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C528C-621A-AFDB-BC90-E99EE01C6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FF879-A10A-6A1D-F20E-93F4BDBE6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81CB7E-99C8-672F-1F5C-48581CF01C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5BA36-B128-A889-2225-2AD181208DA4}"/>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6" name="Footer Placeholder 5">
            <a:extLst>
              <a:ext uri="{FF2B5EF4-FFF2-40B4-BE49-F238E27FC236}">
                <a16:creationId xmlns:a16="http://schemas.microsoft.com/office/drawing/2014/main" id="{EBA9E25A-8BFF-78CE-572D-3CAE993BD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EF18-B9B3-5518-92C4-F9964E6DA684}"/>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408347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396F-7CCF-D194-64D8-CD0B34960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885E6A-94E1-263B-8749-80A6478F5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B356C0-E531-F4F6-9349-45354F8336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C16784-EB0D-FF35-03D9-903A36D22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DCF2E8-DBF9-D8B9-BEF5-56DD6FFB64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D59B5-E79C-1219-44DC-7452A471B1CB}"/>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8" name="Footer Placeholder 7">
            <a:extLst>
              <a:ext uri="{FF2B5EF4-FFF2-40B4-BE49-F238E27FC236}">
                <a16:creationId xmlns:a16="http://schemas.microsoft.com/office/drawing/2014/main" id="{F1AB665F-A3FD-AD97-9785-A47BA871B2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4C8E35-1678-3D05-3818-7CF61E2D227E}"/>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425200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3C6D-2257-61BA-587A-B35FDFC1D7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160E2E-BC8F-B08A-E52B-AD573AF3DC2A}"/>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4" name="Footer Placeholder 3">
            <a:extLst>
              <a:ext uri="{FF2B5EF4-FFF2-40B4-BE49-F238E27FC236}">
                <a16:creationId xmlns:a16="http://schemas.microsoft.com/office/drawing/2014/main" id="{ABD45384-EA9A-1609-08A9-04ABC7A512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FC9A27-09F7-0235-CA5E-457C9A95C3EC}"/>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407982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EFDC8-2FF7-3900-3E7E-7F7A025E3633}"/>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3" name="Footer Placeholder 2">
            <a:extLst>
              <a:ext uri="{FF2B5EF4-FFF2-40B4-BE49-F238E27FC236}">
                <a16:creationId xmlns:a16="http://schemas.microsoft.com/office/drawing/2014/main" id="{10262DD2-3C2F-9550-9D96-585D24E39B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DBB99-B3A4-A5E9-6B74-8EB1A76127B6}"/>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177394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DEF4-E4CC-ED64-EBF3-D55316ECA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FD400-92F3-DCCA-6816-D06E72794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8C31D0-2882-61C4-BEE4-AD6EEABD4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8DD3B-D430-F6EB-174F-1B286C7AED2A}"/>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6" name="Footer Placeholder 5">
            <a:extLst>
              <a:ext uri="{FF2B5EF4-FFF2-40B4-BE49-F238E27FC236}">
                <a16:creationId xmlns:a16="http://schemas.microsoft.com/office/drawing/2014/main" id="{ECC79EB8-3181-B886-5105-9E331AA69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78DFF-7167-6CFC-2F13-081F887DE51A}"/>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287723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A516-26CC-524D-88A3-96D34945F4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CB84D2-A195-B05F-A087-9BD89117D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2E8A75-8B8A-055D-F4F7-0D82ABA5F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FE21C-F3D3-A7F3-577B-3659E404189A}"/>
              </a:ext>
            </a:extLst>
          </p:cNvPr>
          <p:cNvSpPr>
            <a:spLocks noGrp="1"/>
          </p:cNvSpPr>
          <p:nvPr>
            <p:ph type="dt" sz="half" idx="10"/>
          </p:nvPr>
        </p:nvSpPr>
        <p:spPr/>
        <p:txBody>
          <a:bodyPr/>
          <a:lstStyle/>
          <a:p>
            <a:fld id="{41D869BB-69D8-144D-929F-4EFAE816A5C4}" type="datetimeFigureOut">
              <a:rPr lang="en-US" smtClean="0"/>
              <a:t>1/10/24</a:t>
            </a:fld>
            <a:endParaRPr lang="en-US"/>
          </a:p>
        </p:txBody>
      </p:sp>
      <p:sp>
        <p:nvSpPr>
          <p:cNvPr id="6" name="Footer Placeholder 5">
            <a:extLst>
              <a:ext uri="{FF2B5EF4-FFF2-40B4-BE49-F238E27FC236}">
                <a16:creationId xmlns:a16="http://schemas.microsoft.com/office/drawing/2014/main" id="{89A3E92B-ADAC-5C5E-D4AC-B621F1EF7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1F4AF-A019-CC42-0018-13FE210769E8}"/>
              </a:ext>
            </a:extLst>
          </p:cNvPr>
          <p:cNvSpPr>
            <a:spLocks noGrp="1"/>
          </p:cNvSpPr>
          <p:nvPr>
            <p:ph type="sldNum" sz="quarter" idx="12"/>
          </p:nvPr>
        </p:nvSpPr>
        <p:spPr/>
        <p:txBody>
          <a:bodyPr/>
          <a:lstStyle/>
          <a:p>
            <a:fld id="{EF1D539F-BB1F-C54C-832F-D3E55E5EE567}" type="slidenum">
              <a:rPr lang="en-US" smtClean="0"/>
              <a:t>‹#›</a:t>
            </a:fld>
            <a:endParaRPr lang="en-US"/>
          </a:p>
        </p:txBody>
      </p:sp>
    </p:spTree>
    <p:extLst>
      <p:ext uri="{BB962C8B-B14F-4D97-AF65-F5344CB8AC3E}">
        <p14:creationId xmlns:p14="http://schemas.microsoft.com/office/powerpoint/2010/main" val="119386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B150D-7230-CF84-8A24-560C88FC16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B71BC2-E5DF-D104-EB00-B377F4701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DF64C-6CCF-2E79-CED2-2D49B38DD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869BB-69D8-144D-929F-4EFAE816A5C4}" type="datetimeFigureOut">
              <a:rPr lang="en-US" smtClean="0"/>
              <a:t>1/10/24</a:t>
            </a:fld>
            <a:endParaRPr lang="en-US"/>
          </a:p>
        </p:txBody>
      </p:sp>
      <p:sp>
        <p:nvSpPr>
          <p:cNvPr id="5" name="Footer Placeholder 4">
            <a:extLst>
              <a:ext uri="{FF2B5EF4-FFF2-40B4-BE49-F238E27FC236}">
                <a16:creationId xmlns:a16="http://schemas.microsoft.com/office/drawing/2014/main" id="{54EC3003-37DC-8B49-84CC-4AB17B5D8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54394A-6F1C-EC18-A22A-14A836623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D539F-BB1F-C54C-832F-D3E55E5EE567}" type="slidenum">
              <a:rPr lang="en-US" smtClean="0"/>
              <a:t>‹#›</a:t>
            </a:fld>
            <a:endParaRPr lang="en-US"/>
          </a:p>
        </p:txBody>
      </p:sp>
    </p:spTree>
    <p:extLst>
      <p:ext uri="{BB962C8B-B14F-4D97-AF65-F5344CB8AC3E}">
        <p14:creationId xmlns:p14="http://schemas.microsoft.com/office/powerpoint/2010/main" val="294963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a_fAHIWzoKs?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670D49E-C04D-3595-43BB-4B646FE2CAEB}"/>
              </a:ext>
            </a:extLst>
          </p:cNvPr>
          <p:cNvSpPr txBox="1"/>
          <p:nvPr/>
        </p:nvSpPr>
        <p:spPr>
          <a:xfrm>
            <a:off x="1246477" y="5043139"/>
            <a:ext cx="9699043" cy="1384995"/>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“He therefore chose to state his doctrine so that if their hearts had been right, and if they had not been malignant and blind they might have understood them.” </a:t>
            </a:r>
          </a:p>
        </p:txBody>
      </p:sp>
      <p:sp>
        <p:nvSpPr>
          <p:cNvPr id="7" name="TextBox 6">
            <a:extLst>
              <a:ext uri="{FF2B5EF4-FFF2-40B4-BE49-F238E27FC236}">
                <a16:creationId xmlns:a16="http://schemas.microsoft.com/office/drawing/2014/main" id="{8B9A84EC-08D5-DFF3-1EEC-CE67ED24BDC4}"/>
              </a:ext>
            </a:extLst>
          </p:cNvPr>
          <p:cNvSpPr txBox="1"/>
          <p:nvPr/>
        </p:nvSpPr>
        <p:spPr>
          <a:xfrm>
            <a:off x="1246478" y="4226490"/>
            <a:ext cx="9699043" cy="2246769"/>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“The parable conceals truth from those who are either too lazy to think or too blinded by prejudice to see. It puts the responsibility fairly and squarely on the individual. It reveals truth to him who desires truth; it conceals truth from him who does not wish to see the truth.” </a:t>
            </a:r>
          </a:p>
        </p:txBody>
      </p:sp>
    </p:spTree>
    <p:extLst>
      <p:ext uri="{BB962C8B-B14F-4D97-AF65-F5344CB8AC3E}">
        <p14:creationId xmlns:p14="http://schemas.microsoft.com/office/powerpoint/2010/main" val="39255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xit" presetSubtype="4" fill="hold" grpId="1" nodeType="with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3"/>
            <a:srcRect l="14799" t="11857" r="68469" b="1741"/>
            <a:stretch/>
          </p:blipFill>
          <p:spPr>
            <a:xfrm rot="5400000">
              <a:off x="3809369" y="-2425776"/>
              <a:ext cx="4002159" cy="8853711"/>
            </a:xfrm>
            <a:prstGeom prst="rect">
              <a:avLst/>
            </a:prstGeom>
          </p:spPr>
        </p:pic>
      </p:grpSp>
      <p:pic>
        <p:nvPicPr>
          <p:cNvPr id="6" name="Online Media 5" descr="Cove of the Sower: Following the Messiah: Episode 7 Sneak Peak">
            <a:hlinkClick r:id="" action="ppaction://media"/>
            <a:extLst>
              <a:ext uri="{FF2B5EF4-FFF2-40B4-BE49-F238E27FC236}">
                <a16:creationId xmlns:a16="http://schemas.microsoft.com/office/drawing/2014/main" id="{635B2F20-8731-5EDE-A61C-81618641450D}"/>
              </a:ext>
            </a:extLst>
          </p:cNvPr>
          <p:cNvPicPr>
            <a:picLocks noRot="1" noChangeAspect="1"/>
          </p:cNvPicPr>
          <p:nvPr>
            <a:videoFile r:link="rId1"/>
          </p:nvPr>
        </p:nvPicPr>
        <p:blipFill>
          <a:blip r:embed="rId4"/>
          <a:stretch>
            <a:fillRect/>
          </a:stretch>
        </p:blipFill>
        <p:spPr>
          <a:xfrm>
            <a:off x="513760" y="275034"/>
            <a:ext cx="11164480" cy="6307932"/>
          </a:xfrm>
          <a:prstGeom prst="rect">
            <a:avLst/>
          </a:prstGeom>
        </p:spPr>
      </p:pic>
    </p:spTree>
    <p:extLst>
      <p:ext uri="{BB962C8B-B14F-4D97-AF65-F5344CB8AC3E}">
        <p14:creationId xmlns:p14="http://schemas.microsoft.com/office/powerpoint/2010/main" val="623248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1050416" y="459284"/>
            <a:ext cx="8079288"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Sower”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11132"/>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Components  </a:t>
            </a:r>
          </a:p>
        </p:txBody>
      </p:sp>
      <p:sp>
        <p:nvSpPr>
          <p:cNvPr id="7" name="TextBox 6">
            <a:extLst>
              <a:ext uri="{FF2B5EF4-FFF2-40B4-BE49-F238E27FC236}">
                <a16:creationId xmlns:a16="http://schemas.microsoft.com/office/drawing/2014/main" id="{ED04D6F7-FDB9-53B9-C4B9-718B8A528B19}"/>
              </a:ext>
            </a:extLst>
          </p:cNvPr>
          <p:cNvSpPr txBox="1"/>
          <p:nvPr/>
        </p:nvSpPr>
        <p:spPr>
          <a:xfrm>
            <a:off x="1640371" y="2178687"/>
            <a:ext cx="3103080" cy="769441"/>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4400" dirty="0">
                <a:solidFill>
                  <a:schemeClr val="bg1"/>
                </a:solidFill>
                <a:effectLst>
                  <a:outerShdw sx="1000" sy="1000" algn="ctr" rotWithShape="0">
                    <a:schemeClr val="bg1"/>
                  </a:outerShdw>
                </a:effectLst>
                <a:latin typeface="Nexa Light" panose="02000000000000000000" pitchFamily="2" charset="0"/>
              </a:rPr>
              <a:t>The Sower </a:t>
            </a:r>
          </a:p>
        </p:txBody>
      </p:sp>
      <p:sp>
        <p:nvSpPr>
          <p:cNvPr id="9" name="TextBox 8">
            <a:extLst>
              <a:ext uri="{FF2B5EF4-FFF2-40B4-BE49-F238E27FC236}">
                <a16:creationId xmlns:a16="http://schemas.microsoft.com/office/drawing/2014/main" id="{F8791D62-0507-65F3-6E1B-17E798DB43A8}"/>
              </a:ext>
            </a:extLst>
          </p:cNvPr>
          <p:cNvSpPr txBox="1"/>
          <p:nvPr/>
        </p:nvSpPr>
        <p:spPr>
          <a:xfrm>
            <a:off x="1640371" y="3221887"/>
            <a:ext cx="3103080" cy="769441"/>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4400" dirty="0">
                <a:solidFill>
                  <a:schemeClr val="bg1"/>
                </a:solidFill>
                <a:effectLst>
                  <a:outerShdw sx="1000" sy="1000" algn="ctr" rotWithShape="0">
                    <a:schemeClr val="bg1"/>
                  </a:outerShdw>
                </a:effectLst>
                <a:latin typeface="Nexa Light" panose="02000000000000000000" pitchFamily="2" charset="0"/>
              </a:rPr>
              <a:t>The</a:t>
            </a:r>
            <a:r>
              <a:rPr lang="en-US" sz="4400" dirty="0">
                <a:effectLst>
                  <a:outerShdw sx="1000" sy="1000" algn="ctr" rotWithShape="0">
                    <a:schemeClr val="bg1"/>
                  </a:outerShdw>
                </a:effectLst>
                <a:latin typeface="Nexa Light" panose="02000000000000000000" pitchFamily="2" charset="0"/>
              </a:rPr>
              <a:t> </a:t>
            </a:r>
            <a:r>
              <a:rPr lang="en-US" sz="4400" dirty="0">
                <a:solidFill>
                  <a:schemeClr val="bg1"/>
                </a:solidFill>
                <a:effectLst>
                  <a:outerShdw sx="1000" sy="1000" algn="ctr" rotWithShape="0">
                    <a:schemeClr val="bg1"/>
                  </a:outerShdw>
                </a:effectLst>
                <a:latin typeface="Nexa Light" panose="02000000000000000000" pitchFamily="2" charset="0"/>
              </a:rPr>
              <a:t>Seed</a:t>
            </a:r>
            <a:r>
              <a:rPr lang="en-US" sz="4400" dirty="0">
                <a:effectLst>
                  <a:outerShdw sx="1000" sy="1000" algn="ctr" rotWithShape="0">
                    <a:schemeClr val="bg1"/>
                  </a:outerShdw>
                </a:effectLst>
                <a:latin typeface="Nexa Light" panose="02000000000000000000" pitchFamily="2" charset="0"/>
              </a:rPr>
              <a:t> </a:t>
            </a:r>
          </a:p>
        </p:txBody>
      </p:sp>
      <p:sp>
        <p:nvSpPr>
          <p:cNvPr id="10" name="TextBox 9">
            <a:extLst>
              <a:ext uri="{FF2B5EF4-FFF2-40B4-BE49-F238E27FC236}">
                <a16:creationId xmlns:a16="http://schemas.microsoft.com/office/drawing/2014/main" id="{C2813F55-0984-4772-8139-4C1BEE19CA89}"/>
              </a:ext>
            </a:extLst>
          </p:cNvPr>
          <p:cNvSpPr txBox="1"/>
          <p:nvPr/>
        </p:nvSpPr>
        <p:spPr>
          <a:xfrm>
            <a:off x="1640371" y="4285843"/>
            <a:ext cx="3103080" cy="769441"/>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4400" dirty="0">
                <a:solidFill>
                  <a:schemeClr val="bg1"/>
                </a:solidFill>
                <a:effectLst>
                  <a:outerShdw sx="1000" sy="1000" algn="ctr" rotWithShape="0">
                    <a:schemeClr val="bg1"/>
                  </a:outerShdw>
                </a:effectLst>
                <a:latin typeface="Nexa Light" panose="02000000000000000000" pitchFamily="2" charset="0"/>
              </a:rPr>
              <a:t>The Soil </a:t>
            </a:r>
          </a:p>
        </p:txBody>
      </p:sp>
      <p:sp>
        <p:nvSpPr>
          <p:cNvPr id="11" name="TextBox 10">
            <a:extLst>
              <a:ext uri="{FF2B5EF4-FFF2-40B4-BE49-F238E27FC236}">
                <a16:creationId xmlns:a16="http://schemas.microsoft.com/office/drawing/2014/main" id="{70E1ADD7-E554-B502-7DFB-84EBF68D297B}"/>
              </a:ext>
            </a:extLst>
          </p:cNvPr>
          <p:cNvSpPr txBox="1"/>
          <p:nvPr/>
        </p:nvSpPr>
        <p:spPr>
          <a:xfrm>
            <a:off x="5090060" y="2212440"/>
            <a:ext cx="3453865" cy="584775"/>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200" dirty="0">
                <a:solidFill>
                  <a:schemeClr val="bg1"/>
                </a:solidFill>
                <a:effectLst>
                  <a:outerShdw sx="1000" sy="1000" algn="ctr" rotWithShape="0">
                    <a:schemeClr val="bg1"/>
                  </a:outerShdw>
                </a:effectLst>
                <a:latin typeface="Nexa Light" panose="02000000000000000000" pitchFamily="2" charset="0"/>
              </a:rPr>
              <a:t>1)Road (v4)</a:t>
            </a:r>
          </a:p>
        </p:txBody>
      </p:sp>
      <p:sp>
        <p:nvSpPr>
          <p:cNvPr id="12" name="TextBox 11">
            <a:extLst>
              <a:ext uri="{FF2B5EF4-FFF2-40B4-BE49-F238E27FC236}">
                <a16:creationId xmlns:a16="http://schemas.microsoft.com/office/drawing/2014/main" id="{904D477C-059D-14DF-104B-9AA9FF5ED357}"/>
              </a:ext>
            </a:extLst>
          </p:cNvPr>
          <p:cNvSpPr txBox="1"/>
          <p:nvPr/>
        </p:nvSpPr>
        <p:spPr>
          <a:xfrm>
            <a:off x="8683676" y="2211453"/>
            <a:ext cx="3453865" cy="584775"/>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200" dirty="0">
                <a:solidFill>
                  <a:schemeClr val="bg1"/>
                </a:solidFill>
                <a:effectLst>
                  <a:outerShdw sx="1000" sy="1000" algn="ctr" rotWithShape="0">
                    <a:schemeClr val="bg1"/>
                  </a:outerShdw>
                </a:effectLst>
                <a:latin typeface="Nexa Light" panose="02000000000000000000" pitchFamily="2" charset="0"/>
              </a:rPr>
              <a:t>2)Rocks (v5)</a:t>
            </a:r>
          </a:p>
        </p:txBody>
      </p:sp>
      <p:sp>
        <p:nvSpPr>
          <p:cNvPr id="13" name="TextBox 12">
            <a:extLst>
              <a:ext uri="{FF2B5EF4-FFF2-40B4-BE49-F238E27FC236}">
                <a16:creationId xmlns:a16="http://schemas.microsoft.com/office/drawing/2014/main" id="{9F6D4811-29EC-5902-ED71-00E1B1B537E4}"/>
              </a:ext>
            </a:extLst>
          </p:cNvPr>
          <p:cNvSpPr txBox="1"/>
          <p:nvPr/>
        </p:nvSpPr>
        <p:spPr>
          <a:xfrm>
            <a:off x="5090060" y="3073866"/>
            <a:ext cx="3453865" cy="584775"/>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200" dirty="0">
                <a:solidFill>
                  <a:schemeClr val="bg1"/>
                </a:solidFill>
                <a:effectLst>
                  <a:outerShdw sx="1000" sy="1000" algn="ctr" rotWithShape="0">
                    <a:schemeClr val="bg1"/>
                  </a:outerShdw>
                </a:effectLst>
                <a:latin typeface="Nexa Light" panose="02000000000000000000" pitchFamily="2" charset="0"/>
              </a:rPr>
              <a:t>3)Thorns (v7)</a:t>
            </a:r>
          </a:p>
        </p:txBody>
      </p:sp>
      <p:sp>
        <p:nvSpPr>
          <p:cNvPr id="14" name="TextBox 13">
            <a:extLst>
              <a:ext uri="{FF2B5EF4-FFF2-40B4-BE49-F238E27FC236}">
                <a16:creationId xmlns:a16="http://schemas.microsoft.com/office/drawing/2014/main" id="{32CBD76B-146E-ED52-0918-B4BAA8E9AABE}"/>
              </a:ext>
            </a:extLst>
          </p:cNvPr>
          <p:cNvSpPr txBox="1"/>
          <p:nvPr/>
        </p:nvSpPr>
        <p:spPr>
          <a:xfrm>
            <a:off x="8683675" y="3063440"/>
            <a:ext cx="3453865" cy="584775"/>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200" dirty="0">
                <a:solidFill>
                  <a:schemeClr val="bg1"/>
                </a:solidFill>
                <a:effectLst>
                  <a:outerShdw sx="1000" sy="1000" algn="ctr" rotWithShape="0">
                    <a:schemeClr val="bg1"/>
                  </a:outerShdw>
                </a:effectLst>
                <a:latin typeface="Nexa Light" panose="02000000000000000000" pitchFamily="2" charset="0"/>
              </a:rPr>
              <a:t>4)Good (v8)</a:t>
            </a:r>
          </a:p>
        </p:txBody>
      </p:sp>
    </p:spTree>
    <p:extLst>
      <p:ext uri="{BB962C8B-B14F-4D97-AF65-F5344CB8AC3E}">
        <p14:creationId xmlns:p14="http://schemas.microsoft.com/office/powerpoint/2010/main" val="25907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13881"/>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1050416" y="459284"/>
            <a:ext cx="8079288"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Sower” </a:t>
            </a:r>
          </a:p>
        </p:txBody>
      </p:sp>
      <p:sp>
        <p:nvSpPr>
          <p:cNvPr id="6" name="TextBox 5">
            <a:extLst>
              <a:ext uri="{FF2B5EF4-FFF2-40B4-BE49-F238E27FC236}">
                <a16:creationId xmlns:a16="http://schemas.microsoft.com/office/drawing/2014/main" id="{AB17C178-9E1A-A31F-A541-C63BB63E420E}"/>
              </a:ext>
            </a:extLst>
          </p:cNvPr>
          <p:cNvSpPr txBox="1"/>
          <p:nvPr/>
        </p:nvSpPr>
        <p:spPr>
          <a:xfrm>
            <a:off x="1050417" y="1311132"/>
            <a:ext cx="7805142" cy="584775"/>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200" b="1" dirty="0">
                <a:solidFill>
                  <a:schemeClr val="bg1"/>
                </a:solidFill>
                <a:effectLst>
                  <a:outerShdw blurRad="38100" dist="38100" dir="5400000" algn="ctr" rotWithShape="0">
                    <a:srgbClr val="000000">
                      <a:alpha val="99000"/>
                    </a:srgbClr>
                  </a:outerShdw>
                </a:effectLst>
                <a:latin typeface="Nexa Bold" panose="02000000000000000000" pitchFamily="2" charset="0"/>
              </a:rPr>
              <a:t>The Meaning &amp; Application  </a:t>
            </a:r>
          </a:p>
        </p:txBody>
      </p:sp>
      <p:sp>
        <p:nvSpPr>
          <p:cNvPr id="11" name="TextBox 10">
            <a:extLst>
              <a:ext uri="{FF2B5EF4-FFF2-40B4-BE49-F238E27FC236}">
                <a16:creationId xmlns:a16="http://schemas.microsoft.com/office/drawing/2014/main" id="{70E1ADD7-E554-B502-7DFB-84EBF68D297B}"/>
              </a:ext>
            </a:extLst>
          </p:cNvPr>
          <p:cNvSpPr txBox="1"/>
          <p:nvPr/>
        </p:nvSpPr>
        <p:spPr>
          <a:xfrm>
            <a:off x="1499121" y="2113721"/>
            <a:ext cx="3453865" cy="646331"/>
          </a:xfrm>
          <a:prstGeom prst="rect">
            <a:avLst/>
          </a:prstGeom>
          <a:solidFill>
            <a:schemeClr val="tx1">
              <a:lumMod val="85000"/>
              <a:lumOff val="15000"/>
            </a:schemeClr>
          </a:solidFill>
          <a:ln>
            <a:solidFill>
              <a:schemeClr val="bg1"/>
            </a:solidFill>
          </a:ln>
        </p:spPr>
        <p:txBody>
          <a:bodyPr wrap="square" rtlCol="0">
            <a:spAutoFit/>
          </a:bodyPr>
          <a:lstStyle/>
          <a:p>
            <a:r>
              <a:rPr lang="en-US" sz="3600" dirty="0">
                <a:solidFill>
                  <a:schemeClr val="bg1"/>
                </a:solidFill>
                <a:effectLst>
                  <a:outerShdw sx="1000" sy="1000" algn="ctr" rotWithShape="0">
                    <a:schemeClr val="bg1"/>
                  </a:outerShdw>
                </a:effectLst>
                <a:latin typeface="Nexa Light" panose="02000000000000000000" pitchFamily="2" charset="0"/>
              </a:rPr>
              <a:t>1)Road (v4)</a:t>
            </a:r>
          </a:p>
        </p:txBody>
      </p:sp>
      <p:sp>
        <p:nvSpPr>
          <p:cNvPr id="12" name="TextBox 11">
            <a:extLst>
              <a:ext uri="{FF2B5EF4-FFF2-40B4-BE49-F238E27FC236}">
                <a16:creationId xmlns:a16="http://schemas.microsoft.com/office/drawing/2014/main" id="{904D477C-059D-14DF-104B-9AA9FF5ED357}"/>
              </a:ext>
            </a:extLst>
          </p:cNvPr>
          <p:cNvSpPr txBox="1"/>
          <p:nvPr/>
        </p:nvSpPr>
        <p:spPr>
          <a:xfrm>
            <a:off x="1499120" y="2899736"/>
            <a:ext cx="3453865" cy="646331"/>
          </a:xfrm>
          <a:prstGeom prst="rect">
            <a:avLst/>
          </a:prstGeom>
          <a:solidFill>
            <a:schemeClr val="tx1">
              <a:lumMod val="85000"/>
              <a:lumOff val="15000"/>
            </a:schemeClr>
          </a:solidFill>
          <a:ln>
            <a:solidFill>
              <a:schemeClr val="bg1"/>
            </a:solidFill>
          </a:ln>
        </p:spPr>
        <p:txBody>
          <a:bodyPr wrap="square" rtlCol="0">
            <a:spAutoFit/>
          </a:bodyPr>
          <a:lstStyle/>
          <a:p>
            <a:r>
              <a:rPr lang="en-US" sz="3600" dirty="0">
                <a:solidFill>
                  <a:schemeClr val="bg1"/>
                </a:solidFill>
                <a:effectLst>
                  <a:outerShdw sx="1000" sy="1000" algn="ctr" rotWithShape="0">
                    <a:schemeClr val="bg1"/>
                  </a:outerShdw>
                </a:effectLst>
                <a:latin typeface="Nexa Light" panose="02000000000000000000" pitchFamily="2" charset="0"/>
              </a:rPr>
              <a:t>2)Rocks (v5)</a:t>
            </a:r>
          </a:p>
        </p:txBody>
      </p:sp>
      <p:sp>
        <p:nvSpPr>
          <p:cNvPr id="13" name="TextBox 12">
            <a:extLst>
              <a:ext uri="{FF2B5EF4-FFF2-40B4-BE49-F238E27FC236}">
                <a16:creationId xmlns:a16="http://schemas.microsoft.com/office/drawing/2014/main" id="{9F6D4811-29EC-5902-ED71-00E1B1B537E4}"/>
              </a:ext>
            </a:extLst>
          </p:cNvPr>
          <p:cNvSpPr txBox="1"/>
          <p:nvPr/>
        </p:nvSpPr>
        <p:spPr>
          <a:xfrm>
            <a:off x="1499120" y="3685751"/>
            <a:ext cx="3453865" cy="646331"/>
          </a:xfrm>
          <a:prstGeom prst="rect">
            <a:avLst/>
          </a:prstGeom>
          <a:solidFill>
            <a:schemeClr val="tx1">
              <a:lumMod val="85000"/>
              <a:lumOff val="15000"/>
            </a:schemeClr>
          </a:solidFill>
          <a:ln>
            <a:solidFill>
              <a:schemeClr val="bg1"/>
            </a:solidFill>
          </a:ln>
        </p:spPr>
        <p:txBody>
          <a:bodyPr wrap="square" rtlCol="0">
            <a:spAutoFit/>
          </a:bodyPr>
          <a:lstStyle/>
          <a:p>
            <a:r>
              <a:rPr lang="en-US" sz="3600" dirty="0">
                <a:solidFill>
                  <a:schemeClr val="bg1"/>
                </a:solidFill>
                <a:effectLst>
                  <a:outerShdw sx="1000" sy="1000" algn="ctr" rotWithShape="0">
                    <a:schemeClr val="bg1"/>
                  </a:outerShdw>
                </a:effectLst>
                <a:latin typeface="Nexa Light" panose="02000000000000000000" pitchFamily="2" charset="0"/>
              </a:rPr>
              <a:t>3)Thorns (v7)</a:t>
            </a:r>
          </a:p>
        </p:txBody>
      </p:sp>
      <p:sp>
        <p:nvSpPr>
          <p:cNvPr id="14" name="TextBox 13">
            <a:extLst>
              <a:ext uri="{FF2B5EF4-FFF2-40B4-BE49-F238E27FC236}">
                <a16:creationId xmlns:a16="http://schemas.microsoft.com/office/drawing/2014/main" id="{32CBD76B-146E-ED52-0918-B4BAA8E9AABE}"/>
              </a:ext>
            </a:extLst>
          </p:cNvPr>
          <p:cNvSpPr txBox="1"/>
          <p:nvPr/>
        </p:nvSpPr>
        <p:spPr>
          <a:xfrm>
            <a:off x="1499120" y="4492801"/>
            <a:ext cx="3453865" cy="646331"/>
          </a:xfrm>
          <a:prstGeom prst="rect">
            <a:avLst/>
          </a:prstGeom>
          <a:solidFill>
            <a:schemeClr val="tx1">
              <a:lumMod val="85000"/>
              <a:lumOff val="15000"/>
            </a:schemeClr>
          </a:solidFill>
          <a:ln>
            <a:solidFill>
              <a:schemeClr val="bg1"/>
            </a:solidFill>
          </a:ln>
        </p:spPr>
        <p:txBody>
          <a:bodyPr wrap="square" rtlCol="0">
            <a:spAutoFit/>
          </a:bodyPr>
          <a:lstStyle/>
          <a:p>
            <a:r>
              <a:rPr lang="en-US" sz="3600" dirty="0">
                <a:solidFill>
                  <a:schemeClr val="bg1"/>
                </a:solidFill>
                <a:effectLst>
                  <a:outerShdw sx="1000" sy="1000" algn="ctr" rotWithShape="0">
                    <a:schemeClr val="bg1"/>
                  </a:outerShdw>
                </a:effectLst>
                <a:latin typeface="Nexa Light" panose="02000000000000000000" pitchFamily="2" charset="0"/>
              </a:rPr>
              <a:t>4)Good (v8)</a:t>
            </a:r>
          </a:p>
        </p:txBody>
      </p:sp>
      <p:sp>
        <p:nvSpPr>
          <p:cNvPr id="8" name="TextBox 7">
            <a:extLst>
              <a:ext uri="{FF2B5EF4-FFF2-40B4-BE49-F238E27FC236}">
                <a16:creationId xmlns:a16="http://schemas.microsoft.com/office/drawing/2014/main" id="{9BA46264-D092-F03A-1B26-8A48585C4664}"/>
              </a:ext>
            </a:extLst>
          </p:cNvPr>
          <p:cNvSpPr txBox="1"/>
          <p:nvPr/>
        </p:nvSpPr>
        <p:spPr>
          <a:xfrm>
            <a:off x="5373492" y="2131479"/>
            <a:ext cx="6362932" cy="3108543"/>
          </a:xfrm>
          <a:prstGeom prst="rect">
            <a:avLst/>
          </a:prstGeom>
          <a:solidFill>
            <a:schemeClr val="tx1">
              <a:lumMod val="65000"/>
              <a:lumOff val="35000"/>
            </a:schemeClr>
          </a:solidFill>
        </p:spPr>
        <p:txBody>
          <a:bodyPr wrap="square" rtlCol="0">
            <a:spAutoFit/>
          </a:bodyPr>
          <a:lstStyle/>
          <a:p>
            <a:pPr algn="just"/>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“People are now so sermon-trodden many of them, that their hearts, like footpaths, grow hard by the word, which takes no more impression than rain doth upon a rock: they have brawny breasts, horny heart-strings, dead and </a:t>
            </a:r>
            <a:r>
              <a:rPr lang="en-US" sz="2800" dirty="0" err="1">
                <a:solidFill>
                  <a:schemeClr val="bg1"/>
                </a:solidFill>
                <a:effectLst>
                  <a:outerShdw blurRad="38100" dist="38100" dir="5400000" algn="ctr" rotWithShape="0">
                    <a:srgbClr val="000000">
                      <a:alpha val="99000"/>
                    </a:srgbClr>
                  </a:outerShdw>
                </a:effectLst>
                <a:latin typeface="Nexa Light" panose="02000000000000000000" pitchFamily="2" charset="0"/>
              </a:rPr>
              <a:t>dedolent</a:t>
            </a:r>
            <a:r>
              <a:rPr lang="en-US" sz="2800" dirty="0">
                <a:solidFill>
                  <a:schemeClr val="bg1"/>
                </a:solidFill>
                <a:effectLst>
                  <a:outerShdw blurRad="38100" dist="38100" dir="5400000" algn="ctr" rotWithShape="0">
                    <a:srgbClr val="000000">
                      <a:alpha val="99000"/>
                    </a:srgbClr>
                  </a:outerShdw>
                </a:effectLst>
                <a:latin typeface="Nexa Light" panose="02000000000000000000" pitchFamily="2" charset="0"/>
              </a:rPr>
              <a:t> dispositions .” </a:t>
            </a:r>
          </a:p>
        </p:txBody>
      </p:sp>
    </p:spTree>
    <p:extLst>
      <p:ext uri="{BB962C8B-B14F-4D97-AF65-F5344CB8AC3E}">
        <p14:creationId xmlns:p14="http://schemas.microsoft.com/office/powerpoint/2010/main" val="4281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210</Words>
  <Application>Microsoft Macintosh PowerPoint</Application>
  <PresentationFormat>Widescreen</PresentationFormat>
  <Paragraphs>18</Paragraphs>
  <Slides>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4</cp:revision>
  <dcterms:created xsi:type="dcterms:W3CDTF">2024-01-04T19:10:59Z</dcterms:created>
  <dcterms:modified xsi:type="dcterms:W3CDTF">2024-01-10T15:33:27Z</dcterms:modified>
</cp:coreProperties>
</file>