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3" r:id="rId2"/>
    <p:sldId id="304" r:id="rId3"/>
    <p:sldId id="306" r:id="rId4"/>
    <p:sldId id="309" r:id="rId5"/>
    <p:sldId id="263" r:id="rId6"/>
    <p:sldId id="264" r:id="rId7"/>
    <p:sldId id="310" r:id="rId8"/>
    <p:sldId id="311" r:id="rId9"/>
    <p:sldId id="257" r:id="rId10"/>
    <p:sldId id="315" r:id="rId11"/>
    <p:sldId id="270" r:id="rId12"/>
    <p:sldId id="316" r:id="rId13"/>
    <p:sldId id="313" r:id="rId14"/>
    <p:sldId id="317" r:id="rId15"/>
    <p:sldId id="318" r:id="rId16"/>
  </p:sldIdLst>
  <p:sldSz cx="1219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7E08"/>
    <a:srgbClr val="4D7503"/>
    <a:srgbClr val="70AC04"/>
    <a:srgbClr val="2C4402"/>
    <a:srgbClr val="A5F90F"/>
    <a:srgbClr val="009900"/>
    <a:srgbClr val="FFFFFF"/>
    <a:srgbClr val="2B3535"/>
    <a:srgbClr val="B6C4C4"/>
    <a:srgbClr val="678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321" autoAdjust="0"/>
    <p:restoredTop sz="94705" autoAdjust="0"/>
  </p:normalViewPr>
  <p:slideViewPr>
    <p:cSldViewPr>
      <p:cViewPr varScale="1">
        <p:scale>
          <a:sx n="72" d="100"/>
          <a:sy n="72" d="100"/>
        </p:scale>
        <p:origin x="58" y="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Roberts" userId="44b460e36cddf5f6" providerId="LiveId" clId="{E6F1872A-2113-4A0D-816E-164E64277737}"/>
    <pc:docChg chg="modSld modNotesMaster">
      <pc:chgData name="Mark Roberts" userId="44b460e36cddf5f6" providerId="LiveId" clId="{E6F1872A-2113-4A0D-816E-164E64277737}" dt="2024-02-27T21:03:31.203" v="2"/>
      <pc:docMkLst>
        <pc:docMk/>
      </pc:docMkLst>
      <pc:sldChg chg="modSp mod">
        <pc:chgData name="Mark Roberts" userId="44b460e36cddf5f6" providerId="LiveId" clId="{E6F1872A-2113-4A0D-816E-164E64277737}" dt="2024-02-27T21:01:18.901" v="1" actId="1076"/>
        <pc:sldMkLst>
          <pc:docMk/>
          <pc:sldMk cId="2781889356" sldId="304"/>
        </pc:sldMkLst>
        <pc:spChg chg="mod">
          <ac:chgData name="Mark Roberts" userId="44b460e36cddf5f6" providerId="LiveId" clId="{E6F1872A-2113-4A0D-816E-164E64277737}" dt="2024-02-27T21:01:13.222" v="0" actId="1076"/>
          <ac:spMkLst>
            <pc:docMk/>
            <pc:sldMk cId="2781889356" sldId="304"/>
            <ac:spMk id="3" creationId="{00000000-0000-0000-0000-000000000000}"/>
          </ac:spMkLst>
        </pc:spChg>
        <pc:spChg chg="mod">
          <ac:chgData name="Mark Roberts" userId="44b460e36cddf5f6" providerId="LiveId" clId="{E6F1872A-2113-4A0D-816E-164E64277737}" dt="2024-02-27T21:01:18.901" v="1" actId="1076"/>
          <ac:spMkLst>
            <pc:docMk/>
            <pc:sldMk cId="2781889356" sldId="304"/>
            <ac:spMk id="5" creationId="{18423268-1B12-BB6C-2E6C-6B8981DA0F2D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5T14:41:43.7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91 13 8083,'-13'-6'0,"0"5"-175,0-4 1,0 4 0,2 2 0,1 4 0,3 3 0,1 4 174,3 1 0,2-6 0,1-1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C9BA6-817D-4D35-9423-8F191FC34C6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473D0-5763-4C7D-BC5D-E95B837A4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1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473D0-5763-4C7D-BC5D-E95B837A48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3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D902A-C14A-F491-7BA5-E6F9D14E0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371F65-0D90-1FE5-8E8B-6F907CD303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509154-3DF7-76B1-57F8-C5945B017B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6083C-EB31-8820-40C8-C4FEDD86BE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473D0-5763-4C7D-BC5D-E95B837A48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5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CD83A-38AE-51F7-F646-52B7EDE3D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007826-5259-80A9-4045-A11B8036F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0EB888-D7F1-1457-72E7-7A8176E3E5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5A3E0-72D0-DAF4-902A-5218777D6C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473D0-5763-4C7D-BC5D-E95B837A48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3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2" name="Picture 100" descr="PPP_SNATU_TLE_Plant_In_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638800"/>
            <a:ext cx="11582400" cy="8382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118" name="Rectangle 46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492876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119" name="Rectangle 4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019117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1E6E6-B000-4037-81D0-36BF3F09F47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6676CA-5CE3-6CEC-379D-F993DFE2EB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962400"/>
            <a:ext cx="12192000" cy="2182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19117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F232F3D-E9B7-489E-AE13-BBF79A8354D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6A492-D1E0-779F-F6FB-DD84608E76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A06744-5DF3-6E89-96AC-8BAAEB5DB18E}"/>
              </a:ext>
            </a:extLst>
          </p:cNvPr>
          <p:cNvSpPr/>
          <p:nvPr userDrawn="1"/>
        </p:nvSpPr>
        <p:spPr>
          <a:xfrm>
            <a:off x="8940800" y="76200"/>
            <a:ext cx="2946400" cy="106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044624-D9C8-A7DD-6213-2F40C07368D0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gradFill flip="none" rotWithShape="1">
            <a:gsLst>
              <a:gs pos="0">
                <a:srgbClr val="4D7503"/>
              </a:gs>
              <a:gs pos="48000">
                <a:srgbClr val="577E08"/>
              </a:gs>
              <a:gs pos="100000">
                <a:srgbClr val="2C440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F879F7-4D32-42A9-A554-47F5D321CB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6666" r="10001" b="40000"/>
          <a:stretch/>
        </p:blipFill>
        <p:spPr>
          <a:xfrm>
            <a:off x="257040" y="136525"/>
            <a:ext cx="2362201" cy="914400"/>
          </a:xfrm>
          <a:prstGeom prst="ellipse">
            <a:avLst/>
          </a:prstGeom>
          <a:ln w="381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13" name="Flowchart: Delay 12">
            <a:extLst>
              <a:ext uri="{FF2B5EF4-FFF2-40B4-BE49-F238E27FC236}">
                <a16:creationId xmlns:a16="http://schemas.microsoft.com/office/drawing/2014/main" id="{C443A774-0060-5D93-5C9E-3D9DA92A9DDF}"/>
              </a:ext>
            </a:extLst>
          </p:cNvPr>
          <p:cNvSpPr/>
          <p:nvPr userDrawn="1"/>
        </p:nvSpPr>
        <p:spPr>
          <a:xfrm rot="5400000">
            <a:off x="5379901" y="-33587"/>
            <a:ext cx="1444510" cy="12179683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5E3649-5C13-C858-3AC4-86D2C7C49F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14120" y="6169061"/>
            <a:ext cx="2673080" cy="40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42DC2C-77A5-9A36-F3EE-496A98C3AE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-1" y="0"/>
            <a:ext cx="12191999" cy="6172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641567D-BDFE-A991-1A3A-60BDCFF050D3}"/>
              </a:ext>
            </a:extLst>
          </p:cNvPr>
          <p:cNvSpPr/>
          <p:nvPr userDrawn="1"/>
        </p:nvSpPr>
        <p:spPr>
          <a:xfrm>
            <a:off x="9245600" y="76201"/>
            <a:ext cx="2540000" cy="11149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5F2503-742C-D5E2-BC63-D789713CB2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79060" y="870939"/>
            <a:ext cx="2673080" cy="3964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E0FC25-019B-279E-1ED8-BF1A561E2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6666" r="10001" b="40000"/>
          <a:stretch/>
        </p:blipFill>
        <p:spPr>
          <a:xfrm>
            <a:off x="9489504" y="88158"/>
            <a:ext cx="1991296" cy="770824"/>
          </a:xfrm>
          <a:prstGeom prst="ellipse">
            <a:avLst/>
          </a:prstGeom>
          <a:ln w="381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1280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25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A60FCE-72D3-1995-70D7-A0C011E73F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371600"/>
            <a:ext cx="56769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901" y="1371600"/>
            <a:ext cx="567901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DAC35-0CB9-4D04-9B50-40D883006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84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DBAE4D-5B91-1647-F6BA-CA53F3CB1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6172200"/>
            <a:ext cx="4435023" cy="582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89" y="1342162"/>
            <a:ext cx="11559117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81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F18CF-375B-CE92-9582-944A655830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22123"/>
            <a:ext cx="8461981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0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66B6D5-5F32-271D-237F-66FE08444C55}"/>
              </a:ext>
            </a:extLst>
          </p:cNvPr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19000">
                <a:srgbClr val="70AC04"/>
              </a:gs>
              <a:gs pos="68000">
                <a:srgbClr val="577E08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697B58-7588-BDDB-CA96-0918AC86B6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473" y="5715000"/>
            <a:ext cx="12192000" cy="1143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9657B9-0F50-7378-F2E6-565FE47B8854}"/>
              </a:ext>
            </a:extLst>
          </p:cNvPr>
          <p:cNvSpPr/>
          <p:nvPr/>
        </p:nvSpPr>
        <p:spPr>
          <a:xfrm>
            <a:off x="6705600" y="5715001"/>
            <a:ext cx="5486400" cy="1142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82516C-A0B6-7341-49AD-439A1B1D40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0"/>
          <a:stretch/>
        </p:blipFill>
        <p:spPr>
          <a:xfrm>
            <a:off x="9601200" y="5738090"/>
            <a:ext cx="2318423" cy="10477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DA4D02-35E6-26E9-E915-68ACBBB21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5971906"/>
            <a:ext cx="3637481" cy="6858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1B9666-7655-1B92-11D3-05DBDD6D1A00}"/>
              </a:ext>
            </a:extLst>
          </p:cNvPr>
          <p:cNvCxnSpPr/>
          <p:nvPr userDrawn="1"/>
        </p:nvCxnSpPr>
        <p:spPr>
          <a:xfrm>
            <a:off x="0" y="404089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524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BC25D9-7BE1-5C0A-74D9-835BE69B635A}"/>
              </a:ext>
            </a:extLst>
          </p:cNvPr>
          <p:cNvSpPr/>
          <p:nvPr userDrawn="1"/>
        </p:nvSpPr>
        <p:spPr>
          <a:xfrm>
            <a:off x="228600" y="5598919"/>
            <a:ext cx="11658600" cy="962025"/>
          </a:xfrm>
          <a:prstGeom prst="rect">
            <a:avLst/>
          </a:prstGeom>
          <a:solidFill>
            <a:srgbClr val="577E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0B3D91-1EA9-B197-B239-757213CB1B03}"/>
              </a:ext>
            </a:extLst>
          </p:cNvPr>
          <p:cNvSpPr/>
          <p:nvPr userDrawn="1"/>
        </p:nvSpPr>
        <p:spPr>
          <a:xfrm>
            <a:off x="152400" y="152400"/>
            <a:ext cx="11887200" cy="1447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0A0F84-DC3A-1BCD-AD42-BC1EA1F1428C}"/>
              </a:ext>
            </a:extLst>
          </p:cNvPr>
          <p:cNvSpPr/>
          <p:nvPr userDrawn="1"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 w="381000">
            <a:solidFill>
              <a:srgbClr val="577E08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F58B9-C276-58D8-80FC-BD2DC3B9E4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06" y="5753407"/>
            <a:ext cx="5392994" cy="962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805702-134C-C810-820C-8520C6D959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6666" r="10001" b="40000"/>
          <a:stretch/>
        </p:blipFill>
        <p:spPr>
          <a:xfrm>
            <a:off x="9940413" y="5720471"/>
            <a:ext cx="1946787" cy="1004793"/>
          </a:xfrm>
          <a:prstGeom prst="ellipse">
            <a:avLst/>
          </a:prstGeom>
          <a:ln w="381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96583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EBF4A-9052-7E2F-C0CA-F672F7B1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549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074BA5-8FB9-04D7-55E2-79808A593536}"/>
              </a:ext>
            </a:extLst>
          </p:cNvPr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FF3FED-E48E-CE0C-1034-047A8EC7C8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918" y="1143000"/>
            <a:ext cx="11126164" cy="39749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CF1E98-3759-CB5C-D6C4-890DBE521001}"/>
              </a:ext>
            </a:extLst>
          </p:cNvPr>
          <p:cNvSpPr/>
          <p:nvPr userDrawn="1"/>
        </p:nvSpPr>
        <p:spPr>
          <a:xfrm>
            <a:off x="1828800" y="914400"/>
            <a:ext cx="8305800" cy="41148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7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538CC2-DD35-13BC-8709-EBDA26BDE8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776AE4-94E5-B505-024E-825D94EAAB7F}"/>
              </a:ext>
            </a:extLst>
          </p:cNvPr>
          <p:cNvGrpSpPr/>
          <p:nvPr userDrawn="1"/>
        </p:nvGrpSpPr>
        <p:grpSpPr>
          <a:xfrm>
            <a:off x="145026" y="0"/>
            <a:ext cx="11894574" cy="6858000"/>
            <a:chOff x="145026" y="0"/>
            <a:chExt cx="11894574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B33B924-5318-35E2-8EAC-A6248772EB98}"/>
                </a:ext>
              </a:extLst>
            </p:cNvPr>
            <p:cNvSpPr/>
            <p:nvPr/>
          </p:nvSpPr>
          <p:spPr>
            <a:xfrm>
              <a:off x="1524000" y="0"/>
              <a:ext cx="914400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BC25D9-7BE1-5C0A-74D9-835BE69B635A}"/>
                </a:ext>
              </a:extLst>
            </p:cNvPr>
            <p:cNvSpPr/>
            <p:nvPr/>
          </p:nvSpPr>
          <p:spPr>
            <a:xfrm>
              <a:off x="1828800" y="304800"/>
              <a:ext cx="10020300" cy="6248399"/>
            </a:xfrm>
            <a:prstGeom prst="rect">
              <a:avLst/>
            </a:prstGeom>
            <a:gradFill flip="none" rotWithShape="1">
              <a:gsLst>
                <a:gs pos="0">
                  <a:srgbClr val="70AC04">
                    <a:tint val="66000"/>
                    <a:satMod val="160000"/>
                  </a:srgbClr>
                </a:gs>
                <a:gs pos="50000">
                  <a:srgbClr val="70AC04">
                    <a:tint val="44500"/>
                    <a:satMod val="160000"/>
                  </a:srgbClr>
                </a:gs>
                <a:gs pos="100000">
                  <a:srgbClr val="70AC04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F0A0F84-DC3A-1BCD-AD42-BC1EA1F1428C}"/>
                </a:ext>
              </a:extLst>
            </p:cNvPr>
            <p:cNvSpPr/>
            <p:nvPr/>
          </p:nvSpPr>
          <p:spPr>
            <a:xfrm>
              <a:off x="152400" y="152399"/>
              <a:ext cx="11887200" cy="6553200"/>
            </a:xfrm>
            <a:prstGeom prst="rect">
              <a:avLst/>
            </a:prstGeom>
            <a:noFill/>
            <a:ln w="3810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5AF776-E852-9D23-6541-25174E0122D5}"/>
                </a:ext>
              </a:extLst>
            </p:cNvPr>
            <p:cNvSpPr/>
            <p:nvPr/>
          </p:nvSpPr>
          <p:spPr>
            <a:xfrm>
              <a:off x="342900" y="335525"/>
              <a:ext cx="2514600" cy="62483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B819857-7CDD-8BCC-D41F-372F87EBA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795"/>
            <a:stretch/>
          </p:blipFill>
          <p:spPr>
            <a:xfrm>
              <a:off x="342899" y="4152437"/>
              <a:ext cx="2028600" cy="186384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B92A5E-B9B9-5328-FAD4-B75D80990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026" y="6291265"/>
              <a:ext cx="2793257" cy="445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199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538CC2-DD35-13BC-8709-EBDA26BDE8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733D70-024F-6B6A-A037-4FCB9F069038}"/>
              </a:ext>
            </a:extLst>
          </p:cNvPr>
          <p:cNvSpPr/>
          <p:nvPr/>
        </p:nvSpPr>
        <p:spPr>
          <a:xfrm>
            <a:off x="114300" y="152400"/>
            <a:ext cx="11963400" cy="6553200"/>
          </a:xfrm>
          <a:prstGeom prst="rect">
            <a:avLst/>
          </a:prstGeom>
          <a:solidFill>
            <a:schemeClr val="tx2"/>
          </a:solidFill>
          <a:ln w="381000">
            <a:solidFill>
              <a:srgbClr val="577E08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E6C94B-5321-224E-0B33-F876A95DD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6666" r="10001" b="40000"/>
          <a:stretch/>
        </p:blipFill>
        <p:spPr>
          <a:xfrm>
            <a:off x="2323556" y="1544637"/>
            <a:ext cx="7544888" cy="3894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30A8A3C-5149-3415-CD11-33577B30ABF4}"/>
              </a:ext>
            </a:extLst>
          </p:cNvPr>
          <p:cNvSpPr/>
          <p:nvPr/>
        </p:nvSpPr>
        <p:spPr>
          <a:xfrm>
            <a:off x="1676400" y="1219200"/>
            <a:ext cx="8763000" cy="48006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5" name="Picture 181" descr="PPP_SNATU_PRT_Plant_In_Hand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1158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E3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1155911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66" r:id="rId5"/>
    <p:sldLayoutId id="2147483667" r:id="rId6"/>
    <p:sldLayoutId id="2147483655" r:id="rId7"/>
    <p:sldLayoutId id="2147483664" r:id="rId8"/>
    <p:sldLayoutId id="2147483665" r:id="rId9"/>
    <p:sldLayoutId id="2147483662" r:id="rId10"/>
    <p:sldLayoutId id="2147483663" r:id="rId11"/>
    <p:sldLayoutId id="2147483670" r:id="rId12"/>
    <p:sldLayoutId id="2147483671" r:id="rId13"/>
    <p:sldLayoutId id="214748367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customXml" Target="../ink/ink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1E0327-29FE-0FD4-556A-08511468DD7A}"/>
              </a:ext>
            </a:extLst>
          </p:cNvPr>
          <p:cNvSpPr/>
          <p:nvPr/>
        </p:nvSpPr>
        <p:spPr>
          <a:xfrm>
            <a:off x="5943600" y="5987511"/>
            <a:ext cx="3581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March 1-2-3,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031B12-F2CB-0001-5111-E046F4D970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2039" r="62500" b="68641"/>
          <a:stretch/>
        </p:blipFill>
        <p:spPr>
          <a:xfrm>
            <a:off x="3200400" y="5943600"/>
            <a:ext cx="2578097" cy="618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4E669-0C87-40E4-7798-3AC3C47AA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5F0A6-1F9B-9756-5ADD-643D60CB60F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62000" y="650009"/>
            <a:ext cx="10668000" cy="170338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70A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STEP ONE: 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Recognize God doesn’t want everyone to be a missionary </a:t>
            </a:r>
            <a:r>
              <a:rPr lang="en-US" sz="42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but you can be an influence for the Kingdom</a:t>
            </a:r>
            <a:r>
              <a:rPr lang="en-US" sz="4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65A54D-A116-726D-175B-8C8BA5350CCD}"/>
              </a:ext>
            </a:extLst>
          </p:cNvPr>
          <p:cNvSpPr txBox="1"/>
          <p:nvPr/>
        </p:nvSpPr>
        <p:spPr>
          <a:xfrm>
            <a:off x="762000" y="3139861"/>
            <a:ext cx="10820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1" kern="0" dirty="0">
                <a:solidFill>
                  <a:srgbClr val="70A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STEP TWO: </a:t>
            </a:r>
            <a:r>
              <a:rPr lang="en-US" sz="4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Think like a missionary.</a:t>
            </a:r>
            <a:endParaRPr lang="en-US" sz="4200" b="1" dirty="0">
              <a:latin typeface="Bahnschrift SemiBold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5998B-6E73-BB65-C5E8-4B57259CBF45}"/>
              </a:ext>
            </a:extLst>
          </p:cNvPr>
          <p:cNvSpPr txBox="1">
            <a:spLocks/>
          </p:cNvSpPr>
          <p:nvPr/>
        </p:nvSpPr>
        <p:spPr>
          <a:xfrm>
            <a:off x="228600" y="5703456"/>
            <a:ext cx="8686800" cy="115454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You can be a digital missionary!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E280BB-F67A-370B-0CA2-171149DD89F6}"/>
              </a:ext>
            </a:extLst>
          </p:cNvPr>
          <p:cNvSpPr txBox="1"/>
          <p:nvPr/>
        </p:nvSpPr>
        <p:spPr>
          <a:xfrm>
            <a:off x="609600" y="4432995"/>
            <a:ext cx="10820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rgbClr val="70A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STEP THREE: 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Post strategically.</a:t>
            </a:r>
          </a:p>
        </p:txBody>
      </p:sp>
    </p:spTree>
    <p:extLst>
      <p:ext uri="{BB962C8B-B14F-4D97-AF65-F5344CB8AC3E}">
        <p14:creationId xmlns:p14="http://schemas.microsoft.com/office/powerpoint/2010/main" val="5214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01E937-9786-4B95-BFF3-C52D680D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76200"/>
            <a:ext cx="9168823" cy="1325563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POST STRATEGICALLY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E52D1-ED89-49EB-B7EE-E8DC33FB1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58" y="1371600"/>
            <a:ext cx="11473841" cy="5079999"/>
          </a:xfrm>
        </p:spPr>
        <p:txBody>
          <a:bodyPr>
            <a:noAutofit/>
          </a:bodyPr>
          <a:lstStyle/>
          <a:p>
            <a:pPr marL="461963" indent="-461963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748924"/>
                </a:solidFill>
                <a:latin typeface="Bahnschrift SemiBold SemiConden" panose="020B0502040204020203" pitchFamily="34" charset="0"/>
              </a:rPr>
              <a:t>Nothing on my social can contradict my mission.</a:t>
            </a:r>
          </a:p>
          <a:p>
            <a:pPr marL="461963" indent="-461963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748924"/>
                </a:solidFill>
                <a:latin typeface="Bahnschrift SemiBold SemiConden" panose="020B0502040204020203" pitchFamily="34" charset="0"/>
              </a:rPr>
              <a:t>What can I post that will show I am a Christ-follower?</a:t>
            </a:r>
          </a:p>
          <a:p>
            <a:pPr marL="461963" indent="-461963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748924"/>
                </a:solidFill>
                <a:latin typeface="Bahnschrift SemiBold SemiConden" panose="020B0502040204020203" pitchFamily="34" charset="0"/>
              </a:rPr>
              <a:t>What can I post that will help people be more interested in being a Christ-follower?</a:t>
            </a:r>
          </a:p>
          <a:p>
            <a:pPr marL="461963" indent="-461963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748924"/>
                </a:solidFill>
                <a:latin typeface="Bahnschrift SemiBold SemiConden" panose="020B0502040204020203" pitchFamily="34" charset="0"/>
              </a:rPr>
              <a:t>How can I be a positive influence in a negative world? </a:t>
            </a:r>
          </a:p>
        </p:txBody>
      </p:sp>
    </p:spTree>
    <p:extLst>
      <p:ext uri="{BB962C8B-B14F-4D97-AF65-F5344CB8AC3E}">
        <p14:creationId xmlns:p14="http://schemas.microsoft.com/office/powerpoint/2010/main" val="106736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90FDF-538D-AB96-E1B9-CB5F37400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D1A46-62D5-F4CC-3121-54B3E77008F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62000" y="650009"/>
            <a:ext cx="10668000" cy="170338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70A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STEP ONE: 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Recognize God doesn’t want everyone to be a missionary </a:t>
            </a:r>
            <a:r>
              <a:rPr lang="en-US" sz="42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but you can be an influence for the Kingdom</a:t>
            </a:r>
            <a:r>
              <a:rPr lang="en-US" sz="4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125B29-1F05-9472-EA80-8BC85BB900A2}"/>
              </a:ext>
            </a:extLst>
          </p:cNvPr>
          <p:cNvSpPr txBox="1"/>
          <p:nvPr/>
        </p:nvSpPr>
        <p:spPr>
          <a:xfrm>
            <a:off x="762000" y="3139861"/>
            <a:ext cx="10820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1" kern="0" dirty="0">
                <a:solidFill>
                  <a:srgbClr val="70A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STEP TWO: </a:t>
            </a:r>
            <a:r>
              <a:rPr lang="en-US" sz="4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Think like a missionary.</a:t>
            </a:r>
            <a:endParaRPr lang="en-US" sz="4200" b="1" dirty="0">
              <a:latin typeface="Bahnschrift SemiBold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CE240-3A9C-B02F-C4FF-65801E072704}"/>
              </a:ext>
            </a:extLst>
          </p:cNvPr>
          <p:cNvSpPr txBox="1">
            <a:spLocks/>
          </p:cNvSpPr>
          <p:nvPr/>
        </p:nvSpPr>
        <p:spPr>
          <a:xfrm>
            <a:off x="228600" y="5703456"/>
            <a:ext cx="8686800" cy="115454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You can be a digital missionary!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AA8034-A6F7-0389-E723-B840677BFB64}"/>
              </a:ext>
            </a:extLst>
          </p:cNvPr>
          <p:cNvSpPr txBox="1"/>
          <p:nvPr/>
        </p:nvSpPr>
        <p:spPr>
          <a:xfrm>
            <a:off x="609600" y="4432995"/>
            <a:ext cx="10820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rgbClr val="70A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STEP THREE: 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Post strategically.</a:t>
            </a:r>
          </a:p>
        </p:txBody>
      </p:sp>
    </p:spTree>
    <p:extLst>
      <p:ext uri="{BB962C8B-B14F-4D97-AF65-F5344CB8AC3E}">
        <p14:creationId xmlns:p14="http://schemas.microsoft.com/office/powerpoint/2010/main" val="279748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E73988F-899D-413B-AEC9-B2FFFB1C3B72}"/>
              </a:ext>
            </a:extLst>
          </p:cNvPr>
          <p:cNvSpPr txBox="1"/>
          <p:nvPr/>
        </p:nvSpPr>
        <p:spPr>
          <a:xfrm>
            <a:off x="6096000" y="513843"/>
            <a:ext cx="5638799" cy="4855175"/>
          </a:xfrm>
          <a:prstGeom prst="rect">
            <a:avLst/>
          </a:prstGeom>
          <a:noFill/>
          <a:ln w="38100">
            <a:noFill/>
          </a:ln>
          <a:effectLst/>
        </p:spPr>
        <p:txBody>
          <a:bodyPr wrap="square" rtlCol="0">
            <a:spAutoFit/>
          </a:bodyPr>
          <a:lstStyle/>
          <a:p>
            <a:pPr marL="628650" indent="-628650">
              <a:lnSpc>
                <a:spcPct val="150000"/>
              </a:lnSpc>
              <a:buFont typeface="+mj-lt"/>
              <a:buAutoNum type="arabicPeriod" startAt="6"/>
            </a:pPr>
            <a:r>
              <a:rPr lang="en-US" sz="3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Medium" panose="020B0603020102020204" pitchFamily="34" charset="0"/>
              </a:rPr>
              <a:t>Post a podcast.</a:t>
            </a:r>
          </a:p>
          <a:p>
            <a:pPr marL="628650" indent="-628650">
              <a:lnSpc>
                <a:spcPct val="150000"/>
              </a:lnSpc>
              <a:buFont typeface="+mj-lt"/>
              <a:buAutoNum type="arabicPeriod" startAt="6"/>
            </a:pPr>
            <a:r>
              <a:rPr lang="en-US" sz="3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Medium" panose="020B0603020102020204" pitchFamily="34" charset="0"/>
              </a:rPr>
              <a:t>Say something about class, sermon – link!</a:t>
            </a:r>
          </a:p>
          <a:p>
            <a:pPr marL="628650" indent="-628650">
              <a:lnSpc>
                <a:spcPct val="150000"/>
              </a:lnSpc>
              <a:buFont typeface="+mj-lt"/>
              <a:buAutoNum type="arabicPeriod" startAt="6"/>
            </a:pPr>
            <a:r>
              <a:rPr lang="en-US" sz="3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Medium" panose="020B0603020102020204" pitchFamily="34" charset="0"/>
              </a:rPr>
              <a:t>Get positive about church.</a:t>
            </a:r>
          </a:p>
          <a:p>
            <a:pPr marL="628650" indent="-628650">
              <a:lnSpc>
                <a:spcPct val="150000"/>
              </a:lnSpc>
              <a:buFont typeface="+mj-lt"/>
              <a:buAutoNum type="arabicPeriod" startAt="6"/>
            </a:pPr>
            <a:r>
              <a:rPr lang="en-US" sz="3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Medium" panose="020B0603020102020204" pitchFamily="34" charset="0"/>
              </a:rPr>
              <a:t>Talk daily Bible reading</a:t>
            </a:r>
          </a:p>
          <a:p>
            <a:pPr marL="628650" indent="-628650">
              <a:lnSpc>
                <a:spcPct val="150000"/>
              </a:lnSpc>
              <a:buFont typeface="+mj-lt"/>
              <a:buAutoNum type="arabicPeriod" startAt="6"/>
            </a:pPr>
            <a:r>
              <a:rPr lang="en-US" sz="3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Medium" panose="020B0603020102020204" pitchFamily="34" charset="0"/>
              </a:rPr>
              <a:t>Ask “how can I </a:t>
            </a:r>
            <a:br>
              <a:rPr lang="en-US" sz="3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en-US" sz="3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ranklin Gothic Medium" panose="020B0603020102020204" pitchFamily="34" charset="0"/>
              </a:rPr>
              <a:t>pray for you?”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F437EC-C8DE-43B6-BA3D-3A4DCDA931D4}"/>
              </a:ext>
            </a:extLst>
          </p:cNvPr>
          <p:cNvSpPr txBox="1"/>
          <p:nvPr/>
        </p:nvSpPr>
        <p:spPr>
          <a:xfrm>
            <a:off x="685800" y="609600"/>
            <a:ext cx="4800600" cy="4153445"/>
          </a:xfrm>
          <a:prstGeom prst="rect">
            <a:avLst/>
          </a:prstGeom>
          <a:noFill/>
          <a:ln w="38100">
            <a:noFill/>
          </a:ln>
          <a:effectLst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ahnschrift SemiBold" panose="020B0502040204020203" pitchFamily="34" charset="0"/>
              </a:rPr>
              <a:t>Shorter is better.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ahnschrift SemiBold" panose="020B0502040204020203" pitchFamily="34" charset="0"/>
              </a:rPr>
              <a:t>Be genuine, be yourself.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ahnschrift SemiBold" panose="020B0502040204020203" pitchFamily="34" charset="0"/>
              </a:rPr>
              <a:t>Don’t judge or push people away.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ahnschrift SemiBold" panose="020B0502040204020203" pitchFamily="34" charset="0"/>
              </a:rPr>
              <a:t>Take arguments offline.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ahnschrift SemiBold" panose="020B0502040204020203" pitchFamily="34" charset="0"/>
              </a:rPr>
              <a:t>Get a picture.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FF471F-1DCE-DADE-1C1D-ECAEC0C3481E}"/>
              </a:ext>
            </a:extLst>
          </p:cNvPr>
          <p:cNvSpPr txBox="1">
            <a:spLocks/>
          </p:cNvSpPr>
          <p:nvPr/>
        </p:nvSpPr>
        <p:spPr>
          <a:xfrm>
            <a:off x="247388" y="5671128"/>
            <a:ext cx="8686800" cy="1154544"/>
          </a:xfrm>
          <a:prstGeom prst="rect">
            <a:avLst/>
          </a:prstGeom>
          <a:solidFill>
            <a:srgbClr val="577E08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Post Strategically</a:t>
            </a:r>
          </a:p>
        </p:txBody>
      </p:sp>
    </p:spTree>
    <p:extLst>
      <p:ext uri="{BB962C8B-B14F-4D97-AF65-F5344CB8AC3E}">
        <p14:creationId xmlns:p14="http://schemas.microsoft.com/office/powerpoint/2010/main" val="267967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A1B90-C7C8-6A8F-E4F6-9FC339821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07EBF-4DF7-4101-E887-3B14AFB9736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62000" y="650009"/>
            <a:ext cx="10668000" cy="170338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70A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STEP ONE: 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Recognize God doesn’t want everyone to be a missionary </a:t>
            </a:r>
            <a:r>
              <a:rPr lang="en-US" sz="42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but you can be an influence for the Kingdom</a:t>
            </a:r>
            <a:r>
              <a:rPr lang="en-US" sz="4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A5DBA1-FE9D-EC9E-43A9-9EDDD88D2CBC}"/>
              </a:ext>
            </a:extLst>
          </p:cNvPr>
          <p:cNvSpPr txBox="1"/>
          <p:nvPr/>
        </p:nvSpPr>
        <p:spPr>
          <a:xfrm>
            <a:off x="762000" y="3139861"/>
            <a:ext cx="10820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1" kern="0" dirty="0">
                <a:solidFill>
                  <a:srgbClr val="70A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STEP TWO: </a:t>
            </a:r>
            <a:r>
              <a:rPr lang="en-US" sz="4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Think like a missionary.</a:t>
            </a:r>
            <a:endParaRPr lang="en-US" sz="4200" b="1" dirty="0">
              <a:latin typeface="Bahnschrift SemiBold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14003-B5E7-65DF-6FE0-584F6694D847}"/>
              </a:ext>
            </a:extLst>
          </p:cNvPr>
          <p:cNvSpPr txBox="1">
            <a:spLocks/>
          </p:cNvSpPr>
          <p:nvPr/>
        </p:nvSpPr>
        <p:spPr>
          <a:xfrm>
            <a:off x="228600" y="5703456"/>
            <a:ext cx="8686800" cy="115454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You can be a digital missionary!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739D6-674C-C450-2110-FA8033FF6DFB}"/>
              </a:ext>
            </a:extLst>
          </p:cNvPr>
          <p:cNvSpPr txBox="1"/>
          <p:nvPr/>
        </p:nvSpPr>
        <p:spPr>
          <a:xfrm>
            <a:off x="609600" y="4432995"/>
            <a:ext cx="10820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rgbClr val="70A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STEP THREE: 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Post strategically.</a:t>
            </a:r>
          </a:p>
        </p:txBody>
      </p:sp>
    </p:spTree>
    <p:extLst>
      <p:ext uri="{BB962C8B-B14F-4D97-AF65-F5344CB8AC3E}">
        <p14:creationId xmlns:p14="http://schemas.microsoft.com/office/powerpoint/2010/main" val="3713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4E106-80AD-365D-9B93-B8028CF41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D3916B-90E0-E324-048E-A3466B9AFD9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5703887"/>
            <a:ext cx="12192000" cy="115411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Growing in Evangelism</a:t>
            </a:r>
          </a:p>
        </p:txBody>
      </p:sp>
    </p:spTree>
    <p:extLst>
      <p:ext uri="{BB962C8B-B14F-4D97-AF65-F5344CB8AC3E}">
        <p14:creationId xmlns:p14="http://schemas.microsoft.com/office/powerpoint/2010/main" val="186591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5E62C2-77BE-00DD-1431-B887AFBE19AF}"/>
              </a:ext>
            </a:extLst>
          </p:cNvPr>
          <p:cNvSpPr/>
          <p:nvPr/>
        </p:nvSpPr>
        <p:spPr>
          <a:xfrm>
            <a:off x="4457700" y="6096000"/>
            <a:ext cx="36195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29927"/>
            <a:ext cx="11353800" cy="50292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i="1" dirty="0">
                <a:solidFill>
                  <a:schemeClr val="bg1">
                    <a:lumMod val="75000"/>
                  </a:schemeClr>
                </a:solidFill>
                <a:latin typeface="Bahnschrift SemiBold" panose="020B0502040204020203" pitchFamily="34" charset="0"/>
              </a:rPr>
              <a:t>Friday night – Growing in Hope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i="1" dirty="0">
                <a:solidFill>
                  <a:schemeClr val="bg1">
                    <a:lumMod val="75000"/>
                  </a:schemeClr>
                </a:solidFill>
                <a:latin typeface="Bahnschrift SemiBold" panose="020B0502040204020203" pitchFamily="34" charset="0"/>
              </a:rPr>
              <a:t>Saturday night – Growing via Daily Bible Reading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i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Sunday class – Growing in Holiness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669509"/>
                </a:solidFill>
                <a:latin typeface="Bahnschrift SemiBold" panose="020B0502040204020203" pitchFamily="34" charset="0"/>
              </a:rPr>
              <a:t>Sunday morning </a:t>
            </a:r>
            <a:r>
              <a:rPr lang="en-US" sz="3600" b="1" dirty="0">
                <a:latin typeface="Bahnschrift SemiBold" panose="020B0502040204020203" pitchFamily="34" charset="0"/>
              </a:rPr>
              <a:t>–</a:t>
            </a:r>
            <a:r>
              <a:rPr lang="en-US" sz="3600" b="1" dirty="0">
                <a:solidFill>
                  <a:srgbClr val="00B05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600" b="1" dirty="0">
                <a:latin typeface="Bahnschrift SemiBold" panose="020B0502040204020203" pitchFamily="34" charset="0"/>
              </a:rPr>
              <a:t>Growing in Evangelism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669509"/>
                </a:solidFill>
                <a:latin typeface="Bahnschrift SemiBold" panose="020B0502040204020203" pitchFamily="34" charset="0"/>
              </a:rPr>
              <a:t>Sunday evening </a:t>
            </a:r>
            <a:r>
              <a:rPr lang="en-US" sz="3600" b="1" dirty="0">
                <a:latin typeface="Bahnschrift SemiBold" panose="020B0502040204020203" pitchFamily="34" charset="0"/>
              </a:rPr>
              <a:t>– Growing in Peace of Mind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423268-1B12-BB6C-2E6C-6B8981DA0F2D}"/>
              </a:ext>
            </a:extLst>
          </p:cNvPr>
          <p:cNvSpPr/>
          <p:nvPr/>
        </p:nvSpPr>
        <p:spPr>
          <a:xfrm>
            <a:off x="1219200" y="4343400"/>
            <a:ext cx="8724900" cy="6858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DF988A-AE40-6CC8-CF70-AAE0D69BFCE6}"/>
              </a:ext>
            </a:extLst>
          </p:cNvPr>
          <p:cNvSpPr/>
          <p:nvPr/>
        </p:nvSpPr>
        <p:spPr>
          <a:xfrm>
            <a:off x="228600" y="70246"/>
            <a:ext cx="845820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REAS Cond" pitchFamily="2" charset="0"/>
                <a:ea typeface="Adobe Gothic Std B" pitchFamily="34" charset="-128"/>
              </a:rPr>
              <a:t>Ready…Set…</a:t>
            </a:r>
            <a:r>
              <a:rPr lang="en-US" sz="7400" b="1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REAS Cond" pitchFamily="2" charset="0"/>
                <a:ea typeface="Adobe Gothic Std B" pitchFamily="34" charset="-128"/>
              </a:rPr>
              <a:t>GROW!</a:t>
            </a:r>
          </a:p>
        </p:txBody>
      </p:sp>
    </p:spTree>
    <p:extLst>
      <p:ext uri="{BB962C8B-B14F-4D97-AF65-F5344CB8AC3E}">
        <p14:creationId xmlns:p14="http://schemas.microsoft.com/office/powerpoint/2010/main" val="278188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360DE3-0459-8ABF-FC3B-C4D471730CB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5703887"/>
            <a:ext cx="12192000" cy="115411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Growing in Evangelism</a:t>
            </a:r>
          </a:p>
        </p:txBody>
      </p:sp>
    </p:spTree>
    <p:extLst>
      <p:ext uri="{BB962C8B-B14F-4D97-AF65-F5344CB8AC3E}">
        <p14:creationId xmlns:p14="http://schemas.microsoft.com/office/powerpoint/2010/main" val="20693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D26FC-F6A8-41F1-B7E8-642AE92D487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606425"/>
            <a:ext cx="12192000" cy="435133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rgbClr val="4D75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STEP ONE: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Recognize God doesn’t want everyone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to be a missionary.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7070CB-CC57-EB1A-AE30-146EDDEA7DE4}"/>
              </a:ext>
            </a:extLst>
          </p:cNvPr>
          <p:cNvSpPr txBox="1">
            <a:spLocks/>
          </p:cNvSpPr>
          <p:nvPr/>
        </p:nvSpPr>
        <p:spPr>
          <a:xfrm>
            <a:off x="228600" y="5703456"/>
            <a:ext cx="8686800" cy="115454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You can be a digital missionary!</a:t>
            </a:r>
          </a:p>
        </p:txBody>
      </p:sp>
    </p:spTree>
    <p:extLst>
      <p:ext uri="{BB962C8B-B14F-4D97-AF65-F5344CB8AC3E}">
        <p14:creationId xmlns:p14="http://schemas.microsoft.com/office/powerpoint/2010/main" val="266775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D58AFD-5828-4145-8B3E-C3AA1673C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49673"/>
            <a:ext cx="3972436" cy="5958654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A6D141-FB44-4042-A1CA-33F54F2362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780" y="346153"/>
            <a:ext cx="6833420" cy="4822886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F1EF5C-4A8E-4481-AE18-5F35FA8EBA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3" t="4794" b="14916"/>
          <a:stretch/>
        </p:blipFill>
        <p:spPr>
          <a:xfrm>
            <a:off x="2286000" y="4649010"/>
            <a:ext cx="8082564" cy="1862837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444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32A6367-D536-4736-85C1-0FB42E2418EA}"/>
              </a:ext>
            </a:extLst>
          </p:cNvPr>
          <p:cNvSpPr txBox="1"/>
          <p:nvPr/>
        </p:nvSpPr>
        <p:spPr>
          <a:xfrm>
            <a:off x="3048000" y="381000"/>
            <a:ext cx="8458200" cy="6019340"/>
          </a:xfrm>
          <a:prstGeom prst="rect">
            <a:avLst/>
          </a:prstGeom>
          <a:noFill/>
          <a:ln w="38100">
            <a:noFill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ts val="4800"/>
              </a:lnSpc>
              <a:spcAft>
                <a:spcPts val="1200"/>
              </a:spcAft>
              <a:buClr>
                <a:schemeClr val="accent4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3000" dirty="0">
                <a:latin typeface="Bahnschrift" panose="020B0502040204020203" pitchFamily="34" charset="0"/>
              </a:rPr>
              <a:t>In 2008 10% of Americans had a social media account.  </a:t>
            </a:r>
            <a:r>
              <a:rPr lang="en-US" sz="3000" b="1" dirty="0">
                <a:latin typeface="Bahnschrift" panose="020B0502040204020203" pitchFamily="34" charset="0"/>
              </a:rPr>
              <a:t>Now 79% do. </a:t>
            </a:r>
          </a:p>
          <a:p>
            <a:pPr marL="342900" indent="-342900">
              <a:lnSpc>
                <a:spcPts val="4800"/>
              </a:lnSpc>
              <a:spcAft>
                <a:spcPts val="1200"/>
              </a:spcAft>
              <a:buClr>
                <a:schemeClr val="accent4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3000" b="1" dirty="0">
                <a:latin typeface="Bahnschrift" panose="020B0502040204020203" pitchFamily="34" charset="0"/>
              </a:rPr>
              <a:t>88% of 18 to 29 year-olds </a:t>
            </a:r>
            <a:r>
              <a:rPr lang="en-US" sz="3000" dirty="0">
                <a:latin typeface="Bahnschrift" panose="020B0502040204020203" pitchFamily="34" charset="0"/>
              </a:rPr>
              <a:t>have a social </a:t>
            </a:r>
            <a:br>
              <a:rPr lang="en-US" sz="3000" dirty="0">
                <a:latin typeface="Bahnschrift" panose="020B0502040204020203" pitchFamily="34" charset="0"/>
              </a:rPr>
            </a:br>
            <a:r>
              <a:rPr lang="en-US" sz="3000" dirty="0">
                <a:latin typeface="Bahnschrift" panose="020B0502040204020203" pitchFamily="34" charset="0"/>
              </a:rPr>
              <a:t>media account.</a:t>
            </a:r>
          </a:p>
          <a:p>
            <a:pPr marL="342900" indent="-342900">
              <a:lnSpc>
                <a:spcPts val="4800"/>
              </a:lnSpc>
              <a:spcAft>
                <a:spcPts val="1200"/>
              </a:spcAft>
              <a:buClr>
                <a:schemeClr val="accent4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3000" b="1" dirty="0">
                <a:latin typeface="Bahnschrift" panose="020B0502040204020203" pitchFamily="34" charset="0"/>
              </a:rPr>
              <a:t>78% of 30 to 49 year-olds </a:t>
            </a:r>
            <a:r>
              <a:rPr lang="en-US" sz="3000" dirty="0">
                <a:latin typeface="Bahnschrift" panose="020B0502040204020203" pitchFamily="34" charset="0"/>
              </a:rPr>
              <a:t>have a social </a:t>
            </a:r>
            <a:br>
              <a:rPr lang="en-US" sz="3000" dirty="0">
                <a:latin typeface="Bahnschrift" panose="020B0502040204020203" pitchFamily="34" charset="0"/>
              </a:rPr>
            </a:br>
            <a:r>
              <a:rPr lang="en-US" sz="3000" dirty="0">
                <a:latin typeface="Bahnschrift" panose="020B0502040204020203" pitchFamily="34" charset="0"/>
              </a:rPr>
              <a:t>media account.</a:t>
            </a:r>
          </a:p>
          <a:p>
            <a:pPr marL="342900" indent="-342900">
              <a:lnSpc>
                <a:spcPts val="4800"/>
              </a:lnSpc>
              <a:spcAft>
                <a:spcPts val="1200"/>
              </a:spcAft>
              <a:buClr>
                <a:schemeClr val="accent4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3000" b="1" dirty="0">
                <a:latin typeface="Bahnschrift" panose="020B0502040204020203" pitchFamily="34" charset="0"/>
              </a:rPr>
              <a:t>69% of 50 to 64 year-olds </a:t>
            </a:r>
            <a:r>
              <a:rPr lang="en-US" sz="3000" dirty="0">
                <a:latin typeface="Bahnschrift" panose="020B0502040204020203" pitchFamily="34" charset="0"/>
              </a:rPr>
              <a:t>are on social media, and </a:t>
            </a:r>
            <a:r>
              <a:rPr lang="en-US" sz="3000" b="1" dirty="0">
                <a:latin typeface="Bahnschrift" panose="020B0502040204020203" pitchFamily="34" charset="0"/>
              </a:rPr>
              <a:t>even 40% of people over 65</a:t>
            </a:r>
            <a:r>
              <a:rPr lang="en-US" sz="3000" dirty="0">
                <a:latin typeface="Bahnschrift" panose="020B0502040204020203" pitchFamily="34" charset="0"/>
              </a:rPr>
              <a:t> have a social media account!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80EED3F5-4B6A-4C21-8E10-FA1D3FE10F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5658" y="1143000"/>
            <a:ext cx="2825750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Social media usage</a:t>
            </a:r>
          </a:p>
        </p:txBody>
      </p:sp>
    </p:spTree>
    <p:extLst>
      <p:ext uri="{BB962C8B-B14F-4D97-AF65-F5344CB8AC3E}">
        <p14:creationId xmlns:p14="http://schemas.microsoft.com/office/powerpoint/2010/main" val="324044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32A6367-D536-4736-85C1-0FB42E2418EA}"/>
              </a:ext>
            </a:extLst>
          </p:cNvPr>
          <p:cNvSpPr txBox="1"/>
          <p:nvPr/>
        </p:nvSpPr>
        <p:spPr>
          <a:xfrm>
            <a:off x="3505200" y="475357"/>
            <a:ext cx="7696200" cy="6001643"/>
          </a:xfrm>
          <a:prstGeom prst="rect">
            <a:avLst/>
          </a:prstGeom>
          <a:noFill/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  <a:buClr>
                <a:srgbClr val="C00000"/>
              </a:buClr>
              <a:buSzPct val="75000"/>
            </a:pPr>
            <a:r>
              <a:rPr lang="en-US" sz="4800" b="1" dirty="0">
                <a:latin typeface="Bahnschrift SemiBold" panose="020B0502040204020203" pitchFamily="34" charset="0"/>
              </a:rPr>
              <a:t>74% of people use </a:t>
            </a:r>
            <a:br>
              <a:rPr lang="en-US" sz="4800" b="1" dirty="0">
                <a:latin typeface="Bahnschrift SemiBold" panose="020B0502040204020203" pitchFamily="34" charset="0"/>
              </a:rPr>
            </a:br>
            <a:r>
              <a:rPr lang="en-US" sz="4800" b="1" dirty="0">
                <a:latin typeface="Bahnschrift SemiBold" panose="020B0502040204020203" pitchFamily="34" charset="0"/>
              </a:rPr>
              <a:t>Facebook every day. </a:t>
            </a:r>
            <a:br>
              <a:rPr lang="en-US" sz="4800" b="1" dirty="0">
                <a:latin typeface="Bahnschrift SemiBold" panose="020B0502040204020203" pitchFamily="34" charset="0"/>
              </a:rPr>
            </a:br>
            <a:br>
              <a:rPr lang="en-US" sz="4800" b="1" dirty="0">
                <a:latin typeface="Bahnschrift SemiBold" panose="020B0502040204020203" pitchFamily="34" charset="0"/>
              </a:rPr>
            </a:br>
            <a:r>
              <a:rPr lang="en-US" sz="4800" b="1" dirty="0">
                <a:latin typeface="Bahnschrift SemiBold" panose="020B0502040204020203" pitchFamily="34" charset="0"/>
              </a:rPr>
              <a:t>72% of people use </a:t>
            </a:r>
            <a:br>
              <a:rPr lang="en-US" sz="4800" b="1" dirty="0">
                <a:latin typeface="Bahnschrift SemiBold" panose="020B0502040204020203" pitchFamily="34" charset="0"/>
              </a:rPr>
            </a:br>
            <a:r>
              <a:rPr lang="en-US" sz="4800" b="1" dirty="0">
                <a:latin typeface="Bahnschrift SemiBold" panose="020B0502040204020203" pitchFamily="34" charset="0"/>
              </a:rPr>
              <a:t>YouTube every day. </a:t>
            </a:r>
            <a:br>
              <a:rPr lang="en-US" sz="4800" b="1" dirty="0">
                <a:latin typeface="Bahnschrift SemiBold" panose="020B0502040204020203" pitchFamily="34" charset="0"/>
              </a:rPr>
            </a:br>
            <a:br>
              <a:rPr lang="en-US" sz="4800" b="1" dirty="0">
                <a:latin typeface="Bahnschrift SemiBold" panose="020B0502040204020203" pitchFamily="34" charset="0"/>
              </a:rPr>
            </a:br>
            <a:r>
              <a:rPr lang="en-US" sz="4800" b="1" dirty="0">
                <a:latin typeface="Bahnschrift SemiBold" panose="020B0502040204020203" pitchFamily="34" charset="0"/>
              </a:rPr>
              <a:t>63% of people are </a:t>
            </a:r>
            <a:br>
              <a:rPr lang="en-US" sz="4800" b="1" dirty="0">
                <a:latin typeface="Bahnschrift SemiBold" panose="020B0502040204020203" pitchFamily="34" charset="0"/>
              </a:rPr>
            </a:br>
            <a:r>
              <a:rPr lang="en-US" sz="4800" b="1" dirty="0">
                <a:latin typeface="Bahnschrift SemiBold" panose="020B0502040204020203" pitchFamily="34" charset="0"/>
              </a:rPr>
              <a:t>on Instagram every day.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80EED3F5-4B6A-4C21-8E10-FA1D3FE10F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2825750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Social media usage</a:t>
            </a:r>
          </a:p>
        </p:txBody>
      </p:sp>
    </p:spTree>
    <p:extLst>
      <p:ext uri="{BB962C8B-B14F-4D97-AF65-F5344CB8AC3E}">
        <p14:creationId xmlns:p14="http://schemas.microsoft.com/office/powerpoint/2010/main" val="2454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D26FC-F6A8-41F1-B7E8-642AE92D487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62000" y="650009"/>
            <a:ext cx="10668000" cy="170338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70A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STEP ONE: 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Recognize God doesn’t want everyone to be a missionary </a:t>
            </a:r>
            <a:r>
              <a:rPr lang="en-US" sz="42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but you can be an influence for the Kingdom</a:t>
            </a:r>
            <a:r>
              <a:rPr lang="en-US" sz="4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606344-A38B-1B3C-CD0E-8E3FB3B1AF03}"/>
              </a:ext>
            </a:extLst>
          </p:cNvPr>
          <p:cNvSpPr txBox="1"/>
          <p:nvPr/>
        </p:nvSpPr>
        <p:spPr>
          <a:xfrm>
            <a:off x="762000" y="3048000"/>
            <a:ext cx="10820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1" kern="0" dirty="0">
                <a:solidFill>
                  <a:srgbClr val="70A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STEP TWO: </a:t>
            </a:r>
            <a:r>
              <a:rPr lang="en-US" sz="4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Think like a missionary.</a:t>
            </a:r>
            <a:br>
              <a:rPr lang="en-US" sz="4200" b="1" kern="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</a:br>
            <a:endParaRPr lang="en-US" sz="4200" b="1" dirty="0">
              <a:latin typeface="Bahnschrift SemiBold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F976C2-4180-C566-3A52-44372E641E5C}"/>
              </a:ext>
            </a:extLst>
          </p:cNvPr>
          <p:cNvSpPr txBox="1">
            <a:spLocks/>
          </p:cNvSpPr>
          <p:nvPr/>
        </p:nvSpPr>
        <p:spPr>
          <a:xfrm>
            <a:off x="228600" y="5703456"/>
            <a:ext cx="8686800" cy="115454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You can be a digital missionary!</a:t>
            </a:r>
          </a:p>
        </p:txBody>
      </p:sp>
    </p:spTree>
    <p:extLst>
      <p:ext uri="{BB962C8B-B14F-4D97-AF65-F5344CB8AC3E}">
        <p14:creationId xmlns:p14="http://schemas.microsoft.com/office/powerpoint/2010/main" val="234745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2D6413-777C-0985-80D4-7C57F6671A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76" t="25892" r="16262" b="22211"/>
          <a:stretch/>
        </p:blipFill>
        <p:spPr>
          <a:xfrm>
            <a:off x="615932" y="228600"/>
            <a:ext cx="5528452" cy="4152840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85EBC73-54B4-DC79-3AFC-B54DEA1F59B8}"/>
              </a:ext>
            </a:extLst>
          </p:cNvPr>
          <p:cNvGrpSpPr/>
          <p:nvPr/>
        </p:nvGrpSpPr>
        <p:grpSpPr>
          <a:xfrm>
            <a:off x="6441552" y="770734"/>
            <a:ext cx="5273761" cy="5544616"/>
            <a:chOff x="6441552" y="770734"/>
            <a:chExt cx="5273761" cy="554461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B2D1C2-CC2B-4598-A2F0-F7D1926410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1552" y="770734"/>
              <a:ext cx="5273761" cy="5544616"/>
            </a:xfrm>
            <a:prstGeom prst="rect">
              <a:avLst/>
            </a:prstGeom>
            <a:ln w="38100">
              <a:solidFill>
                <a:srgbClr val="FFFF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0B7197-C9FA-0689-73AF-0901F4E60BB7}"/>
                </a:ext>
              </a:extLst>
            </p:cNvPr>
            <p:cNvSpPr/>
            <p:nvPr/>
          </p:nvSpPr>
          <p:spPr>
            <a:xfrm>
              <a:off x="7000689" y="1011159"/>
              <a:ext cx="963211" cy="249382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3A177D6-5E67-25AB-FFE0-DF8C0F8228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7225" y="1904817"/>
            <a:ext cx="4220080" cy="4410533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B720C83-11EF-9821-B9B3-3827A87967F0}"/>
                  </a:ext>
                </a:extLst>
              </p14:cNvPr>
              <p14:cNvContentPartPr/>
              <p14:nvPr/>
            </p14:nvContentPartPr>
            <p14:xfrm>
              <a:off x="6168088" y="3295879"/>
              <a:ext cx="32760" cy="19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B720C83-11EF-9821-B9B3-3827A87967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52608" y="3280399"/>
                <a:ext cx="63360" cy="4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P_SENVI_PRT_Plant_In_Hands">
  <a:themeElements>
    <a:clrScheme name="PPP_SABST_TXT_Vertex_Grid_Green 16">
      <a:dk1>
        <a:srgbClr val="000000"/>
      </a:dk1>
      <a:lt1>
        <a:srgbClr val="B2B2B2"/>
      </a:lt1>
      <a:dk2>
        <a:srgbClr val="FFFFFF"/>
      </a:dk2>
      <a:lt2>
        <a:srgbClr val="B2B2B2"/>
      </a:lt2>
      <a:accent1>
        <a:srgbClr val="BBE0E3"/>
      </a:accent1>
      <a:accent2>
        <a:srgbClr val="333399"/>
      </a:accent2>
      <a:accent3>
        <a:srgbClr val="D5D5D5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ABST_TXT_Vertex_Grid_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ABST_TXT_Vertex_Grid_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13">
        <a:dk1>
          <a:srgbClr val="000000"/>
        </a:dk1>
        <a:lt1>
          <a:srgbClr val="FFFFFF"/>
        </a:lt1>
        <a:dk2>
          <a:srgbClr val="6600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14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16">
        <a:dk1>
          <a:srgbClr val="000000"/>
        </a:dk1>
        <a:lt1>
          <a:srgbClr val="B2B2B2"/>
        </a:lt1>
        <a:dk2>
          <a:srgbClr val="FFFFFF"/>
        </a:dk2>
        <a:lt2>
          <a:srgbClr val="B2B2B2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PPP_SENVI_PRT_Plant_In_Hands</Template>
  <TotalTime>836</TotalTime>
  <Words>463</Words>
  <Application>Microsoft Office PowerPoint</Application>
  <PresentationFormat>Widescreen</PresentationFormat>
  <Paragraphs>52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ANDREAS Cond</vt:lpstr>
      <vt:lpstr>Arial</vt:lpstr>
      <vt:lpstr>Bahnschrift</vt:lpstr>
      <vt:lpstr>Bahnschrift SemiBold</vt:lpstr>
      <vt:lpstr>Bahnschrift SemiBold SemiConden</vt:lpstr>
      <vt:lpstr>Calibri</vt:lpstr>
      <vt:lpstr>Franklin Gothic Medium</vt:lpstr>
      <vt:lpstr>Rockwell</vt:lpstr>
      <vt:lpstr>Wingdings</vt:lpstr>
      <vt:lpstr>PPP_SENVI_PRT_Plant_In_Hands</vt:lpstr>
      <vt:lpstr>PowerPoint Presentation</vt:lpstr>
      <vt:lpstr>PowerPoint Presentation</vt:lpstr>
      <vt:lpstr>Growing in Evangelism</vt:lpstr>
      <vt:lpstr>PowerPoint Presentation</vt:lpstr>
      <vt:lpstr>PowerPoint Presentation</vt:lpstr>
      <vt:lpstr>Social media usage</vt:lpstr>
      <vt:lpstr>Social media usage</vt:lpstr>
      <vt:lpstr>PowerPoint Presentation</vt:lpstr>
      <vt:lpstr>PowerPoint Presentation</vt:lpstr>
      <vt:lpstr>PowerPoint Presentation</vt:lpstr>
      <vt:lpstr>POST STRATEGICALLY</vt:lpstr>
      <vt:lpstr>PowerPoint Presentation</vt:lpstr>
      <vt:lpstr>PowerPoint Presentation</vt:lpstr>
      <vt:lpstr>PowerPoint Presentation</vt:lpstr>
      <vt:lpstr>Growing in Evangelism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Roberts</dc:creator>
  <cp:lastModifiedBy>Mark Roberts</cp:lastModifiedBy>
  <cp:revision>40</cp:revision>
  <dcterms:created xsi:type="dcterms:W3CDTF">2016-06-01T16:12:44Z</dcterms:created>
  <dcterms:modified xsi:type="dcterms:W3CDTF">2024-02-29T04:55:51Z</dcterms:modified>
</cp:coreProperties>
</file>