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98" r:id="rId4"/>
    <p:sldId id="29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5"/>
  </p:normalViewPr>
  <p:slideViewPr>
    <p:cSldViewPr snapToGrid="0">
      <p:cViewPr varScale="1">
        <p:scale>
          <a:sx n="90" d="100"/>
          <a:sy n="90" d="100"/>
        </p:scale>
        <p:origin x="232"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EDFB-77A6-7059-A373-FA6A6E86AB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527027-A721-DB5B-84A4-62E02A170F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1E015F-617D-56B1-B4BA-BD99998F618A}"/>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5" name="Footer Placeholder 4">
            <a:extLst>
              <a:ext uri="{FF2B5EF4-FFF2-40B4-BE49-F238E27FC236}">
                <a16:creationId xmlns:a16="http://schemas.microsoft.com/office/drawing/2014/main" id="{725481A8-6680-6F4B-E060-2BF615F83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233E6-5B7E-85EB-87DF-B483714B9C92}"/>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61276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7470-EBFD-BE8A-58F8-1E7BCA711E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FD626E-C6A3-C632-4ADB-8A18E4B2C0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45122-7559-396D-D09D-EF9F4667E20D}"/>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5" name="Footer Placeholder 4">
            <a:extLst>
              <a:ext uri="{FF2B5EF4-FFF2-40B4-BE49-F238E27FC236}">
                <a16:creationId xmlns:a16="http://schemas.microsoft.com/office/drawing/2014/main" id="{4B918F3E-616D-A292-5C92-70F6F978D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EBF33-31B9-2F45-CE9C-73D06AACA54A}"/>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310372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388C3E-63FD-2328-C9F3-D955830CB7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B8761D-EAB6-D1E5-FD52-B4F70E9D2E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6DA1D-B1E6-97EE-C5C4-77050B0DA81C}"/>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5" name="Footer Placeholder 4">
            <a:extLst>
              <a:ext uri="{FF2B5EF4-FFF2-40B4-BE49-F238E27FC236}">
                <a16:creationId xmlns:a16="http://schemas.microsoft.com/office/drawing/2014/main" id="{15419DE4-0C19-E19D-8B0F-668F7B2CC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F6869-9790-C758-EA27-6EADAF07328A}"/>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3614420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8245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85709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76B1F-9276-F94C-A7F9-33B13F287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4A86CE-22EA-C37D-8091-9DB92673EF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10F44-2ABF-79CF-DDDF-F518CF174A2B}"/>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5" name="Footer Placeholder 4">
            <a:extLst>
              <a:ext uri="{FF2B5EF4-FFF2-40B4-BE49-F238E27FC236}">
                <a16:creationId xmlns:a16="http://schemas.microsoft.com/office/drawing/2014/main" id="{5C67F722-A081-0B9C-4A33-F744BF906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D2FF5D-1498-870E-540C-21D0E1532AA5}"/>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73753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8287-E08E-69CA-ED56-AEC2533DC3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8757BB-02DD-C9FC-ED8D-535DE8C356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68AC37-2D60-DBE4-1205-FDFF0E84B712}"/>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5" name="Footer Placeholder 4">
            <a:extLst>
              <a:ext uri="{FF2B5EF4-FFF2-40B4-BE49-F238E27FC236}">
                <a16:creationId xmlns:a16="http://schemas.microsoft.com/office/drawing/2014/main" id="{A6CDC7BD-F4DA-76B2-D208-B7706BC45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AF942-074A-372F-1825-E724F941EA6E}"/>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304379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612F0-0F12-05FC-4256-5F92AECD60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55789-887A-F405-6D0C-B7C16A7E49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CED539-22A8-A30D-EFD4-AD74DD2756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73685-BDDD-C947-36A6-8C8EA1E88298}"/>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6" name="Footer Placeholder 5">
            <a:extLst>
              <a:ext uri="{FF2B5EF4-FFF2-40B4-BE49-F238E27FC236}">
                <a16:creationId xmlns:a16="http://schemas.microsoft.com/office/drawing/2014/main" id="{8A6EB0CD-9655-24F5-2AD3-EA54389EC1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74CA2-7297-9058-81F3-FD7E94F24E53}"/>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310387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9845-4383-E21D-8000-1C5DF4C1A2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FE2509-2BC1-A07C-30A1-0159FF9156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128D9E-970C-992A-D202-9964F7824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B16BA4-EEE8-B814-8669-FBDD8829B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187B71-2725-42C8-9B96-948E166E1F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44495C-B81F-7ED9-8B14-31041CBA26FC}"/>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8" name="Footer Placeholder 7">
            <a:extLst>
              <a:ext uri="{FF2B5EF4-FFF2-40B4-BE49-F238E27FC236}">
                <a16:creationId xmlns:a16="http://schemas.microsoft.com/office/drawing/2014/main" id="{CC3E4CE0-93B2-59C6-E9AB-AF7D16AABC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3D9E5A-4BCB-4DE2-6848-DEA6A922138D}"/>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195457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D7440-D756-E180-8DD8-9741E80383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1E50F9-0DC6-650A-A836-F7A448423D5F}"/>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4" name="Footer Placeholder 3">
            <a:extLst>
              <a:ext uri="{FF2B5EF4-FFF2-40B4-BE49-F238E27FC236}">
                <a16:creationId xmlns:a16="http://schemas.microsoft.com/office/drawing/2014/main" id="{E698864C-AE8B-ED46-632C-C81584FFCC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92B2A2-817D-DADD-0E97-837CBB224592}"/>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152709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0E1C47-62D0-F664-006C-36C552237C81}"/>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3" name="Footer Placeholder 2">
            <a:extLst>
              <a:ext uri="{FF2B5EF4-FFF2-40B4-BE49-F238E27FC236}">
                <a16:creationId xmlns:a16="http://schemas.microsoft.com/office/drawing/2014/main" id="{E3A86660-AFAE-454E-FFB8-B54E5D4BAE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6E0E87-6996-6D5B-3048-4B87203529B4}"/>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26322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7C4F-9224-9667-04DC-8DA1C0F90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D5129A-9400-6431-C194-E82AE28ED5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F660EA-6A86-BAB8-FB55-A3D3E7DF4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6F90BC-229D-EC03-8E20-6E6DA56AF7F2}"/>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6" name="Footer Placeholder 5">
            <a:extLst>
              <a:ext uri="{FF2B5EF4-FFF2-40B4-BE49-F238E27FC236}">
                <a16:creationId xmlns:a16="http://schemas.microsoft.com/office/drawing/2014/main" id="{9B28AC1A-7015-605D-F2A0-7EADCDAF3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DDD04-067B-F5D8-3D34-7DF12E94432A}"/>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184441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FF428-E2DB-233D-4ABB-1A43C74CDA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79FFCF-B312-D471-F599-73965511DC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1511D0-C86A-5651-95EB-A394D8E8B6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972DE2-8589-2158-CB63-A25F576D0CBD}"/>
              </a:ext>
            </a:extLst>
          </p:cNvPr>
          <p:cNvSpPr>
            <a:spLocks noGrp="1"/>
          </p:cNvSpPr>
          <p:nvPr>
            <p:ph type="dt" sz="half" idx="10"/>
          </p:nvPr>
        </p:nvSpPr>
        <p:spPr/>
        <p:txBody>
          <a:bodyPr/>
          <a:lstStyle/>
          <a:p>
            <a:fld id="{7CBB87D2-DF37-0048-9EC7-B9332A4A3F62}" type="datetimeFigureOut">
              <a:rPr lang="en-US" smtClean="0"/>
              <a:t>3/8/24</a:t>
            </a:fld>
            <a:endParaRPr lang="en-US"/>
          </a:p>
        </p:txBody>
      </p:sp>
      <p:sp>
        <p:nvSpPr>
          <p:cNvPr id="6" name="Footer Placeholder 5">
            <a:extLst>
              <a:ext uri="{FF2B5EF4-FFF2-40B4-BE49-F238E27FC236}">
                <a16:creationId xmlns:a16="http://schemas.microsoft.com/office/drawing/2014/main" id="{D6408990-8095-6068-9ED1-6EBD72D3F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0A469-B80D-5840-3BB1-568516DA16AF}"/>
              </a:ext>
            </a:extLst>
          </p:cNvPr>
          <p:cNvSpPr>
            <a:spLocks noGrp="1"/>
          </p:cNvSpPr>
          <p:nvPr>
            <p:ph type="sldNum" sz="quarter" idx="12"/>
          </p:nvPr>
        </p:nvSpPr>
        <p:spPr/>
        <p:txBody>
          <a:bodyPr/>
          <a:lstStyle/>
          <a:p>
            <a:fld id="{8236E29A-AFC7-844C-A337-BC5EDA7AF28E}" type="slidenum">
              <a:rPr lang="en-US" smtClean="0"/>
              <a:t>‹#›</a:t>
            </a:fld>
            <a:endParaRPr lang="en-US"/>
          </a:p>
        </p:txBody>
      </p:sp>
    </p:spTree>
    <p:extLst>
      <p:ext uri="{BB962C8B-B14F-4D97-AF65-F5344CB8AC3E}">
        <p14:creationId xmlns:p14="http://schemas.microsoft.com/office/powerpoint/2010/main" val="3753951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68D8F8-8F0B-42CE-D349-235FEFDBFE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846FEE-8540-C2DA-F610-B5399E58AC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949BA-8140-C0F8-DC21-0DFB923696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B87D2-DF37-0048-9EC7-B9332A4A3F62}" type="datetimeFigureOut">
              <a:rPr lang="en-US" smtClean="0"/>
              <a:t>3/8/24</a:t>
            </a:fld>
            <a:endParaRPr lang="en-US"/>
          </a:p>
        </p:txBody>
      </p:sp>
      <p:sp>
        <p:nvSpPr>
          <p:cNvPr id="5" name="Footer Placeholder 4">
            <a:extLst>
              <a:ext uri="{FF2B5EF4-FFF2-40B4-BE49-F238E27FC236}">
                <a16:creationId xmlns:a16="http://schemas.microsoft.com/office/drawing/2014/main" id="{90C1A626-A21E-F505-B61A-C64B42A0D3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035254-A997-535A-3035-ADC7F35682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6E29A-AFC7-844C-A337-BC5EDA7AF28E}" type="slidenum">
              <a:rPr lang="en-US" smtClean="0"/>
              <a:t>‹#›</a:t>
            </a:fld>
            <a:endParaRPr lang="en-US"/>
          </a:p>
        </p:txBody>
      </p:sp>
    </p:spTree>
    <p:extLst>
      <p:ext uri="{BB962C8B-B14F-4D97-AF65-F5344CB8AC3E}">
        <p14:creationId xmlns:p14="http://schemas.microsoft.com/office/powerpoint/2010/main" val="1203830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1200329"/>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11: The Baptist &amp; A Wicked Generation </a:t>
            </a:r>
          </a:p>
          <a:p>
            <a:endParaRPr lang="en-US" sz="3600" b="1" dirty="0">
              <a:solidFill>
                <a:schemeClr val="bg1"/>
              </a:solidFill>
              <a:latin typeface="Nexa Bold" panose="02000000000000000000" pitchFamily="2" charset="0"/>
            </a:endParaRP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A Question From John To Jesus</a:t>
            </a:r>
          </a:p>
        </p:txBody>
      </p:sp>
      <p:sp>
        <p:nvSpPr>
          <p:cNvPr id="11" name="TextBox 10">
            <a:extLst>
              <a:ext uri="{FF2B5EF4-FFF2-40B4-BE49-F238E27FC236}">
                <a16:creationId xmlns:a16="http://schemas.microsoft.com/office/drawing/2014/main" id="{12E48597-307B-9AFA-6973-3BF7264C7227}"/>
              </a:ext>
            </a:extLst>
          </p:cNvPr>
          <p:cNvSpPr txBox="1"/>
          <p:nvPr/>
        </p:nvSpPr>
        <p:spPr>
          <a:xfrm>
            <a:off x="542269" y="3307345"/>
            <a:ext cx="11420085" cy="769441"/>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“When Jesus heard that John had been put in prison, he withdrew to Galilee.”</a:t>
            </a:r>
          </a:p>
          <a:p>
            <a:pPr algn="r"/>
            <a:r>
              <a:rPr lang="en-US" sz="2000" dirty="0">
                <a:latin typeface="Nexa Light" panose="02000000000000000000" pitchFamily="2" charset="0"/>
              </a:rPr>
              <a:t>Matthew 4:12</a:t>
            </a:r>
          </a:p>
        </p:txBody>
      </p:sp>
      <p:sp>
        <p:nvSpPr>
          <p:cNvPr id="5" name="TextBox 4">
            <a:extLst>
              <a:ext uri="{FF2B5EF4-FFF2-40B4-BE49-F238E27FC236}">
                <a16:creationId xmlns:a16="http://schemas.microsoft.com/office/drawing/2014/main" id="{057C45ED-4F2E-CB3D-E0D9-F5265FE0020E}"/>
              </a:ext>
            </a:extLst>
          </p:cNvPr>
          <p:cNvSpPr txBox="1"/>
          <p:nvPr/>
        </p:nvSpPr>
        <p:spPr>
          <a:xfrm>
            <a:off x="472335" y="1995181"/>
            <a:ext cx="11420085"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Questions &amp; Doubts Will Arise </a:t>
            </a:r>
          </a:p>
        </p:txBody>
      </p:sp>
      <p:sp>
        <p:nvSpPr>
          <p:cNvPr id="6" name="TextBox 5">
            <a:extLst>
              <a:ext uri="{FF2B5EF4-FFF2-40B4-BE49-F238E27FC236}">
                <a16:creationId xmlns:a16="http://schemas.microsoft.com/office/drawing/2014/main" id="{1C318CBF-9E23-5020-BD52-3645CED872F9}"/>
              </a:ext>
            </a:extLst>
          </p:cNvPr>
          <p:cNvSpPr txBox="1"/>
          <p:nvPr/>
        </p:nvSpPr>
        <p:spPr>
          <a:xfrm>
            <a:off x="472336" y="2593555"/>
            <a:ext cx="11420084"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It's Okay To Have Questions &amp; Doubts </a:t>
            </a:r>
          </a:p>
        </p:txBody>
      </p:sp>
      <p:sp>
        <p:nvSpPr>
          <p:cNvPr id="3" name="TextBox 2">
            <a:extLst>
              <a:ext uri="{FF2B5EF4-FFF2-40B4-BE49-F238E27FC236}">
                <a16:creationId xmlns:a16="http://schemas.microsoft.com/office/drawing/2014/main" id="{46A18E6C-F92E-E222-D4B6-0A68D726A225}"/>
              </a:ext>
            </a:extLst>
          </p:cNvPr>
          <p:cNvSpPr txBox="1"/>
          <p:nvPr/>
        </p:nvSpPr>
        <p:spPr>
          <a:xfrm>
            <a:off x="542269" y="3332046"/>
            <a:ext cx="11420085" cy="150810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“Now Herod had arrested John and bound him and put him in prison because of Herodias, his brother Philip’s wife, 4 for John had been saying to him: “It is not lawful for you to have her.”</a:t>
            </a:r>
          </a:p>
          <a:p>
            <a:pPr algn="r"/>
            <a:r>
              <a:rPr lang="en-US" sz="2000" dirty="0">
                <a:latin typeface="Nexa Light" panose="02000000000000000000" pitchFamily="2" charset="0"/>
              </a:rPr>
              <a:t>Matthew 14:3-4</a:t>
            </a:r>
          </a:p>
        </p:txBody>
      </p:sp>
      <p:sp>
        <p:nvSpPr>
          <p:cNvPr id="8" name="TextBox 7">
            <a:extLst>
              <a:ext uri="{FF2B5EF4-FFF2-40B4-BE49-F238E27FC236}">
                <a16:creationId xmlns:a16="http://schemas.microsoft.com/office/drawing/2014/main" id="{6003EBD8-8208-282E-A491-A59CAB1BDC07}"/>
              </a:ext>
            </a:extLst>
          </p:cNvPr>
          <p:cNvSpPr txBox="1"/>
          <p:nvPr/>
        </p:nvSpPr>
        <p:spPr>
          <a:xfrm>
            <a:off x="560213" y="3332046"/>
            <a:ext cx="11420085" cy="1938992"/>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“Take faith, for example. For many people in our world, the opposite of faith is doubt. The goal, then, within this understanding, is to eliminate doubt. But faith and doubt aren't opposites. Doubt is often a sign that your faith has a pulse, that it's alive and well and exploring and searching. Faith and doubt aren't opposites, they are, it turns out, excellent dance partners.”</a:t>
            </a:r>
          </a:p>
        </p:txBody>
      </p:sp>
      <p:sp>
        <p:nvSpPr>
          <p:cNvPr id="9" name="TextBox 8">
            <a:extLst>
              <a:ext uri="{FF2B5EF4-FFF2-40B4-BE49-F238E27FC236}">
                <a16:creationId xmlns:a16="http://schemas.microsoft.com/office/drawing/2014/main" id="{6EAEA574-D9BE-2CEE-D6A8-498325280E83}"/>
              </a:ext>
            </a:extLst>
          </p:cNvPr>
          <p:cNvSpPr txBox="1"/>
          <p:nvPr/>
        </p:nvSpPr>
        <p:spPr>
          <a:xfrm>
            <a:off x="472335" y="3215809"/>
            <a:ext cx="11420084"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Questions &amp; Doubts Can Be Answered By Jesus…So Ask… </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xit" presetSubtype="21" fill="hold" grpId="1" nodeType="withEffect">
                                  <p:stCondLst>
                                    <p:cond delay="0"/>
                                  </p:stCondLst>
                                  <p:childTnLst>
                                    <p:animEffect transition="out" filter="barn(inVertical)">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par>
                                <p:cTn id="21" presetID="16" presetClass="exit" presetSubtype="21" fill="hold" grpId="1" nodeType="withEffect">
                                  <p:stCondLst>
                                    <p:cond delay="0"/>
                                  </p:stCondLst>
                                  <p:childTnLst>
                                    <p:animEffect transition="out" filter="barn(inVertical)">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inVertical)">
                                      <p:cBhvr>
                                        <p:cTn id="38" dur="500"/>
                                        <p:tgtEl>
                                          <p:spTgt spid="9"/>
                                        </p:tgtEl>
                                      </p:cBhvr>
                                    </p:animEffect>
                                  </p:childTnLst>
                                </p:cTn>
                              </p:par>
                              <p:par>
                                <p:cTn id="39" presetID="16" presetClass="exit" presetSubtype="21" fill="hold" grpId="1" nodeType="withEffect">
                                  <p:stCondLst>
                                    <p:cond delay="0"/>
                                  </p:stCondLst>
                                  <p:childTnLst>
                                    <p:animEffect transition="out" filter="barn(inVertical)">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5" grpId="0" animBg="1"/>
      <p:bldP spid="6" grpId="0" animBg="1"/>
      <p:bldP spid="3" grpId="0" animBg="1"/>
      <p:bldP spid="3" grpId="1" animBg="1"/>
      <p:bldP spid="8" grpId="0" animBg="1"/>
      <p:bldP spid="8" grpId="1"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1200329"/>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11: The Baptist &amp; A Wicked Generation </a:t>
            </a:r>
          </a:p>
          <a:p>
            <a:endParaRPr lang="en-US" sz="3600" b="1" dirty="0">
              <a:solidFill>
                <a:schemeClr val="bg1"/>
              </a:solidFill>
              <a:latin typeface="Nexa Bold" panose="02000000000000000000" pitchFamily="2" charset="0"/>
            </a:endParaRP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John The Baptist Vs. The Generation </a:t>
            </a:r>
          </a:p>
        </p:txBody>
      </p:sp>
      <p:sp>
        <p:nvSpPr>
          <p:cNvPr id="11" name="TextBox 10">
            <a:extLst>
              <a:ext uri="{FF2B5EF4-FFF2-40B4-BE49-F238E27FC236}">
                <a16:creationId xmlns:a16="http://schemas.microsoft.com/office/drawing/2014/main" id="{12E48597-307B-9AFA-6973-3BF7264C7227}"/>
              </a:ext>
            </a:extLst>
          </p:cNvPr>
          <p:cNvSpPr txBox="1"/>
          <p:nvPr/>
        </p:nvSpPr>
        <p:spPr>
          <a:xfrm>
            <a:off x="472334" y="3248515"/>
            <a:ext cx="11420085" cy="150810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“What did you go out into the wilderness to see? A reed shaken by the wind? 8 But what did you go out to see? A man dressed in soft clothing? Those who wear soft clothing are in kings’ palaces!.”</a:t>
            </a:r>
          </a:p>
          <a:p>
            <a:pPr algn="r"/>
            <a:r>
              <a:rPr lang="en-US" sz="2000" dirty="0">
                <a:latin typeface="Nexa Light" panose="02000000000000000000" pitchFamily="2" charset="0"/>
              </a:rPr>
              <a:t>Matthew 11:7-8</a:t>
            </a:r>
          </a:p>
        </p:txBody>
      </p:sp>
      <p:sp>
        <p:nvSpPr>
          <p:cNvPr id="5" name="TextBox 4">
            <a:extLst>
              <a:ext uri="{FF2B5EF4-FFF2-40B4-BE49-F238E27FC236}">
                <a16:creationId xmlns:a16="http://schemas.microsoft.com/office/drawing/2014/main" id="{057C45ED-4F2E-CB3D-E0D9-F5265FE0020E}"/>
              </a:ext>
            </a:extLst>
          </p:cNvPr>
          <p:cNvSpPr txBox="1"/>
          <p:nvPr/>
        </p:nvSpPr>
        <p:spPr>
          <a:xfrm>
            <a:off x="472335" y="2495025"/>
            <a:ext cx="11420085"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Judgmental &amp; Stubborn Listeners</a:t>
            </a:r>
          </a:p>
        </p:txBody>
      </p:sp>
      <p:sp>
        <p:nvSpPr>
          <p:cNvPr id="3" name="TextBox 2">
            <a:extLst>
              <a:ext uri="{FF2B5EF4-FFF2-40B4-BE49-F238E27FC236}">
                <a16:creationId xmlns:a16="http://schemas.microsoft.com/office/drawing/2014/main" id="{46A18E6C-F92E-E222-D4B6-0A68D726A225}"/>
              </a:ext>
            </a:extLst>
          </p:cNvPr>
          <p:cNvSpPr txBox="1"/>
          <p:nvPr/>
        </p:nvSpPr>
        <p:spPr>
          <a:xfrm>
            <a:off x="472333" y="3248515"/>
            <a:ext cx="11420085" cy="2985433"/>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“16 “But to what shall I compare this generation? It is like children sitting in the market places, who call out to the other children, 17 and say, ‘We played the flute for you, and you did not dance; we sang a dirge, and you did not mourn.’ 18 For John came neither eating nor drinking, and they say, ‘He has a demon!’ 19 The Son of Man came eating and drinking, and they say, ‘Behold, a gluttonous man and a drunkard, a friend of tax collectors and sinners!’ Yet wisdom is vindicated by her deeds.”</a:t>
            </a:r>
          </a:p>
          <a:p>
            <a:pPr algn="r"/>
            <a:r>
              <a:rPr lang="en-US" sz="2000" dirty="0">
                <a:latin typeface="Nexa Light" panose="02000000000000000000" pitchFamily="2" charset="0"/>
              </a:rPr>
              <a:t>Matthew 11:16-19</a:t>
            </a:r>
          </a:p>
        </p:txBody>
      </p:sp>
      <p:sp>
        <p:nvSpPr>
          <p:cNvPr id="9" name="TextBox 8">
            <a:extLst>
              <a:ext uri="{FF2B5EF4-FFF2-40B4-BE49-F238E27FC236}">
                <a16:creationId xmlns:a16="http://schemas.microsoft.com/office/drawing/2014/main" id="{6EAEA574-D9BE-2CEE-D6A8-498325280E83}"/>
              </a:ext>
            </a:extLst>
          </p:cNvPr>
          <p:cNvSpPr txBox="1"/>
          <p:nvPr/>
        </p:nvSpPr>
        <p:spPr>
          <a:xfrm>
            <a:off x="472335" y="1884004"/>
            <a:ext cx="11420084" cy="523220"/>
          </a:xfrm>
          <a:prstGeom prst="rect">
            <a:avLst/>
          </a:prstGeom>
          <a:solidFill>
            <a:schemeClr val="accent3">
              <a:lumMod val="50000"/>
            </a:schemeClr>
          </a:solidFill>
          <a:ln>
            <a:solidFill>
              <a:schemeClr val="tx1"/>
            </a:solidFill>
          </a:ln>
        </p:spPr>
        <p:txBody>
          <a:bodyPr wrap="square" rtlCol="0">
            <a:spAutoFit/>
          </a:bodyPr>
          <a:lstStyle/>
          <a:p>
            <a:pPr algn="ctr"/>
            <a:r>
              <a:rPr lang="en-US" sz="2800" dirty="0">
                <a:solidFill>
                  <a:schemeClr val="bg1"/>
                </a:solidFill>
                <a:latin typeface="Nexa Light" panose="02000000000000000000" pitchFamily="2" charset="0"/>
              </a:rPr>
              <a:t>A Dedicated, Resilient, Hardworking Messenger </a:t>
            </a:r>
          </a:p>
        </p:txBody>
      </p:sp>
    </p:spTree>
    <p:extLst>
      <p:ext uri="{BB962C8B-B14F-4D97-AF65-F5344CB8AC3E}">
        <p14:creationId xmlns:p14="http://schemas.microsoft.com/office/powerpoint/2010/main" val="2926518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xit" presetSubtype="21" fill="hold" grpId="1" nodeType="withEffect">
                                  <p:stCondLst>
                                    <p:cond delay="0"/>
                                  </p:stCondLst>
                                  <p:childTnLst>
                                    <p:animEffect transition="out" filter="barn(inVertical)">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5" grpId="0" animBg="1"/>
      <p:bldP spid="3"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12: A Desire For A Sign &amp; Church Family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873429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Two Observations From Matthew 12</a:t>
            </a:r>
          </a:p>
        </p:txBody>
      </p:sp>
      <p:sp>
        <p:nvSpPr>
          <p:cNvPr id="6" name="TextBox 5">
            <a:extLst>
              <a:ext uri="{FF2B5EF4-FFF2-40B4-BE49-F238E27FC236}">
                <a16:creationId xmlns:a16="http://schemas.microsoft.com/office/drawing/2014/main" id="{3481233E-856C-BCB3-4B3E-2BFCFAC82065}"/>
              </a:ext>
            </a:extLst>
          </p:cNvPr>
          <p:cNvSpPr txBox="1"/>
          <p:nvPr/>
        </p:nvSpPr>
        <p:spPr>
          <a:xfrm>
            <a:off x="472336" y="2038103"/>
            <a:ext cx="9323018" cy="156966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“The only thing to be further learned from this paragraph is, how dear believers and holy persons are to Christ; he counts them as dear as mother, brethren, or sisters, and thereby </a:t>
            </a:r>
            <a:r>
              <a:rPr lang="en-US" sz="2400" dirty="0" err="1">
                <a:latin typeface="Nexa Light" panose="02000000000000000000" pitchFamily="2" charset="0"/>
              </a:rPr>
              <a:t>teacheth</a:t>
            </a:r>
            <a:r>
              <a:rPr lang="en-US" sz="2400" dirty="0">
                <a:latin typeface="Nexa Light" panose="02000000000000000000" pitchFamily="2" charset="0"/>
              </a:rPr>
              <a:t> us the esteem we ought to have for such.”</a:t>
            </a:r>
          </a:p>
        </p:txBody>
      </p:sp>
      <p:sp>
        <p:nvSpPr>
          <p:cNvPr id="10" name="TextBox 9">
            <a:extLst>
              <a:ext uri="{FF2B5EF4-FFF2-40B4-BE49-F238E27FC236}">
                <a16:creationId xmlns:a16="http://schemas.microsoft.com/office/drawing/2014/main" id="{C7CD6C9E-C451-8204-BE9C-B848738637A7}"/>
              </a:ext>
            </a:extLst>
          </p:cNvPr>
          <p:cNvSpPr txBox="1"/>
          <p:nvPr/>
        </p:nvSpPr>
        <p:spPr>
          <a:xfrm>
            <a:off x="542270" y="3790303"/>
            <a:ext cx="11420085" cy="1138773"/>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“Finally, all of you, have unity of mind, sympathy, brotherly love, a tender heart, and a humble mind.”</a:t>
            </a:r>
          </a:p>
          <a:p>
            <a:pPr algn="r"/>
            <a:r>
              <a:rPr lang="en-US" sz="2000" dirty="0">
                <a:latin typeface="Nexa Light" panose="02000000000000000000" pitchFamily="2" charset="0"/>
              </a:rPr>
              <a:t>1 Peter 3:8</a:t>
            </a:r>
          </a:p>
        </p:txBody>
      </p:sp>
      <p:sp>
        <p:nvSpPr>
          <p:cNvPr id="12" name="TextBox 11">
            <a:extLst>
              <a:ext uri="{FF2B5EF4-FFF2-40B4-BE49-F238E27FC236}">
                <a16:creationId xmlns:a16="http://schemas.microsoft.com/office/drawing/2014/main" id="{0DCF899E-DCEC-B57F-986F-6D0A0A7D3694}"/>
              </a:ext>
            </a:extLst>
          </p:cNvPr>
          <p:cNvSpPr txBox="1"/>
          <p:nvPr/>
        </p:nvSpPr>
        <p:spPr>
          <a:xfrm>
            <a:off x="542269" y="3790303"/>
            <a:ext cx="11420085" cy="1138773"/>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“So then you are no longer strangers and aliens, but you are fellow citizens with the saints and members of the household of God.”</a:t>
            </a:r>
          </a:p>
          <a:p>
            <a:pPr algn="r"/>
            <a:r>
              <a:rPr lang="en-US" sz="2000" dirty="0">
                <a:latin typeface="Nexa Light" panose="02000000000000000000" pitchFamily="2" charset="0"/>
              </a:rPr>
              <a:t>Ephesians 2:19</a:t>
            </a:r>
          </a:p>
        </p:txBody>
      </p:sp>
      <p:sp>
        <p:nvSpPr>
          <p:cNvPr id="13" name="TextBox 12">
            <a:extLst>
              <a:ext uri="{FF2B5EF4-FFF2-40B4-BE49-F238E27FC236}">
                <a16:creationId xmlns:a16="http://schemas.microsoft.com/office/drawing/2014/main" id="{2515C58F-6517-36C5-31AD-CC4AD69D8397}"/>
              </a:ext>
            </a:extLst>
          </p:cNvPr>
          <p:cNvSpPr txBox="1"/>
          <p:nvPr/>
        </p:nvSpPr>
        <p:spPr>
          <a:xfrm>
            <a:off x="542269" y="3793242"/>
            <a:ext cx="11420085" cy="150810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“Beloved, we are God's children now, and what we will be has not yet appeared; but we know that when he appears we shall be like him, because we shall see him as he is.”</a:t>
            </a:r>
          </a:p>
          <a:p>
            <a:pPr algn="r"/>
            <a:r>
              <a:rPr lang="en-US" sz="2000" dirty="0">
                <a:latin typeface="Nexa Light" panose="02000000000000000000" pitchFamily="2" charset="0"/>
              </a:rPr>
              <a:t>1 John 3:2</a:t>
            </a:r>
          </a:p>
        </p:txBody>
      </p:sp>
      <p:sp>
        <p:nvSpPr>
          <p:cNvPr id="14" name="TextBox 13">
            <a:extLst>
              <a:ext uri="{FF2B5EF4-FFF2-40B4-BE49-F238E27FC236}">
                <a16:creationId xmlns:a16="http://schemas.microsoft.com/office/drawing/2014/main" id="{78EEEA23-ABE7-E961-32E2-A9CCFED35285}"/>
              </a:ext>
            </a:extLst>
          </p:cNvPr>
          <p:cNvSpPr txBox="1"/>
          <p:nvPr/>
        </p:nvSpPr>
        <p:spPr>
          <a:xfrm>
            <a:off x="542269" y="3804148"/>
            <a:ext cx="11420085" cy="1508105"/>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“If anyone says, “I love God,” and hates his brother, he is a liar; for he who does not love his brother whom he has seen cannot love God whom he has not seen.”</a:t>
            </a:r>
          </a:p>
          <a:p>
            <a:pPr algn="r"/>
            <a:r>
              <a:rPr lang="en-US" sz="2000" dirty="0">
                <a:latin typeface="Nexa Light" panose="02000000000000000000" pitchFamily="2" charset="0"/>
              </a:rPr>
              <a:t>1 John 4:20</a:t>
            </a:r>
          </a:p>
        </p:txBody>
      </p:sp>
    </p:spTree>
    <p:extLst>
      <p:ext uri="{BB962C8B-B14F-4D97-AF65-F5344CB8AC3E}">
        <p14:creationId xmlns:p14="http://schemas.microsoft.com/office/powerpoint/2010/main" val="12491569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par>
                                <p:cTn id="13" presetID="16" presetClass="exit" presetSubtype="21" fill="hold" grpId="1" nodeType="withEffect">
                                  <p:stCondLst>
                                    <p:cond delay="0"/>
                                  </p:stCondLst>
                                  <p:childTnLst>
                                    <p:animEffect transition="out" filter="barn(inVertical)">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par>
                                <p:cTn id="21" presetID="16" presetClass="exit" presetSubtype="21" fill="hold" grpId="1" nodeType="withEffect">
                                  <p:stCondLst>
                                    <p:cond delay="0"/>
                                  </p:stCondLst>
                                  <p:childTnLst>
                                    <p:animEffect transition="out" filter="barn(inVertical)">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par>
                                <p:cTn id="29" presetID="16" presetClass="exit" presetSubtype="21" fill="hold" grpId="1" nodeType="withEffect">
                                  <p:stCondLst>
                                    <p:cond delay="0"/>
                                  </p:stCondLst>
                                  <p:childTnLst>
                                    <p:animEffect transition="out" filter="barn(inVertical)">
                                      <p:cBhvr>
                                        <p:cTn id="30" dur="500"/>
                                        <p:tgtEl>
                                          <p:spTgt spid="12"/>
                                        </p:tgtEl>
                                      </p:cBhvr>
                                    </p:animEffect>
                                    <p:set>
                                      <p:cBhvr>
                                        <p:cTn id="31" dur="1" fill="hold">
                                          <p:stCondLst>
                                            <p:cond delay="499"/>
                                          </p:stCondLst>
                                        </p:cTn>
                                        <p:tgtEl>
                                          <p:spTgt spid="1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par>
                                <p:cTn id="37" presetID="16" presetClass="exit" presetSubtype="21" fill="hold" grpId="1" nodeType="withEffect">
                                  <p:stCondLst>
                                    <p:cond delay="0"/>
                                  </p:stCondLst>
                                  <p:childTnLst>
                                    <p:animEffect transition="out" filter="barn(inVertical)">
                                      <p:cBhvr>
                                        <p:cTn id="38" dur="500"/>
                                        <p:tgtEl>
                                          <p:spTgt spid="13"/>
                                        </p:tgtEl>
                                      </p:cBhvr>
                                    </p:animEffect>
                                    <p:set>
                                      <p:cBhvr>
                                        <p:cTn id="39"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0" grpId="0" animBg="1"/>
      <p:bldP spid="10" grpId="1" animBg="1"/>
      <p:bldP spid="12" grpId="0" animBg="1"/>
      <p:bldP spid="12" grpId="1" animBg="1"/>
      <p:bldP spid="13" grpId="0" animBg="1"/>
      <p:bldP spid="13" grpId="1"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591</Words>
  <Application>Microsoft Macintosh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2</cp:revision>
  <dcterms:created xsi:type="dcterms:W3CDTF">2024-03-07T18:14:30Z</dcterms:created>
  <dcterms:modified xsi:type="dcterms:W3CDTF">2024-03-08T14:47:21Z</dcterms:modified>
</cp:coreProperties>
</file>