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71" r:id="rId2"/>
    <p:sldId id="261" r:id="rId3"/>
    <p:sldId id="276" r:id="rId4"/>
    <p:sldId id="258" r:id="rId5"/>
    <p:sldId id="259" r:id="rId6"/>
    <p:sldId id="308" r:id="rId7"/>
    <p:sldId id="310" r:id="rId8"/>
    <p:sldId id="311" r:id="rId9"/>
    <p:sldId id="314" r:id="rId10"/>
    <p:sldId id="312" r:id="rId11"/>
    <p:sldId id="313" r:id="rId12"/>
    <p:sldId id="269" r:id="rId13"/>
    <p:sldId id="305" r:id="rId14"/>
    <p:sldId id="272" r:id="rId15"/>
    <p:sldId id="304" r:id="rId16"/>
    <p:sldId id="303" r:id="rId17"/>
    <p:sldId id="302" r:id="rId18"/>
    <p:sldId id="260" r:id="rId19"/>
    <p:sldId id="309" r:id="rId20"/>
    <p:sldId id="282" r:id="rId21"/>
    <p:sldId id="315" r:id="rId22"/>
    <p:sldId id="263" r:id="rId23"/>
    <p:sldId id="300" r:id="rId24"/>
    <p:sldId id="262" r:id="rId25"/>
    <p:sldId id="301" r:id="rId26"/>
    <p:sldId id="273" r:id="rId27"/>
    <p:sldId id="264" r:id="rId28"/>
    <p:sldId id="265" r:id="rId29"/>
    <p:sldId id="266" r:id="rId30"/>
    <p:sldId id="268" r:id="rId31"/>
    <p:sldId id="267" r:id="rId32"/>
    <p:sldId id="275" r:id="rId33"/>
    <p:sldId id="270" r:id="rId34"/>
    <p:sldId id="274" r:id="rId35"/>
    <p:sldId id="31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58"/>
    <p:restoredTop sz="94712"/>
  </p:normalViewPr>
  <p:slideViewPr>
    <p:cSldViewPr snapToGrid="0">
      <p:cViewPr varScale="1">
        <p:scale>
          <a:sx n="102" d="100"/>
          <a:sy n="102" d="100"/>
        </p:scale>
        <p:origin x="192" y="960"/>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A709B-EAAA-F745-BA4E-3CC9E754A085}" type="datetimeFigureOut">
              <a:rPr lang="en-US" smtClean="0"/>
              <a:t>5/4/24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0E1FD-1086-1440-9EA6-4A1A8BCB060C}" type="slidenum">
              <a:rPr lang="en-US" smtClean="0"/>
              <a:t>‹#›</a:t>
            </a:fld>
            <a:endParaRPr lang="en-US"/>
          </a:p>
        </p:txBody>
      </p:sp>
    </p:spTree>
    <p:extLst>
      <p:ext uri="{BB962C8B-B14F-4D97-AF65-F5344CB8AC3E}">
        <p14:creationId xmlns:p14="http://schemas.microsoft.com/office/powerpoint/2010/main" val="2914290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1E46-4DF4-2F7A-3EAC-C4AE107EC2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A691FF-3100-82AE-611D-820539F615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0F1F2E-9D95-1BE7-114B-85B832E8012D}"/>
              </a:ext>
            </a:extLst>
          </p:cNvPr>
          <p:cNvSpPr>
            <a:spLocks noGrp="1"/>
          </p:cNvSpPr>
          <p:nvPr>
            <p:ph type="dt" sz="half" idx="10"/>
          </p:nvPr>
        </p:nvSpPr>
        <p:spPr/>
        <p:txBody>
          <a:bodyPr/>
          <a:lstStyle/>
          <a:p>
            <a:fld id="{689B4EC4-4E64-3841-828D-13438D014493}" type="datetimeFigureOut">
              <a:rPr lang="en-US" smtClean="0"/>
              <a:t>5/4/24</a:t>
            </a:fld>
            <a:endParaRPr lang="en-US"/>
          </a:p>
        </p:txBody>
      </p:sp>
      <p:sp>
        <p:nvSpPr>
          <p:cNvPr id="5" name="Footer Placeholder 4">
            <a:extLst>
              <a:ext uri="{FF2B5EF4-FFF2-40B4-BE49-F238E27FC236}">
                <a16:creationId xmlns:a16="http://schemas.microsoft.com/office/drawing/2014/main" id="{4164077B-984F-8553-4C15-D70C45F87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B63C4E-7564-CCF7-9F01-C737D8129F6C}"/>
              </a:ext>
            </a:extLst>
          </p:cNvPr>
          <p:cNvSpPr>
            <a:spLocks noGrp="1"/>
          </p:cNvSpPr>
          <p:nvPr>
            <p:ph type="sldNum" sz="quarter" idx="12"/>
          </p:nvPr>
        </p:nvSpPr>
        <p:spPr/>
        <p:txBody>
          <a:bodyPr/>
          <a:lstStyle/>
          <a:p>
            <a:fld id="{74971A61-70B9-A94C-B445-8D08E1EF22FE}" type="slidenum">
              <a:rPr lang="en-US" smtClean="0"/>
              <a:t>‹#›</a:t>
            </a:fld>
            <a:endParaRPr lang="en-US"/>
          </a:p>
        </p:txBody>
      </p:sp>
    </p:spTree>
    <p:extLst>
      <p:ext uri="{BB962C8B-B14F-4D97-AF65-F5344CB8AC3E}">
        <p14:creationId xmlns:p14="http://schemas.microsoft.com/office/powerpoint/2010/main" val="3877022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B98E3-D059-EE1D-0D66-8D7D587D6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70A0FA-5667-0BE7-CA50-1F2BDE914F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0FD504-3ADD-743C-1F67-BFD1E47CFE6B}"/>
              </a:ext>
            </a:extLst>
          </p:cNvPr>
          <p:cNvSpPr>
            <a:spLocks noGrp="1"/>
          </p:cNvSpPr>
          <p:nvPr>
            <p:ph type="dt" sz="half" idx="10"/>
          </p:nvPr>
        </p:nvSpPr>
        <p:spPr/>
        <p:txBody>
          <a:bodyPr/>
          <a:lstStyle/>
          <a:p>
            <a:fld id="{689B4EC4-4E64-3841-828D-13438D014493}" type="datetimeFigureOut">
              <a:rPr lang="en-US" smtClean="0"/>
              <a:t>5/4/24</a:t>
            </a:fld>
            <a:endParaRPr lang="en-US"/>
          </a:p>
        </p:txBody>
      </p:sp>
      <p:sp>
        <p:nvSpPr>
          <p:cNvPr id="5" name="Footer Placeholder 4">
            <a:extLst>
              <a:ext uri="{FF2B5EF4-FFF2-40B4-BE49-F238E27FC236}">
                <a16:creationId xmlns:a16="http://schemas.microsoft.com/office/drawing/2014/main" id="{5A078416-EDDF-01D3-674E-13B252FC53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1C319-1EEF-71B0-B86C-78A975BFD55A}"/>
              </a:ext>
            </a:extLst>
          </p:cNvPr>
          <p:cNvSpPr>
            <a:spLocks noGrp="1"/>
          </p:cNvSpPr>
          <p:nvPr>
            <p:ph type="sldNum" sz="quarter" idx="12"/>
          </p:nvPr>
        </p:nvSpPr>
        <p:spPr/>
        <p:txBody>
          <a:bodyPr/>
          <a:lstStyle/>
          <a:p>
            <a:fld id="{74971A61-70B9-A94C-B445-8D08E1EF22FE}" type="slidenum">
              <a:rPr lang="en-US" smtClean="0"/>
              <a:t>‹#›</a:t>
            </a:fld>
            <a:endParaRPr lang="en-US"/>
          </a:p>
        </p:txBody>
      </p:sp>
    </p:spTree>
    <p:extLst>
      <p:ext uri="{BB962C8B-B14F-4D97-AF65-F5344CB8AC3E}">
        <p14:creationId xmlns:p14="http://schemas.microsoft.com/office/powerpoint/2010/main" val="135571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A30EB1-01CC-55A2-0EA2-038F138223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A44571-7F8C-33D1-150A-32AF70D22B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F0666-5BBE-8BF1-EEB2-4ADAD5974FB8}"/>
              </a:ext>
            </a:extLst>
          </p:cNvPr>
          <p:cNvSpPr>
            <a:spLocks noGrp="1"/>
          </p:cNvSpPr>
          <p:nvPr>
            <p:ph type="dt" sz="half" idx="10"/>
          </p:nvPr>
        </p:nvSpPr>
        <p:spPr/>
        <p:txBody>
          <a:bodyPr/>
          <a:lstStyle/>
          <a:p>
            <a:fld id="{689B4EC4-4E64-3841-828D-13438D014493}" type="datetimeFigureOut">
              <a:rPr lang="en-US" smtClean="0"/>
              <a:t>5/4/24</a:t>
            </a:fld>
            <a:endParaRPr lang="en-US"/>
          </a:p>
        </p:txBody>
      </p:sp>
      <p:sp>
        <p:nvSpPr>
          <p:cNvPr id="5" name="Footer Placeholder 4">
            <a:extLst>
              <a:ext uri="{FF2B5EF4-FFF2-40B4-BE49-F238E27FC236}">
                <a16:creationId xmlns:a16="http://schemas.microsoft.com/office/drawing/2014/main" id="{2F722DAE-51BE-5F6D-BB21-37BA3F0832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4E60A-55EA-FA22-848B-04DF99BE48E7}"/>
              </a:ext>
            </a:extLst>
          </p:cNvPr>
          <p:cNvSpPr>
            <a:spLocks noGrp="1"/>
          </p:cNvSpPr>
          <p:nvPr>
            <p:ph type="sldNum" sz="quarter" idx="12"/>
          </p:nvPr>
        </p:nvSpPr>
        <p:spPr/>
        <p:txBody>
          <a:bodyPr/>
          <a:lstStyle/>
          <a:p>
            <a:fld id="{74971A61-70B9-A94C-B445-8D08E1EF22FE}" type="slidenum">
              <a:rPr lang="en-US" smtClean="0"/>
              <a:t>‹#›</a:t>
            </a:fld>
            <a:endParaRPr lang="en-US"/>
          </a:p>
        </p:txBody>
      </p:sp>
    </p:spTree>
    <p:extLst>
      <p:ext uri="{BB962C8B-B14F-4D97-AF65-F5344CB8AC3E}">
        <p14:creationId xmlns:p14="http://schemas.microsoft.com/office/powerpoint/2010/main" val="2713711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a:lstStyle/>
          <a:p>
            <a:pPr lvl="0"/>
            <a:endParaRPr lang="en-US" noProof="0"/>
          </a:p>
        </p:txBody>
      </p:sp>
      <p:sp>
        <p:nvSpPr>
          <p:cNvPr id="4" name="Rectangle 12">
            <a:extLst>
              <a:ext uri="{FF2B5EF4-FFF2-40B4-BE49-F238E27FC236}">
                <a16:creationId xmlns:a16="http://schemas.microsoft.com/office/drawing/2014/main" id="{20985B38-B65C-3D2C-C7E2-918492B585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587D3E30-0CD4-FF26-9A95-C1CCC1041E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96C27B25-474B-EF6F-B42A-D975653808F6}"/>
              </a:ext>
            </a:extLst>
          </p:cNvPr>
          <p:cNvSpPr>
            <a:spLocks noGrp="1" noChangeArrowheads="1"/>
          </p:cNvSpPr>
          <p:nvPr>
            <p:ph type="sldNum" sz="quarter" idx="12"/>
          </p:nvPr>
        </p:nvSpPr>
        <p:spPr>
          <a:ln/>
        </p:spPr>
        <p:txBody>
          <a:bodyPr/>
          <a:lstStyle>
            <a:lvl1pPr>
              <a:defRPr/>
            </a:lvl1pPr>
          </a:lstStyle>
          <a:p>
            <a:fld id="{EF5C64D9-9412-8843-B686-36DA214B32B7}" type="slidenum">
              <a:rPr lang="en-US" altLang="en-US"/>
              <a:pPr/>
              <a:t>‹#›</a:t>
            </a:fld>
            <a:endParaRPr lang="en-US" altLang="en-US"/>
          </a:p>
        </p:txBody>
      </p:sp>
    </p:spTree>
    <p:extLst>
      <p:ext uri="{BB962C8B-B14F-4D97-AF65-F5344CB8AC3E}">
        <p14:creationId xmlns:p14="http://schemas.microsoft.com/office/powerpoint/2010/main" val="411351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D13E5-62C8-A782-A6A7-617A634DEC6A}"/>
              </a:ext>
            </a:extLst>
          </p:cNvPr>
          <p:cNvSpPr>
            <a:spLocks noGrp="1"/>
          </p:cNvSpPr>
          <p:nvPr>
            <p:ph type="title"/>
          </p:nvPr>
        </p:nvSpPr>
        <p:spPr>
          <a:xfrm>
            <a:off x="498764" y="365126"/>
            <a:ext cx="11194473" cy="767484"/>
          </a:xfrm>
        </p:spPr>
        <p:txBody>
          <a:bodyPr/>
          <a:lstStyle>
            <a:lvl1pPr>
              <a:lnSpc>
                <a:spcPct val="100000"/>
              </a:lnSpc>
              <a:defRPr b="1" i="0" baseline="0">
                <a:latin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D6246DB-0BB3-9C0B-E339-07F1F0156236}"/>
              </a:ext>
            </a:extLst>
          </p:cNvPr>
          <p:cNvSpPr>
            <a:spLocks noGrp="1"/>
          </p:cNvSpPr>
          <p:nvPr>
            <p:ph idx="1"/>
          </p:nvPr>
        </p:nvSpPr>
        <p:spPr>
          <a:xfrm>
            <a:off x="498764" y="1392382"/>
            <a:ext cx="11194473" cy="4784581"/>
          </a:xfrm>
        </p:spPr>
        <p:txBody>
          <a:bodyPr/>
          <a:lstStyle>
            <a:lvl1pPr>
              <a:lnSpc>
                <a:spcPct val="100000"/>
              </a:lnSpc>
              <a:defRPr baseline="0">
                <a:latin typeface="Calibri" panose="020F0502020204030204" pitchFamily="34" charset="0"/>
              </a:defRPr>
            </a:lvl1pPr>
            <a:lvl2pPr>
              <a:lnSpc>
                <a:spcPct val="100000"/>
              </a:lnSpc>
              <a:defRPr baseline="0">
                <a:latin typeface="Calibri" panose="020F0502020204030204" pitchFamily="34" charset="0"/>
              </a:defRPr>
            </a:lvl2pPr>
            <a:lvl3pPr>
              <a:lnSpc>
                <a:spcPct val="100000"/>
              </a:lnSpc>
              <a:defRPr baseline="0">
                <a:latin typeface="Calibri" panose="020F0502020204030204" pitchFamily="34" charset="0"/>
              </a:defRPr>
            </a:lvl3pPr>
            <a:lvl4pPr>
              <a:lnSpc>
                <a:spcPct val="100000"/>
              </a:lnSpc>
              <a:defRPr baseline="0">
                <a:latin typeface="Calibri" panose="020F0502020204030204" pitchFamily="34" charset="0"/>
              </a:defRPr>
            </a:lvl4pPr>
            <a:lvl5pPr>
              <a:lnSpc>
                <a:spcPct val="100000"/>
              </a:lnSpc>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459F04-F4EE-6049-9A64-47075C50F09A}"/>
              </a:ext>
            </a:extLst>
          </p:cNvPr>
          <p:cNvSpPr>
            <a:spLocks noGrp="1"/>
          </p:cNvSpPr>
          <p:nvPr>
            <p:ph type="dt" sz="half" idx="10"/>
          </p:nvPr>
        </p:nvSpPr>
        <p:spPr/>
        <p:txBody>
          <a:bodyPr/>
          <a:lstStyle/>
          <a:p>
            <a:fld id="{689B4EC4-4E64-3841-828D-13438D014493}" type="datetimeFigureOut">
              <a:rPr lang="en-US" smtClean="0"/>
              <a:t>5/4/24</a:t>
            </a:fld>
            <a:endParaRPr lang="en-US"/>
          </a:p>
        </p:txBody>
      </p:sp>
      <p:sp>
        <p:nvSpPr>
          <p:cNvPr id="5" name="Footer Placeholder 4">
            <a:extLst>
              <a:ext uri="{FF2B5EF4-FFF2-40B4-BE49-F238E27FC236}">
                <a16:creationId xmlns:a16="http://schemas.microsoft.com/office/drawing/2014/main" id="{DE57EF69-7484-C0AF-EB65-EA32EEF93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CCAAA-EFCA-3492-EAEB-17984B1E5590}"/>
              </a:ext>
            </a:extLst>
          </p:cNvPr>
          <p:cNvSpPr>
            <a:spLocks noGrp="1"/>
          </p:cNvSpPr>
          <p:nvPr>
            <p:ph type="sldNum" sz="quarter" idx="12"/>
          </p:nvPr>
        </p:nvSpPr>
        <p:spPr/>
        <p:txBody>
          <a:bodyPr/>
          <a:lstStyle/>
          <a:p>
            <a:fld id="{74971A61-70B9-A94C-B445-8D08E1EF22FE}" type="slidenum">
              <a:rPr lang="en-US" smtClean="0"/>
              <a:t>‹#›</a:t>
            </a:fld>
            <a:endParaRPr lang="en-US"/>
          </a:p>
        </p:txBody>
      </p:sp>
    </p:spTree>
    <p:extLst>
      <p:ext uri="{BB962C8B-B14F-4D97-AF65-F5344CB8AC3E}">
        <p14:creationId xmlns:p14="http://schemas.microsoft.com/office/powerpoint/2010/main" val="85899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81F3D-814A-2A37-4687-D946172B00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F90EBD-4236-8840-E5AA-28686FEDA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162F27-6DA8-FE2F-86E4-A8291BB96953}"/>
              </a:ext>
            </a:extLst>
          </p:cNvPr>
          <p:cNvSpPr>
            <a:spLocks noGrp="1"/>
          </p:cNvSpPr>
          <p:nvPr>
            <p:ph type="dt" sz="half" idx="10"/>
          </p:nvPr>
        </p:nvSpPr>
        <p:spPr/>
        <p:txBody>
          <a:bodyPr/>
          <a:lstStyle/>
          <a:p>
            <a:fld id="{689B4EC4-4E64-3841-828D-13438D014493}" type="datetimeFigureOut">
              <a:rPr lang="en-US" smtClean="0"/>
              <a:t>5/4/24</a:t>
            </a:fld>
            <a:endParaRPr lang="en-US"/>
          </a:p>
        </p:txBody>
      </p:sp>
      <p:sp>
        <p:nvSpPr>
          <p:cNvPr id="5" name="Footer Placeholder 4">
            <a:extLst>
              <a:ext uri="{FF2B5EF4-FFF2-40B4-BE49-F238E27FC236}">
                <a16:creationId xmlns:a16="http://schemas.microsoft.com/office/drawing/2014/main" id="{45F5A2AF-1D91-616E-CCFF-B95218F12E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CBE99-50CD-0C11-6226-151B49D82377}"/>
              </a:ext>
            </a:extLst>
          </p:cNvPr>
          <p:cNvSpPr>
            <a:spLocks noGrp="1"/>
          </p:cNvSpPr>
          <p:nvPr>
            <p:ph type="sldNum" sz="quarter" idx="12"/>
          </p:nvPr>
        </p:nvSpPr>
        <p:spPr/>
        <p:txBody>
          <a:bodyPr/>
          <a:lstStyle/>
          <a:p>
            <a:fld id="{74971A61-70B9-A94C-B445-8D08E1EF22FE}" type="slidenum">
              <a:rPr lang="en-US" smtClean="0"/>
              <a:t>‹#›</a:t>
            </a:fld>
            <a:endParaRPr lang="en-US"/>
          </a:p>
        </p:txBody>
      </p:sp>
    </p:spTree>
    <p:extLst>
      <p:ext uri="{BB962C8B-B14F-4D97-AF65-F5344CB8AC3E}">
        <p14:creationId xmlns:p14="http://schemas.microsoft.com/office/powerpoint/2010/main" val="2437807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91CC8-203A-B5B6-5A4B-6E196512FB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7766F-7561-C1C1-148E-661C0D3E62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132009-8067-2A16-726A-D6573E38F2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95BBD9-1FF5-24F2-B646-9FF0828D91A9}"/>
              </a:ext>
            </a:extLst>
          </p:cNvPr>
          <p:cNvSpPr>
            <a:spLocks noGrp="1"/>
          </p:cNvSpPr>
          <p:nvPr>
            <p:ph type="dt" sz="half" idx="10"/>
          </p:nvPr>
        </p:nvSpPr>
        <p:spPr/>
        <p:txBody>
          <a:bodyPr/>
          <a:lstStyle/>
          <a:p>
            <a:fld id="{689B4EC4-4E64-3841-828D-13438D014493}" type="datetimeFigureOut">
              <a:rPr lang="en-US" smtClean="0"/>
              <a:t>5/4/24</a:t>
            </a:fld>
            <a:endParaRPr lang="en-US"/>
          </a:p>
        </p:txBody>
      </p:sp>
      <p:sp>
        <p:nvSpPr>
          <p:cNvPr id="6" name="Footer Placeholder 5">
            <a:extLst>
              <a:ext uri="{FF2B5EF4-FFF2-40B4-BE49-F238E27FC236}">
                <a16:creationId xmlns:a16="http://schemas.microsoft.com/office/drawing/2014/main" id="{62F60D90-3B8B-C30A-8C2E-821C57040C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7DB0F2-F8FC-3C4E-12FE-19CE7E7992F8}"/>
              </a:ext>
            </a:extLst>
          </p:cNvPr>
          <p:cNvSpPr>
            <a:spLocks noGrp="1"/>
          </p:cNvSpPr>
          <p:nvPr>
            <p:ph type="sldNum" sz="quarter" idx="12"/>
          </p:nvPr>
        </p:nvSpPr>
        <p:spPr/>
        <p:txBody>
          <a:bodyPr/>
          <a:lstStyle/>
          <a:p>
            <a:fld id="{74971A61-70B9-A94C-B445-8D08E1EF22FE}" type="slidenum">
              <a:rPr lang="en-US" smtClean="0"/>
              <a:t>‹#›</a:t>
            </a:fld>
            <a:endParaRPr lang="en-US"/>
          </a:p>
        </p:txBody>
      </p:sp>
    </p:spTree>
    <p:extLst>
      <p:ext uri="{BB962C8B-B14F-4D97-AF65-F5344CB8AC3E}">
        <p14:creationId xmlns:p14="http://schemas.microsoft.com/office/powerpoint/2010/main" val="344510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2B718-0A4F-66BB-5D64-F243A3BE50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E797A5-F5CF-D341-1330-0258033C5B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26E15E-1292-5824-6896-0436439E57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637C30-FB79-0069-DD66-396B33C297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AF2445-9DEA-F7D9-6C46-E3FC8A02CB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E8D1F3-F0DF-00C9-3C4A-8703BB8F38E6}"/>
              </a:ext>
            </a:extLst>
          </p:cNvPr>
          <p:cNvSpPr>
            <a:spLocks noGrp="1"/>
          </p:cNvSpPr>
          <p:nvPr>
            <p:ph type="dt" sz="half" idx="10"/>
          </p:nvPr>
        </p:nvSpPr>
        <p:spPr/>
        <p:txBody>
          <a:bodyPr/>
          <a:lstStyle/>
          <a:p>
            <a:fld id="{689B4EC4-4E64-3841-828D-13438D014493}" type="datetimeFigureOut">
              <a:rPr lang="en-US" smtClean="0"/>
              <a:t>5/4/24</a:t>
            </a:fld>
            <a:endParaRPr lang="en-US"/>
          </a:p>
        </p:txBody>
      </p:sp>
      <p:sp>
        <p:nvSpPr>
          <p:cNvPr id="8" name="Footer Placeholder 7">
            <a:extLst>
              <a:ext uri="{FF2B5EF4-FFF2-40B4-BE49-F238E27FC236}">
                <a16:creationId xmlns:a16="http://schemas.microsoft.com/office/drawing/2014/main" id="{9A634C97-0F72-B15C-E001-45E75DDBC2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10ABAD-6EF4-AED8-950F-9C61BE2B1E93}"/>
              </a:ext>
            </a:extLst>
          </p:cNvPr>
          <p:cNvSpPr>
            <a:spLocks noGrp="1"/>
          </p:cNvSpPr>
          <p:nvPr>
            <p:ph type="sldNum" sz="quarter" idx="12"/>
          </p:nvPr>
        </p:nvSpPr>
        <p:spPr/>
        <p:txBody>
          <a:bodyPr/>
          <a:lstStyle/>
          <a:p>
            <a:fld id="{74971A61-70B9-A94C-B445-8D08E1EF22FE}" type="slidenum">
              <a:rPr lang="en-US" smtClean="0"/>
              <a:t>‹#›</a:t>
            </a:fld>
            <a:endParaRPr lang="en-US"/>
          </a:p>
        </p:txBody>
      </p:sp>
    </p:spTree>
    <p:extLst>
      <p:ext uri="{BB962C8B-B14F-4D97-AF65-F5344CB8AC3E}">
        <p14:creationId xmlns:p14="http://schemas.microsoft.com/office/powerpoint/2010/main" val="318128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AD5E-589E-6BCC-7C70-D8B8F2028D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A7F545-19D1-2983-EFD5-F6AF86719B18}"/>
              </a:ext>
            </a:extLst>
          </p:cNvPr>
          <p:cNvSpPr>
            <a:spLocks noGrp="1"/>
          </p:cNvSpPr>
          <p:nvPr>
            <p:ph type="dt" sz="half" idx="10"/>
          </p:nvPr>
        </p:nvSpPr>
        <p:spPr/>
        <p:txBody>
          <a:bodyPr/>
          <a:lstStyle/>
          <a:p>
            <a:fld id="{689B4EC4-4E64-3841-828D-13438D014493}" type="datetimeFigureOut">
              <a:rPr lang="en-US" smtClean="0"/>
              <a:t>5/4/24</a:t>
            </a:fld>
            <a:endParaRPr lang="en-US"/>
          </a:p>
        </p:txBody>
      </p:sp>
      <p:sp>
        <p:nvSpPr>
          <p:cNvPr id="4" name="Footer Placeholder 3">
            <a:extLst>
              <a:ext uri="{FF2B5EF4-FFF2-40B4-BE49-F238E27FC236}">
                <a16:creationId xmlns:a16="http://schemas.microsoft.com/office/drawing/2014/main" id="{DF7D954B-9413-AF57-3111-5A2004AE39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49A49D-5003-CB2E-4C3F-0C78626CEB92}"/>
              </a:ext>
            </a:extLst>
          </p:cNvPr>
          <p:cNvSpPr>
            <a:spLocks noGrp="1"/>
          </p:cNvSpPr>
          <p:nvPr>
            <p:ph type="sldNum" sz="quarter" idx="12"/>
          </p:nvPr>
        </p:nvSpPr>
        <p:spPr/>
        <p:txBody>
          <a:bodyPr/>
          <a:lstStyle/>
          <a:p>
            <a:fld id="{74971A61-70B9-A94C-B445-8D08E1EF22FE}" type="slidenum">
              <a:rPr lang="en-US" smtClean="0"/>
              <a:t>‹#›</a:t>
            </a:fld>
            <a:endParaRPr lang="en-US"/>
          </a:p>
        </p:txBody>
      </p:sp>
    </p:spTree>
    <p:extLst>
      <p:ext uri="{BB962C8B-B14F-4D97-AF65-F5344CB8AC3E}">
        <p14:creationId xmlns:p14="http://schemas.microsoft.com/office/powerpoint/2010/main" val="3663585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F5E204-0849-D993-A633-29067ED5C25E}"/>
              </a:ext>
            </a:extLst>
          </p:cNvPr>
          <p:cNvSpPr>
            <a:spLocks noGrp="1"/>
          </p:cNvSpPr>
          <p:nvPr>
            <p:ph type="dt" sz="half" idx="10"/>
          </p:nvPr>
        </p:nvSpPr>
        <p:spPr/>
        <p:txBody>
          <a:bodyPr/>
          <a:lstStyle/>
          <a:p>
            <a:fld id="{689B4EC4-4E64-3841-828D-13438D014493}" type="datetimeFigureOut">
              <a:rPr lang="en-US" smtClean="0"/>
              <a:t>5/4/24</a:t>
            </a:fld>
            <a:endParaRPr lang="en-US"/>
          </a:p>
        </p:txBody>
      </p:sp>
      <p:sp>
        <p:nvSpPr>
          <p:cNvPr id="3" name="Footer Placeholder 2">
            <a:extLst>
              <a:ext uri="{FF2B5EF4-FFF2-40B4-BE49-F238E27FC236}">
                <a16:creationId xmlns:a16="http://schemas.microsoft.com/office/drawing/2014/main" id="{46051E32-5956-E1A3-9C56-01FBDBB2A6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A3095D-A37E-D47F-0783-FCC6AAF12A06}"/>
              </a:ext>
            </a:extLst>
          </p:cNvPr>
          <p:cNvSpPr>
            <a:spLocks noGrp="1"/>
          </p:cNvSpPr>
          <p:nvPr>
            <p:ph type="sldNum" sz="quarter" idx="12"/>
          </p:nvPr>
        </p:nvSpPr>
        <p:spPr/>
        <p:txBody>
          <a:bodyPr/>
          <a:lstStyle/>
          <a:p>
            <a:fld id="{74971A61-70B9-A94C-B445-8D08E1EF22FE}" type="slidenum">
              <a:rPr lang="en-US" smtClean="0"/>
              <a:t>‹#›</a:t>
            </a:fld>
            <a:endParaRPr lang="en-US"/>
          </a:p>
        </p:txBody>
      </p:sp>
    </p:spTree>
    <p:extLst>
      <p:ext uri="{BB962C8B-B14F-4D97-AF65-F5344CB8AC3E}">
        <p14:creationId xmlns:p14="http://schemas.microsoft.com/office/powerpoint/2010/main" val="11791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0D3D4-4FA2-D0A0-99E9-7ABE28A85E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FB9317-43B4-5C67-2CC8-47B4FD3493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7F0DDB-D744-3E2F-8605-23857A428B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03E4A9-97C0-8725-33E0-F6F83EB769A3}"/>
              </a:ext>
            </a:extLst>
          </p:cNvPr>
          <p:cNvSpPr>
            <a:spLocks noGrp="1"/>
          </p:cNvSpPr>
          <p:nvPr>
            <p:ph type="dt" sz="half" idx="10"/>
          </p:nvPr>
        </p:nvSpPr>
        <p:spPr/>
        <p:txBody>
          <a:bodyPr/>
          <a:lstStyle/>
          <a:p>
            <a:fld id="{689B4EC4-4E64-3841-828D-13438D014493}" type="datetimeFigureOut">
              <a:rPr lang="en-US" smtClean="0"/>
              <a:t>5/4/24</a:t>
            </a:fld>
            <a:endParaRPr lang="en-US"/>
          </a:p>
        </p:txBody>
      </p:sp>
      <p:sp>
        <p:nvSpPr>
          <p:cNvPr id="6" name="Footer Placeholder 5">
            <a:extLst>
              <a:ext uri="{FF2B5EF4-FFF2-40B4-BE49-F238E27FC236}">
                <a16:creationId xmlns:a16="http://schemas.microsoft.com/office/drawing/2014/main" id="{B617BD0C-2CFB-56AE-C855-68F3699D05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971BAC-2F6C-3ECF-2957-C3BD444C7C8A}"/>
              </a:ext>
            </a:extLst>
          </p:cNvPr>
          <p:cNvSpPr>
            <a:spLocks noGrp="1"/>
          </p:cNvSpPr>
          <p:nvPr>
            <p:ph type="sldNum" sz="quarter" idx="12"/>
          </p:nvPr>
        </p:nvSpPr>
        <p:spPr/>
        <p:txBody>
          <a:bodyPr/>
          <a:lstStyle/>
          <a:p>
            <a:fld id="{74971A61-70B9-A94C-B445-8D08E1EF22FE}" type="slidenum">
              <a:rPr lang="en-US" smtClean="0"/>
              <a:t>‹#›</a:t>
            </a:fld>
            <a:endParaRPr lang="en-US"/>
          </a:p>
        </p:txBody>
      </p:sp>
    </p:spTree>
    <p:extLst>
      <p:ext uri="{BB962C8B-B14F-4D97-AF65-F5344CB8AC3E}">
        <p14:creationId xmlns:p14="http://schemas.microsoft.com/office/powerpoint/2010/main" val="163891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AF41E-E55A-A968-EB0B-4855F03AF6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22ACD9-5ED2-0BB9-573F-BB7452231D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821DBF-C8A0-FBD4-B522-986AB4639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FFEA5-486F-B6CB-B3A7-80EC24DA24BD}"/>
              </a:ext>
            </a:extLst>
          </p:cNvPr>
          <p:cNvSpPr>
            <a:spLocks noGrp="1"/>
          </p:cNvSpPr>
          <p:nvPr>
            <p:ph type="dt" sz="half" idx="10"/>
          </p:nvPr>
        </p:nvSpPr>
        <p:spPr/>
        <p:txBody>
          <a:bodyPr/>
          <a:lstStyle/>
          <a:p>
            <a:fld id="{689B4EC4-4E64-3841-828D-13438D014493}" type="datetimeFigureOut">
              <a:rPr lang="en-US" smtClean="0"/>
              <a:t>5/4/24</a:t>
            </a:fld>
            <a:endParaRPr lang="en-US"/>
          </a:p>
        </p:txBody>
      </p:sp>
      <p:sp>
        <p:nvSpPr>
          <p:cNvPr id="6" name="Footer Placeholder 5">
            <a:extLst>
              <a:ext uri="{FF2B5EF4-FFF2-40B4-BE49-F238E27FC236}">
                <a16:creationId xmlns:a16="http://schemas.microsoft.com/office/drawing/2014/main" id="{6E97045F-F1CF-3E3B-CB36-A462C35F2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2BFDA3-E8AE-EDE8-F226-D0AFFF5BF5BE}"/>
              </a:ext>
            </a:extLst>
          </p:cNvPr>
          <p:cNvSpPr>
            <a:spLocks noGrp="1"/>
          </p:cNvSpPr>
          <p:nvPr>
            <p:ph type="sldNum" sz="quarter" idx="12"/>
          </p:nvPr>
        </p:nvSpPr>
        <p:spPr/>
        <p:txBody>
          <a:bodyPr/>
          <a:lstStyle/>
          <a:p>
            <a:fld id="{74971A61-70B9-A94C-B445-8D08E1EF22FE}" type="slidenum">
              <a:rPr lang="en-US" smtClean="0"/>
              <a:t>‹#›</a:t>
            </a:fld>
            <a:endParaRPr lang="en-US"/>
          </a:p>
        </p:txBody>
      </p:sp>
    </p:spTree>
    <p:extLst>
      <p:ext uri="{BB962C8B-B14F-4D97-AF65-F5344CB8AC3E}">
        <p14:creationId xmlns:p14="http://schemas.microsoft.com/office/powerpoint/2010/main" val="188451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duotone>
              <a:prstClr val="black"/>
              <a:schemeClr val="accent2">
                <a:tint val="45000"/>
                <a:satMod val="400000"/>
              </a:schemeClr>
            </a:duotone>
            <a:extLst>
              <a:ext uri="{BEBA8EAE-BF5A-486C-A8C5-ECC9F3942E4B}">
                <a14:imgProps xmlns:a14="http://schemas.microsoft.com/office/drawing/2010/main">
                  <a14:imgLayer r:embed="rId15">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263CD-80D4-BF80-93D9-78C6CB13EF63}"/>
              </a:ext>
            </a:extLst>
          </p:cNvPr>
          <p:cNvSpPr>
            <a:spLocks noGrp="1"/>
          </p:cNvSpPr>
          <p:nvPr>
            <p:ph type="title"/>
          </p:nvPr>
        </p:nvSpPr>
        <p:spPr>
          <a:xfrm>
            <a:off x="438150" y="365126"/>
            <a:ext cx="11315700" cy="76748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23DC803-1399-BB16-7E5E-11ACDCC1FB84}"/>
              </a:ext>
            </a:extLst>
          </p:cNvPr>
          <p:cNvSpPr>
            <a:spLocks noGrp="1"/>
          </p:cNvSpPr>
          <p:nvPr>
            <p:ph type="body" idx="1"/>
          </p:nvPr>
        </p:nvSpPr>
        <p:spPr>
          <a:xfrm>
            <a:off x="438150" y="1402773"/>
            <a:ext cx="11315700" cy="47741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6D3EB5-2F19-48C7-420A-B588B0AD47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B4EC4-4E64-3841-828D-13438D014493}" type="datetimeFigureOut">
              <a:rPr lang="en-US" smtClean="0"/>
              <a:t>5/4/24</a:t>
            </a:fld>
            <a:endParaRPr lang="en-US"/>
          </a:p>
        </p:txBody>
      </p:sp>
      <p:sp>
        <p:nvSpPr>
          <p:cNvPr id="5" name="Footer Placeholder 4">
            <a:extLst>
              <a:ext uri="{FF2B5EF4-FFF2-40B4-BE49-F238E27FC236}">
                <a16:creationId xmlns:a16="http://schemas.microsoft.com/office/drawing/2014/main" id="{1B0FD3A1-F041-7592-FF8B-78F90C6353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1868CD-CDEF-DF5A-8217-FCD87BFCEC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71A61-70B9-A94C-B445-8D08E1EF22FE}" type="slidenum">
              <a:rPr lang="en-US" smtClean="0"/>
              <a:t>‹#›</a:t>
            </a:fld>
            <a:endParaRPr lang="en-US"/>
          </a:p>
        </p:txBody>
      </p:sp>
    </p:spTree>
    <p:extLst>
      <p:ext uri="{BB962C8B-B14F-4D97-AF65-F5344CB8AC3E}">
        <p14:creationId xmlns:p14="http://schemas.microsoft.com/office/powerpoint/2010/main" val="2332543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100000"/>
        </a:lnSpc>
        <a:spcBef>
          <a:spcPct val="0"/>
        </a:spcBef>
        <a:buNone/>
        <a:defRPr sz="4400" b="1" i="0" kern="1200"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7813F1-A0EA-6140-2A02-0AFD22D56E1A}"/>
              </a:ext>
            </a:extLst>
          </p:cNvPr>
          <p:cNvSpPr>
            <a:spLocks noGrp="1"/>
          </p:cNvSpPr>
          <p:nvPr>
            <p:ph type="ctrTitle"/>
          </p:nvPr>
        </p:nvSpPr>
        <p:spPr/>
        <p:txBody>
          <a:bodyPr/>
          <a:lstStyle/>
          <a:p>
            <a:r>
              <a:rPr lang="en-US" dirty="0">
                <a:solidFill>
                  <a:schemeClr val="bg1"/>
                </a:solidFill>
              </a:rPr>
              <a:t>Roswell church of Christ</a:t>
            </a:r>
          </a:p>
        </p:txBody>
      </p:sp>
      <p:sp>
        <p:nvSpPr>
          <p:cNvPr id="5" name="Subtitle 4">
            <a:extLst>
              <a:ext uri="{FF2B5EF4-FFF2-40B4-BE49-F238E27FC236}">
                <a16:creationId xmlns:a16="http://schemas.microsoft.com/office/drawing/2014/main" id="{5F963527-5598-241B-D526-3AB385207FD1}"/>
              </a:ext>
            </a:extLst>
          </p:cNvPr>
          <p:cNvSpPr>
            <a:spLocks noGrp="1"/>
          </p:cNvSpPr>
          <p:nvPr>
            <p:ph type="subTitle" idx="1"/>
          </p:nvPr>
        </p:nvSpPr>
        <p:spPr/>
        <p:txBody>
          <a:bodyPr>
            <a:normAutofit/>
          </a:bodyPr>
          <a:lstStyle/>
          <a:p>
            <a:r>
              <a:rPr lang="en-US" sz="4400" dirty="0">
                <a:solidFill>
                  <a:schemeClr val="bg1"/>
                </a:solidFill>
              </a:rPr>
              <a:t>Bible Basics and Evangelism</a:t>
            </a:r>
          </a:p>
        </p:txBody>
      </p:sp>
    </p:spTree>
    <p:extLst>
      <p:ext uri="{BB962C8B-B14F-4D97-AF65-F5344CB8AC3E}">
        <p14:creationId xmlns:p14="http://schemas.microsoft.com/office/powerpoint/2010/main" val="308370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498764" y="189281"/>
            <a:ext cx="11194473" cy="648117"/>
          </a:xfrm>
        </p:spPr>
        <p:txBody>
          <a:bodyPr>
            <a:normAutofit fontScale="90000"/>
          </a:bodyPr>
          <a:lstStyle/>
          <a:p>
            <a:r>
              <a:rPr lang="en-US" sz="4000" dirty="0">
                <a:latin typeface="+mn-lt"/>
              </a:rPr>
              <a:t>What About Worship</a:t>
            </a:r>
            <a:endParaRPr lang="en-US" sz="4000" dirty="0"/>
          </a:p>
        </p:txBody>
      </p:sp>
      <p:sp>
        <p:nvSpPr>
          <p:cNvPr id="5" name="Content Placeholder 4">
            <a:extLst>
              <a:ext uri="{FF2B5EF4-FFF2-40B4-BE49-F238E27FC236}">
                <a16:creationId xmlns:a16="http://schemas.microsoft.com/office/drawing/2014/main" id="{EBF8B0BD-3897-D618-0BBB-71EF2E20305F}"/>
              </a:ext>
            </a:extLst>
          </p:cNvPr>
          <p:cNvSpPr>
            <a:spLocks noGrp="1"/>
          </p:cNvSpPr>
          <p:nvPr>
            <p:ph idx="1"/>
          </p:nvPr>
        </p:nvSpPr>
        <p:spPr>
          <a:xfrm>
            <a:off x="498764" y="956766"/>
            <a:ext cx="11194473" cy="5809794"/>
          </a:xfrm>
        </p:spPr>
        <p:txBody>
          <a:bodyPr>
            <a:normAutofit fontScale="92500"/>
          </a:bodyPr>
          <a:lstStyle/>
          <a:p>
            <a:pPr marL="0" indent="0">
              <a:lnSpc>
                <a:spcPct val="110000"/>
              </a:lnSpc>
              <a:spcAft>
                <a:spcPts val="600"/>
              </a:spcAft>
              <a:buNone/>
            </a:pPr>
            <a:r>
              <a:rPr lang="en-US" sz="3200" dirty="0"/>
              <a:t>MT 17:1-6</a:t>
            </a:r>
          </a:p>
          <a:p>
            <a:pPr marL="0" indent="0">
              <a:lnSpc>
                <a:spcPct val="110000"/>
              </a:lnSpc>
              <a:spcAft>
                <a:spcPts val="600"/>
              </a:spcAft>
              <a:buNone/>
            </a:pPr>
            <a:r>
              <a:rPr lang="en-US" sz="3200" b="1" baseline="30000" dirty="0"/>
              <a:t>1</a:t>
            </a:r>
            <a:r>
              <a:rPr lang="en-US" sz="3200" b="1" dirty="0"/>
              <a:t> </a:t>
            </a:r>
            <a:r>
              <a:rPr lang="en-US" sz="3200" dirty="0"/>
              <a:t>Six days later, Jesus took with Him Peter and James, and his brother John, and led them up on a high mountain by themselves. </a:t>
            </a:r>
            <a:r>
              <a:rPr lang="en-US" sz="3200" b="1" baseline="30000" dirty="0"/>
              <a:t>2 </a:t>
            </a:r>
            <a:r>
              <a:rPr lang="en-US" sz="3200" dirty="0"/>
              <a:t>And He was transfigured before them; and His face shone like the sun, and His garments became as white as light. </a:t>
            </a:r>
            <a:r>
              <a:rPr lang="en-US" sz="3200" b="1" baseline="30000" dirty="0"/>
              <a:t>3 </a:t>
            </a:r>
            <a:r>
              <a:rPr lang="en-US" sz="3200" dirty="0"/>
              <a:t>And behold, Moses and Elijah appeared to them, talking with Him. </a:t>
            </a:r>
            <a:r>
              <a:rPr lang="en-US" sz="3200" b="1" baseline="30000" dirty="0"/>
              <a:t>4 </a:t>
            </a:r>
            <a:r>
              <a:rPr lang="en-US" sz="3200" dirty="0"/>
              <a:t>Peter responded and said to Jesus, “Lord, it is good that we are here. If You want, I will make three tabernacles here: one for You, one for Moses, and one for Elijah.” </a:t>
            </a:r>
            <a:r>
              <a:rPr lang="en-US" sz="3200" b="1" baseline="30000" dirty="0"/>
              <a:t>5 </a:t>
            </a:r>
            <a:r>
              <a:rPr lang="en-US" sz="3200" dirty="0"/>
              <a:t>While he was still speaking, a bright cloud overshadowed them, and behold, a voice from the cloud said, “This is My beloved Son, with whom I am well pleased; listen to Him!”</a:t>
            </a:r>
          </a:p>
        </p:txBody>
      </p:sp>
    </p:spTree>
    <p:extLst>
      <p:ext uri="{BB962C8B-B14F-4D97-AF65-F5344CB8AC3E}">
        <p14:creationId xmlns:p14="http://schemas.microsoft.com/office/powerpoint/2010/main" val="9054611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498764" y="189281"/>
            <a:ext cx="11194473" cy="648117"/>
          </a:xfrm>
        </p:spPr>
        <p:txBody>
          <a:bodyPr>
            <a:normAutofit fontScale="90000"/>
          </a:bodyPr>
          <a:lstStyle/>
          <a:p>
            <a:r>
              <a:rPr lang="en-US" sz="4000" dirty="0">
                <a:latin typeface="+mn-lt"/>
              </a:rPr>
              <a:t>What About Worship</a:t>
            </a:r>
            <a:endParaRPr lang="en-US" sz="4000" dirty="0"/>
          </a:p>
        </p:txBody>
      </p:sp>
      <p:sp>
        <p:nvSpPr>
          <p:cNvPr id="5" name="Content Placeholder 4">
            <a:extLst>
              <a:ext uri="{FF2B5EF4-FFF2-40B4-BE49-F238E27FC236}">
                <a16:creationId xmlns:a16="http://schemas.microsoft.com/office/drawing/2014/main" id="{EBF8B0BD-3897-D618-0BBB-71EF2E20305F}"/>
              </a:ext>
            </a:extLst>
          </p:cNvPr>
          <p:cNvSpPr>
            <a:spLocks noGrp="1"/>
          </p:cNvSpPr>
          <p:nvPr>
            <p:ph idx="1"/>
          </p:nvPr>
        </p:nvSpPr>
        <p:spPr>
          <a:xfrm>
            <a:off x="498764" y="860516"/>
            <a:ext cx="11194473" cy="5809794"/>
          </a:xfrm>
        </p:spPr>
        <p:txBody>
          <a:bodyPr>
            <a:normAutofit fontScale="92500" lnSpcReduction="10000"/>
          </a:bodyPr>
          <a:lstStyle/>
          <a:p>
            <a:pPr marL="0" indent="0">
              <a:lnSpc>
                <a:spcPct val="110000"/>
              </a:lnSpc>
              <a:spcAft>
                <a:spcPts val="600"/>
              </a:spcAft>
              <a:buNone/>
            </a:pPr>
            <a:r>
              <a:rPr lang="en-US" sz="3200" dirty="0"/>
              <a:t>MT 21:1-6</a:t>
            </a:r>
          </a:p>
          <a:p>
            <a:pPr marL="0" indent="0">
              <a:lnSpc>
                <a:spcPct val="110000"/>
              </a:lnSpc>
              <a:buNone/>
            </a:pPr>
            <a:r>
              <a:rPr lang="en-US" sz="3000" b="1" dirty="0"/>
              <a:t>21 </a:t>
            </a:r>
            <a:r>
              <a:rPr lang="en-US" sz="3000" dirty="0"/>
              <a:t>When they had approached Jerusalem and had come to </a:t>
            </a:r>
            <a:r>
              <a:rPr lang="en-US" sz="3000" dirty="0" err="1"/>
              <a:t>Bethphage</a:t>
            </a:r>
            <a:r>
              <a:rPr lang="en-US" sz="3000" dirty="0"/>
              <a:t>, at the Mount of Olives, Jesus then sent two disciples, </a:t>
            </a:r>
            <a:r>
              <a:rPr lang="en-US" sz="3000" b="1" baseline="30000" dirty="0"/>
              <a:t>2 </a:t>
            </a:r>
            <a:r>
              <a:rPr lang="en-US" sz="3000" dirty="0"/>
              <a:t>saying to them, “Go into the village opposite you, and immediately you will find a donkey tied </a:t>
            </a:r>
            <a:r>
              <a:rPr lang="en-US" sz="3000" i="1" dirty="0"/>
              <a:t>there</a:t>
            </a:r>
            <a:r>
              <a:rPr lang="en-US" sz="3000" dirty="0"/>
              <a:t> and a colt with it. Untie them and bring them to Me. </a:t>
            </a:r>
            <a:r>
              <a:rPr lang="en-US" sz="3000" b="1" baseline="30000" dirty="0"/>
              <a:t>3 </a:t>
            </a:r>
            <a:r>
              <a:rPr lang="en-US" sz="3000" dirty="0"/>
              <a:t>And if anyone says anything to you, you shall say, ‘The Lord needs them,’ and he will send them on immediately.” </a:t>
            </a:r>
            <a:r>
              <a:rPr lang="en-US" sz="3000" b="1" baseline="30000" dirty="0"/>
              <a:t>4 </a:t>
            </a:r>
            <a:r>
              <a:rPr lang="en-US" sz="3000" dirty="0"/>
              <a:t>Now this took place so that what was spoken through the prophet would be fulfilled:</a:t>
            </a:r>
          </a:p>
          <a:p>
            <a:pPr marL="0" indent="0">
              <a:lnSpc>
                <a:spcPct val="110000"/>
              </a:lnSpc>
              <a:buNone/>
            </a:pPr>
            <a:r>
              <a:rPr lang="en-US" sz="3000" b="1" baseline="30000" dirty="0"/>
              <a:t>	5 </a:t>
            </a:r>
            <a:r>
              <a:rPr lang="en-US" sz="3000" dirty="0"/>
              <a:t>“</a:t>
            </a:r>
            <a:r>
              <a:rPr lang="en-US" sz="3000" cap="small" dirty="0"/>
              <a:t>Say to the daughter of Zion</a:t>
            </a:r>
            <a:r>
              <a:rPr lang="en-US" sz="3000" dirty="0"/>
              <a:t>,</a:t>
            </a:r>
            <a:br>
              <a:rPr lang="en-US" sz="3000" dirty="0"/>
            </a:br>
            <a:r>
              <a:rPr lang="en-US" sz="3000" dirty="0"/>
              <a:t>	‘</a:t>
            </a:r>
            <a:r>
              <a:rPr lang="en-US" sz="3000" cap="small" dirty="0"/>
              <a:t>Behold your King is coming to you</a:t>
            </a:r>
            <a:r>
              <a:rPr lang="en-US" sz="3000" dirty="0"/>
              <a:t>,</a:t>
            </a:r>
            <a:br>
              <a:rPr lang="en-US" sz="3000" dirty="0"/>
            </a:br>
            <a:r>
              <a:rPr lang="en-US" sz="3000" dirty="0"/>
              <a:t>	</a:t>
            </a:r>
            <a:r>
              <a:rPr lang="en-US" sz="3000" cap="small" dirty="0"/>
              <a:t>Humble, and mounted on a donkey</a:t>
            </a:r>
            <a:r>
              <a:rPr lang="en-US" sz="3000" dirty="0"/>
              <a:t>,</a:t>
            </a:r>
            <a:br>
              <a:rPr lang="en-US" sz="3000" dirty="0"/>
            </a:br>
            <a:r>
              <a:rPr lang="en-US" sz="3000" dirty="0"/>
              <a:t>	</a:t>
            </a:r>
            <a:r>
              <a:rPr lang="en-US" sz="3000" cap="small" dirty="0"/>
              <a:t>Even on a colt, the foal of a donkey</a:t>
            </a:r>
            <a:r>
              <a:rPr lang="en-US" sz="3000" dirty="0"/>
              <a:t>.’”</a:t>
            </a:r>
          </a:p>
          <a:p>
            <a:pPr marL="0" indent="0">
              <a:lnSpc>
                <a:spcPct val="110000"/>
              </a:lnSpc>
              <a:buNone/>
            </a:pPr>
            <a:r>
              <a:rPr lang="en-US" sz="3000" b="1" baseline="30000" dirty="0"/>
              <a:t>6 </a:t>
            </a:r>
            <a:r>
              <a:rPr lang="en-US" sz="3000" dirty="0"/>
              <a:t>The disciples went and did just as Jesus had instructed them</a:t>
            </a:r>
          </a:p>
        </p:txBody>
      </p:sp>
    </p:spTree>
    <p:extLst>
      <p:ext uri="{BB962C8B-B14F-4D97-AF65-F5344CB8AC3E}">
        <p14:creationId xmlns:p14="http://schemas.microsoft.com/office/powerpoint/2010/main" val="635890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charRg st="10" end="48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charRg st="487" end="63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charRg st="632" end="6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5833F73-0D3D-C3EB-DE6A-7A5EA9884299}"/>
              </a:ext>
            </a:extLst>
          </p:cNvPr>
          <p:cNvSpPr>
            <a:spLocks noGrp="1" noChangeArrowheads="1"/>
          </p:cNvSpPr>
          <p:nvPr>
            <p:ph type="title"/>
          </p:nvPr>
        </p:nvSpPr>
        <p:spPr/>
        <p:txBody>
          <a:bodyPr/>
          <a:lstStyle/>
          <a:p>
            <a:pPr eaLnBrk="1" hangingPunct="1">
              <a:defRPr/>
            </a:pPr>
            <a:r>
              <a:rPr lang="en-US" dirty="0">
                <a:solidFill>
                  <a:schemeClr val="bg1"/>
                </a:solidFill>
                <a:latin typeface="+mn-lt"/>
              </a:rPr>
              <a:t>What About Worship</a:t>
            </a:r>
          </a:p>
        </p:txBody>
      </p:sp>
      <p:sp>
        <p:nvSpPr>
          <p:cNvPr id="23556" name="Rectangle 4">
            <a:extLst>
              <a:ext uri="{FF2B5EF4-FFF2-40B4-BE49-F238E27FC236}">
                <a16:creationId xmlns:a16="http://schemas.microsoft.com/office/drawing/2014/main" id="{13E0537D-AD43-9474-1A6C-46C4256CD3F4}"/>
              </a:ext>
            </a:extLst>
          </p:cNvPr>
          <p:cNvSpPr>
            <a:spLocks noGrp="1" noChangeArrowheads="1"/>
          </p:cNvSpPr>
          <p:nvPr>
            <p:ph type="body" sz="half" idx="1"/>
          </p:nvPr>
        </p:nvSpPr>
        <p:spPr>
          <a:xfrm>
            <a:off x="1694146" y="1752600"/>
            <a:ext cx="4038600" cy="4530725"/>
          </a:xfrm>
        </p:spPr>
        <p:txBody>
          <a:bodyPr/>
          <a:lstStyle/>
          <a:p>
            <a:pPr eaLnBrk="1" hangingPunct="1">
              <a:spcAft>
                <a:spcPts val="600"/>
              </a:spcAft>
              <a:defRPr/>
            </a:pPr>
            <a:r>
              <a:rPr lang="en-US" sz="3600" dirty="0">
                <a:solidFill>
                  <a:schemeClr val="bg1"/>
                </a:solidFill>
                <a:latin typeface="+mn-lt"/>
              </a:rPr>
              <a:t>Jerusalem</a:t>
            </a:r>
          </a:p>
          <a:p>
            <a:pPr eaLnBrk="1" hangingPunct="1">
              <a:spcAft>
                <a:spcPts val="600"/>
              </a:spcAft>
              <a:defRPr/>
            </a:pPr>
            <a:r>
              <a:rPr lang="en-US" sz="3600" dirty="0">
                <a:solidFill>
                  <a:schemeClr val="bg1"/>
                </a:solidFill>
                <a:latin typeface="+mn-lt"/>
              </a:rPr>
              <a:t>Levitical High Priest</a:t>
            </a:r>
          </a:p>
          <a:p>
            <a:pPr eaLnBrk="1" hangingPunct="1">
              <a:spcAft>
                <a:spcPts val="600"/>
              </a:spcAft>
              <a:defRPr/>
            </a:pPr>
            <a:r>
              <a:rPr lang="en-US" sz="3600" dirty="0">
                <a:solidFill>
                  <a:schemeClr val="bg1"/>
                </a:solidFill>
                <a:latin typeface="+mn-lt"/>
              </a:rPr>
              <a:t>Temple </a:t>
            </a:r>
          </a:p>
          <a:p>
            <a:pPr eaLnBrk="1" hangingPunct="1">
              <a:spcAft>
                <a:spcPts val="600"/>
              </a:spcAft>
              <a:defRPr/>
            </a:pPr>
            <a:r>
              <a:rPr lang="en-US" sz="3600" dirty="0">
                <a:solidFill>
                  <a:schemeClr val="bg1"/>
                </a:solidFill>
                <a:latin typeface="+mn-lt"/>
              </a:rPr>
              <a:t>Holy Place</a:t>
            </a:r>
          </a:p>
          <a:p>
            <a:pPr eaLnBrk="1" hangingPunct="1">
              <a:spcAft>
                <a:spcPts val="600"/>
              </a:spcAft>
              <a:defRPr/>
            </a:pPr>
            <a:r>
              <a:rPr lang="en-US" sz="3600" dirty="0">
                <a:solidFill>
                  <a:schemeClr val="bg1"/>
                </a:solidFill>
                <a:latin typeface="+mn-lt"/>
              </a:rPr>
              <a:t>Animal Sacrifices</a:t>
            </a:r>
          </a:p>
          <a:p>
            <a:pPr eaLnBrk="1" hangingPunct="1">
              <a:spcAft>
                <a:spcPts val="600"/>
              </a:spcAft>
              <a:defRPr/>
            </a:pPr>
            <a:r>
              <a:rPr lang="en-US" sz="3600" dirty="0">
                <a:solidFill>
                  <a:schemeClr val="bg1"/>
                </a:solidFill>
                <a:latin typeface="+mn-lt"/>
              </a:rPr>
              <a:t>Passover Feast</a:t>
            </a:r>
          </a:p>
          <a:p>
            <a:pPr eaLnBrk="1" hangingPunct="1">
              <a:spcAft>
                <a:spcPts val="600"/>
              </a:spcAft>
              <a:defRPr/>
            </a:pPr>
            <a:r>
              <a:rPr lang="en-US" sz="3600" dirty="0">
                <a:solidFill>
                  <a:schemeClr val="bg1"/>
                </a:solidFill>
                <a:latin typeface="+mn-lt"/>
              </a:rPr>
              <a:t>Incense</a:t>
            </a:r>
          </a:p>
        </p:txBody>
      </p:sp>
      <p:sp>
        <p:nvSpPr>
          <p:cNvPr id="23557" name="Rectangle 5">
            <a:extLst>
              <a:ext uri="{FF2B5EF4-FFF2-40B4-BE49-F238E27FC236}">
                <a16:creationId xmlns:a16="http://schemas.microsoft.com/office/drawing/2014/main" id="{1E4AEDA3-8487-0612-A0AB-D196090CD3B7}"/>
              </a:ext>
            </a:extLst>
          </p:cNvPr>
          <p:cNvSpPr>
            <a:spLocks noGrp="1" noChangeArrowheads="1"/>
          </p:cNvSpPr>
          <p:nvPr>
            <p:ph type="body" sz="half" idx="2"/>
          </p:nvPr>
        </p:nvSpPr>
        <p:spPr>
          <a:xfrm>
            <a:off x="6360090" y="1752600"/>
            <a:ext cx="4038600" cy="4495800"/>
          </a:xfrm>
        </p:spPr>
        <p:txBody>
          <a:bodyPr>
            <a:normAutofit/>
          </a:bodyPr>
          <a:lstStyle/>
          <a:p>
            <a:pPr eaLnBrk="1" hangingPunct="1">
              <a:spcAft>
                <a:spcPts val="600"/>
              </a:spcAft>
              <a:defRPr/>
            </a:pPr>
            <a:r>
              <a:rPr lang="en-US" sz="3600">
                <a:solidFill>
                  <a:schemeClr val="bg1"/>
                </a:solidFill>
                <a:latin typeface="+mn-lt"/>
              </a:rPr>
              <a:t>Hebrews 12:22</a:t>
            </a:r>
          </a:p>
          <a:p>
            <a:pPr eaLnBrk="1" hangingPunct="1">
              <a:spcAft>
                <a:spcPts val="600"/>
              </a:spcAft>
              <a:defRPr/>
            </a:pPr>
            <a:r>
              <a:rPr lang="en-US" sz="3600">
                <a:solidFill>
                  <a:schemeClr val="bg1"/>
                </a:solidFill>
                <a:latin typeface="+mn-lt"/>
              </a:rPr>
              <a:t>Hebrews 9:1</a:t>
            </a:r>
          </a:p>
          <a:p>
            <a:pPr eaLnBrk="1" hangingPunct="1">
              <a:spcAft>
                <a:spcPts val="600"/>
              </a:spcAft>
              <a:defRPr/>
            </a:pPr>
            <a:r>
              <a:rPr lang="en-US" sz="3600">
                <a:solidFill>
                  <a:schemeClr val="bg1"/>
                </a:solidFill>
                <a:latin typeface="+mn-lt"/>
              </a:rPr>
              <a:t>Hebrews 9:2</a:t>
            </a:r>
          </a:p>
          <a:p>
            <a:pPr eaLnBrk="1" hangingPunct="1">
              <a:spcAft>
                <a:spcPts val="600"/>
              </a:spcAft>
              <a:defRPr/>
            </a:pPr>
            <a:r>
              <a:rPr lang="en-US" sz="3600">
                <a:solidFill>
                  <a:schemeClr val="bg1"/>
                </a:solidFill>
                <a:latin typeface="+mn-lt"/>
              </a:rPr>
              <a:t>Hebrews 9:24</a:t>
            </a:r>
          </a:p>
          <a:p>
            <a:pPr eaLnBrk="1" hangingPunct="1">
              <a:spcAft>
                <a:spcPts val="600"/>
              </a:spcAft>
              <a:defRPr/>
            </a:pPr>
            <a:r>
              <a:rPr lang="en-US" sz="3600">
                <a:solidFill>
                  <a:schemeClr val="bg1"/>
                </a:solidFill>
                <a:latin typeface="+mn-lt"/>
              </a:rPr>
              <a:t>Hebrews 9:25-28</a:t>
            </a:r>
          </a:p>
          <a:p>
            <a:pPr eaLnBrk="1" hangingPunct="1">
              <a:spcAft>
                <a:spcPts val="600"/>
              </a:spcAft>
              <a:defRPr/>
            </a:pPr>
            <a:r>
              <a:rPr lang="en-US" sz="3600">
                <a:solidFill>
                  <a:schemeClr val="bg1"/>
                </a:solidFill>
                <a:latin typeface="+mn-lt"/>
              </a:rPr>
              <a:t>1 Corinthians 5:7</a:t>
            </a:r>
          </a:p>
          <a:p>
            <a:pPr eaLnBrk="1" hangingPunct="1">
              <a:spcAft>
                <a:spcPts val="600"/>
              </a:spcAft>
              <a:defRPr/>
            </a:pPr>
            <a:r>
              <a:rPr lang="en-US" sz="3600">
                <a:solidFill>
                  <a:schemeClr val="bg1"/>
                </a:solidFill>
                <a:latin typeface="+mn-lt"/>
              </a:rPr>
              <a:t>Philippians 4:18</a:t>
            </a:r>
          </a:p>
          <a:p>
            <a:pPr eaLnBrk="1" hangingPunct="1">
              <a:spcAft>
                <a:spcPts val="600"/>
              </a:spcAft>
              <a:defRPr/>
            </a:pPr>
            <a:endParaRPr lang="en-US" sz="3600">
              <a:solidFill>
                <a:schemeClr val="bg1"/>
              </a:solidFill>
              <a:latin typeface="+mn-lt"/>
            </a:endParaRPr>
          </a:p>
          <a:p>
            <a:pPr eaLnBrk="1" hangingPunct="1">
              <a:spcAft>
                <a:spcPts val="600"/>
              </a:spcAft>
              <a:defRPr/>
            </a:pPr>
            <a:endParaRPr lang="en-US" sz="3600">
              <a:solidFill>
                <a:schemeClr val="bg1"/>
              </a:solidFill>
              <a:latin typeface="+mn-lt"/>
            </a:endParaRPr>
          </a:p>
        </p:txBody>
      </p:sp>
      <p:sp>
        <p:nvSpPr>
          <p:cNvPr id="17413" name="Text Box 6">
            <a:extLst>
              <a:ext uri="{FF2B5EF4-FFF2-40B4-BE49-F238E27FC236}">
                <a16:creationId xmlns:a16="http://schemas.microsoft.com/office/drawing/2014/main" id="{944E0166-47BA-05E6-D15D-4EE43E507DB5}"/>
              </a:ext>
            </a:extLst>
          </p:cNvPr>
          <p:cNvSpPr txBox="1">
            <a:spLocks noChangeArrowheads="1"/>
          </p:cNvSpPr>
          <p:nvPr/>
        </p:nvSpPr>
        <p:spPr bwMode="auto">
          <a:xfrm>
            <a:off x="1694146" y="1143000"/>
            <a:ext cx="358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altLang="en-US" b="1" dirty="0">
                <a:solidFill>
                  <a:schemeClr val="bg1"/>
                </a:solidFill>
                <a:latin typeface="+mn-lt"/>
              </a:rPr>
              <a:t>In Jerusalem</a:t>
            </a:r>
          </a:p>
        </p:txBody>
      </p:sp>
      <p:sp>
        <p:nvSpPr>
          <p:cNvPr id="17414" name="Text Box 7">
            <a:extLst>
              <a:ext uri="{FF2B5EF4-FFF2-40B4-BE49-F238E27FC236}">
                <a16:creationId xmlns:a16="http://schemas.microsoft.com/office/drawing/2014/main" id="{E3921D5E-5B15-B566-AF88-342084A00BBE}"/>
              </a:ext>
            </a:extLst>
          </p:cNvPr>
          <p:cNvSpPr txBox="1">
            <a:spLocks noChangeArrowheads="1"/>
          </p:cNvSpPr>
          <p:nvPr/>
        </p:nvSpPr>
        <p:spPr bwMode="auto">
          <a:xfrm>
            <a:off x="6360090" y="1143000"/>
            <a:ext cx="320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altLang="en-US" b="1" dirty="0">
                <a:solidFill>
                  <a:schemeClr val="bg1"/>
                </a:solidFill>
                <a:latin typeface="+mn-lt"/>
              </a:rPr>
              <a:t>In Truth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3557">
                                            <p:txEl>
                                              <p:pRg st="0" end="0"/>
                                            </p:txEl>
                                          </p:spTgt>
                                        </p:tgtEl>
                                        <p:attrNameLst>
                                          <p:attrName>style.visibility</p:attrName>
                                        </p:attrNameLst>
                                      </p:cBhvr>
                                      <p:to>
                                        <p:strVal val="visible"/>
                                      </p:to>
                                    </p:set>
                                    <p:anim calcmode="lin" valueType="num">
                                      <p:cBhvr additive="base">
                                        <p:cTn id="19" dur="500" fill="hold"/>
                                        <p:tgtEl>
                                          <p:spTgt spid="2355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35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3557">
                                            <p:txEl>
                                              <p:pRg st="1" end="1"/>
                                            </p:txEl>
                                          </p:spTgt>
                                        </p:tgtEl>
                                        <p:attrNameLst>
                                          <p:attrName>style.visibility</p:attrName>
                                        </p:attrNameLst>
                                      </p:cBhvr>
                                      <p:to>
                                        <p:strVal val="visible"/>
                                      </p:to>
                                    </p:set>
                                    <p:anim calcmode="lin" valueType="num">
                                      <p:cBhvr additive="base">
                                        <p:cTn id="29" dur="500" fill="hold"/>
                                        <p:tgtEl>
                                          <p:spTgt spid="23557">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355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5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23557">
                                            <p:txEl>
                                              <p:pRg st="2" end="2"/>
                                            </p:txEl>
                                          </p:spTgt>
                                        </p:tgtEl>
                                        <p:attrNameLst>
                                          <p:attrName>style.visibility</p:attrName>
                                        </p:attrNameLst>
                                      </p:cBhvr>
                                      <p:to>
                                        <p:strVal val="visible"/>
                                      </p:to>
                                    </p:set>
                                    <p:anim calcmode="lin" valueType="num">
                                      <p:cBhvr additive="base">
                                        <p:cTn id="39" dur="500" fill="hold"/>
                                        <p:tgtEl>
                                          <p:spTgt spid="23557">
                                            <p:txEl>
                                              <p:pRg st="2" end="2"/>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355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55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23557">
                                            <p:txEl>
                                              <p:pRg st="3" end="3"/>
                                            </p:txEl>
                                          </p:spTgt>
                                        </p:tgtEl>
                                        <p:attrNameLst>
                                          <p:attrName>style.visibility</p:attrName>
                                        </p:attrNameLst>
                                      </p:cBhvr>
                                      <p:to>
                                        <p:strVal val="visible"/>
                                      </p:to>
                                    </p:set>
                                    <p:anim calcmode="lin" valueType="num">
                                      <p:cBhvr additive="base">
                                        <p:cTn id="49" dur="500" fill="hold"/>
                                        <p:tgtEl>
                                          <p:spTgt spid="23557">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355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556">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23557">
                                            <p:txEl>
                                              <p:pRg st="4" end="4"/>
                                            </p:txEl>
                                          </p:spTgt>
                                        </p:tgtEl>
                                        <p:attrNameLst>
                                          <p:attrName>style.visibility</p:attrName>
                                        </p:attrNameLst>
                                      </p:cBhvr>
                                      <p:to>
                                        <p:strVal val="visible"/>
                                      </p:to>
                                    </p:set>
                                    <p:anim calcmode="lin" valueType="num">
                                      <p:cBhvr additive="base">
                                        <p:cTn id="59" dur="500" fill="hold"/>
                                        <p:tgtEl>
                                          <p:spTgt spid="23557">
                                            <p:txEl>
                                              <p:pRg st="4" end="4"/>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2355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3556">
                                            <p:txEl>
                                              <p:pRg st="5" end="5"/>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23557">
                                            <p:txEl>
                                              <p:pRg st="5" end="5"/>
                                            </p:txEl>
                                          </p:spTgt>
                                        </p:tgtEl>
                                        <p:attrNameLst>
                                          <p:attrName>style.visibility</p:attrName>
                                        </p:attrNameLst>
                                      </p:cBhvr>
                                      <p:to>
                                        <p:strVal val="visible"/>
                                      </p:to>
                                    </p:set>
                                    <p:anim calcmode="lin" valueType="num">
                                      <p:cBhvr additive="base">
                                        <p:cTn id="69" dur="500" fill="hold"/>
                                        <p:tgtEl>
                                          <p:spTgt spid="23557">
                                            <p:txEl>
                                              <p:pRg st="5" end="5"/>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2355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3556">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23557">
                                            <p:txEl>
                                              <p:pRg st="6" end="6"/>
                                            </p:txEl>
                                          </p:spTgt>
                                        </p:tgtEl>
                                        <p:attrNameLst>
                                          <p:attrName>style.visibility</p:attrName>
                                        </p:attrNameLst>
                                      </p:cBhvr>
                                      <p:to>
                                        <p:strVal val="visible"/>
                                      </p:to>
                                    </p:set>
                                    <p:anim calcmode="lin" valueType="num">
                                      <p:cBhvr additive="base">
                                        <p:cTn id="79" dur="500" fill="hold"/>
                                        <p:tgtEl>
                                          <p:spTgt spid="23557">
                                            <p:txEl>
                                              <p:pRg st="6" end="6"/>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2355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P spid="23557" grpId="0" build="p"/>
      <p:bldP spid="17413" grpId="0"/>
      <p:bldP spid="174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787400"/>
            <a:ext cx="5386917" cy="639763"/>
          </a:xfrm>
        </p:spPr>
        <p:txBody>
          <a:bodyPr>
            <a:normAutofit lnSpcReduction="10000"/>
          </a:bodyPr>
          <a:lstStyle/>
          <a:p>
            <a:r>
              <a:rPr lang="en-US" sz="3600" dirty="0">
                <a:solidFill>
                  <a:schemeClr val="bg1"/>
                </a:solidFill>
              </a:rPr>
              <a:t>Self-centered religion</a:t>
            </a:r>
          </a:p>
        </p:txBody>
      </p:sp>
      <p:sp>
        <p:nvSpPr>
          <p:cNvPr id="4" name="Content Placeholder 3"/>
          <p:cNvSpPr>
            <a:spLocks noGrp="1"/>
          </p:cNvSpPr>
          <p:nvPr>
            <p:ph sz="half" idx="2"/>
          </p:nvPr>
        </p:nvSpPr>
        <p:spPr>
          <a:xfrm>
            <a:off x="609600" y="1600200"/>
            <a:ext cx="5704113" cy="4572000"/>
          </a:xfrm>
        </p:spPr>
        <p:txBody>
          <a:bodyPr>
            <a:noAutofit/>
          </a:bodyPr>
          <a:lstStyle/>
          <a:p>
            <a:r>
              <a:rPr lang="en-US" sz="3600" dirty="0">
                <a:solidFill>
                  <a:schemeClr val="bg1"/>
                </a:solidFill>
              </a:rPr>
              <a:t>Romans 1</a:t>
            </a:r>
          </a:p>
          <a:p>
            <a:pPr lvl="1"/>
            <a:r>
              <a:rPr lang="en-US" sz="3200" dirty="0">
                <a:solidFill>
                  <a:schemeClr val="bg1"/>
                </a:solidFill>
              </a:rPr>
              <a:t>False “gods” created in their image (v 23, 25, 28)</a:t>
            </a:r>
          </a:p>
          <a:p>
            <a:r>
              <a:rPr lang="en-US" sz="3600" dirty="0">
                <a:solidFill>
                  <a:schemeClr val="bg1"/>
                </a:solidFill>
              </a:rPr>
              <a:t>Matthew 6</a:t>
            </a:r>
          </a:p>
          <a:p>
            <a:pPr lvl="1"/>
            <a:r>
              <a:rPr lang="en-US" sz="3200" dirty="0">
                <a:solidFill>
                  <a:schemeClr val="bg1"/>
                </a:solidFill>
              </a:rPr>
              <a:t>Worship of self (v 1, 2, 5, 16)</a:t>
            </a:r>
          </a:p>
          <a:p>
            <a:r>
              <a:rPr lang="en-US" sz="3600" dirty="0">
                <a:solidFill>
                  <a:schemeClr val="bg1"/>
                </a:solidFill>
              </a:rPr>
              <a:t>Matthew 15</a:t>
            </a:r>
          </a:p>
          <a:p>
            <a:pPr lvl="1"/>
            <a:r>
              <a:rPr lang="en-US" sz="3200" dirty="0">
                <a:solidFill>
                  <a:schemeClr val="bg1"/>
                </a:solidFill>
              </a:rPr>
              <a:t>Disregard God’s commands to follow tradition (v 3, 6, 9)</a:t>
            </a:r>
          </a:p>
        </p:txBody>
      </p:sp>
      <p:sp>
        <p:nvSpPr>
          <p:cNvPr id="5" name="Text Placeholder 4"/>
          <p:cNvSpPr>
            <a:spLocks noGrp="1"/>
          </p:cNvSpPr>
          <p:nvPr>
            <p:ph type="body" sz="quarter" idx="3"/>
          </p:nvPr>
        </p:nvSpPr>
        <p:spPr>
          <a:xfrm>
            <a:off x="6193369" y="787400"/>
            <a:ext cx="5389033" cy="639763"/>
          </a:xfrm>
        </p:spPr>
        <p:txBody>
          <a:bodyPr>
            <a:noAutofit/>
          </a:bodyPr>
          <a:lstStyle/>
          <a:p>
            <a:r>
              <a:rPr lang="en-US" sz="3600" dirty="0">
                <a:solidFill>
                  <a:schemeClr val="bg1"/>
                </a:solidFill>
              </a:rPr>
              <a:t>God-centered religion</a:t>
            </a:r>
          </a:p>
        </p:txBody>
      </p:sp>
      <p:sp>
        <p:nvSpPr>
          <p:cNvPr id="6" name="Content Placeholder 5"/>
          <p:cNvSpPr>
            <a:spLocks noGrp="1"/>
          </p:cNvSpPr>
          <p:nvPr>
            <p:ph sz="quarter" idx="4"/>
          </p:nvPr>
        </p:nvSpPr>
        <p:spPr>
          <a:xfrm>
            <a:off x="6193369" y="1600200"/>
            <a:ext cx="5706354" cy="4572000"/>
          </a:xfrm>
        </p:spPr>
        <p:txBody>
          <a:bodyPr>
            <a:normAutofit/>
          </a:bodyPr>
          <a:lstStyle/>
          <a:p>
            <a:r>
              <a:rPr lang="en-US" sz="3600" dirty="0">
                <a:solidFill>
                  <a:schemeClr val="bg1"/>
                </a:solidFill>
              </a:rPr>
              <a:t>Philippians 1</a:t>
            </a:r>
          </a:p>
          <a:p>
            <a:pPr lvl="1"/>
            <a:r>
              <a:rPr lang="en-US" sz="3200" dirty="0">
                <a:solidFill>
                  <a:schemeClr val="bg1"/>
                </a:solidFill>
              </a:rPr>
              <a:t>Based on knowledge (v 9)</a:t>
            </a:r>
          </a:p>
          <a:p>
            <a:pPr lvl="1"/>
            <a:r>
              <a:rPr lang="en-US" sz="3200" dirty="0">
                <a:solidFill>
                  <a:schemeClr val="bg1"/>
                </a:solidFill>
              </a:rPr>
              <a:t>Knowledge leads to approve the “excellent” (v 10a)</a:t>
            </a:r>
          </a:p>
          <a:p>
            <a:pPr lvl="1"/>
            <a:r>
              <a:rPr lang="en-US" sz="3200" dirty="0">
                <a:solidFill>
                  <a:schemeClr val="bg1"/>
                </a:solidFill>
              </a:rPr>
              <a:t>Change of mind leads to pure life (v 10b)</a:t>
            </a:r>
          </a:p>
          <a:p>
            <a:pPr lvl="1"/>
            <a:r>
              <a:rPr lang="en-US" sz="3200" dirty="0">
                <a:solidFill>
                  <a:schemeClr val="bg1"/>
                </a:solidFill>
              </a:rPr>
              <a:t>All to God’s glory (v 11)</a:t>
            </a:r>
          </a:p>
        </p:txBody>
      </p:sp>
    </p:spTree>
    <p:extLst>
      <p:ext uri="{BB962C8B-B14F-4D97-AF65-F5344CB8AC3E}">
        <p14:creationId xmlns:p14="http://schemas.microsoft.com/office/powerpoint/2010/main" val="135715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a:extLst>
              <a:ext uri="{FF2B5EF4-FFF2-40B4-BE49-F238E27FC236}">
                <a16:creationId xmlns:a16="http://schemas.microsoft.com/office/drawing/2014/main" id="{F6E3FF48-92B8-EC60-D1F3-9013391FF2E0}"/>
              </a:ext>
            </a:extLst>
          </p:cNvPr>
          <p:cNvSpPr>
            <a:spLocks noGrp="1" noChangeArrowheads="1"/>
          </p:cNvSpPr>
          <p:nvPr>
            <p:ph type="ctrTitle"/>
          </p:nvPr>
        </p:nvSpPr>
        <p:spPr>
          <a:xfrm>
            <a:off x="664143" y="533400"/>
            <a:ext cx="10857297" cy="2362200"/>
          </a:xfrm>
        </p:spPr>
        <p:txBody>
          <a:bodyPr anchor="ctr">
            <a:normAutofit fontScale="90000"/>
          </a:bodyPr>
          <a:lstStyle/>
          <a:p>
            <a:pPr eaLnBrk="1" hangingPunct="1">
              <a:defRPr/>
            </a:pPr>
            <a:r>
              <a:rPr lang="en-US" dirty="0">
                <a:solidFill>
                  <a:schemeClr val="bg1"/>
                </a:solidFill>
                <a:latin typeface="+mn-lt"/>
              </a:rPr>
              <a:t>Jesus contrasts worship in Jerusalem with worship in spirit and truth</a:t>
            </a:r>
          </a:p>
        </p:txBody>
      </p:sp>
      <p:sp>
        <p:nvSpPr>
          <p:cNvPr id="29701" name="Rectangle 5">
            <a:extLst>
              <a:ext uri="{FF2B5EF4-FFF2-40B4-BE49-F238E27FC236}">
                <a16:creationId xmlns:a16="http://schemas.microsoft.com/office/drawing/2014/main" id="{ED0E6DE7-C66A-3A27-10D1-086469EC59A8}"/>
              </a:ext>
            </a:extLst>
          </p:cNvPr>
          <p:cNvSpPr>
            <a:spLocks noGrp="1" noChangeArrowheads="1"/>
          </p:cNvSpPr>
          <p:nvPr>
            <p:ph type="subTitle" idx="1"/>
          </p:nvPr>
        </p:nvSpPr>
        <p:spPr>
          <a:xfrm>
            <a:off x="774833" y="3124200"/>
            <a:ext cx="10635916" cy="1794309"/>
          </a:xfrm>
        </p:spPr>
        <p:txBody>
          <a:bodyPr anchor="ctr">
            <a:normAutofit/>
          </a:bodyPr>
          <a:lstStyle/>
          <a:p>
            <a:pPr marL="342900" indent="-342900" algn="l" eaLnBrk="1" hangingPunct="1">
              <a:spcAft>
                <a:spcPts val="1200"/>
              </a:spcAft>
              <a:buFont typeface="Arial" panose="020B0604020202020204" pitchFamily="34" charset="0"/>
              <a:buChar char="•"/>
              <a:defRPr/>
            </a:pPr>
            <a:r>
              <a:rPr lang="en-US" sz="3200" b="1" dirty="0">
                <a:solidFill>
                  <a:schemeClr val="bg1"/>
                </a:solidFill>
                <a:effectLst>
                  <a:outerShdw blurRad="38100" dist="38100" dir="2700000" algn="tl">
                    <a:srgbClr val="FFFFFF"/>
                  </a:outerShdw>
                </a:effectLst>
                <a:latin typeface="+mn-lt"/>
              </a:rPr>
              <a:t>Action</a:t>
            </a:r>
            <a:r>
              <a:rPr lang="en-US" sz="3200" dirty="0">
                <a:solidFill>
                  <a:schemeClr val="bg1"/>
                </a:solidFill>
                <a:latin typeface="+mn-lt"/>
              </a:rPr>
              <a:t> had replaced </a:t>
            </a:r>
            <a:r>
              <a:rPr lang="en-US" sz="3200" b="1" dirty="0">
                <a:solidFill>
                  <a:schemeClr val="bg1"/>
                </a:solidFill>
                <a:effectLst>
                  <a:outerShdw blurRad="38100" dist="38100" dir="2700000" algn="tl">
                    <a:srgbClr val="FFFFFF"/>
                  </a:outerShdw>
                </a:effectLst>
                <a:latin typeface="+mn-lt"/>
              </a:rPr>
              <a:t>spirit</a:t>
            </a:r>
            <a:r>
              <a:rPr lang="en-US" sz="3200" dirty="0">
                <a:solidFill>
                  <a:schemeClr val="bg1"/>
                </a:solidFill>
                <a:latin typeface="+mn-lt"/>
              </a:rPr>
              <a:t> in their worship </a:t>
            </a:r>
            <a:br>
              <a:rPr lang="en-US" sz="3200" dirty="0">
                <a:solidFill>
                  <a:schemeClr val="bg1"/>
                </a:solidFill>
                <a:latin typeface="+mn-lt"/>
              </a:rPr>
            </a:br>
            <a:r>
              <a:rPr lang="en-US" sz="3200" dirty="0">
                <a:solidFill>
                  <a:schemeClr val="bg1"/>
                </a:solidFill>
                <a:latin typeface="+mn-lt"/>
              </a:rPr>
              <a:t>(Matthew 15:8-9).</a:t>
            </a:r>
          </a:p>
          <a:p>
            <a:pPr marL="342900" indent="-342900" algn="l" eaLnBrk="1" hangingPunct="1">
              <a:spcAft>
                <a:spcPts val="1200"/>
              </a:spcAft>
              <a:buFont typeface="Arial" panose="020B0604020202020204" pitchFamily="34" charset="0"/>
              <a:buChar char="•"/>
              <a:defRPr/>
            </a:pPr>
            <a:r>
              <a:rPr lang="en-US" sz="3200" dirty="0">
                <a:solidFill>
                  <a:schemeClr val="bg1"/>
                </a:solidFill>
                <a:latin typeface="+mn-lt"/>
              </a:rPr>
              <a:t>Temple worship was a type or shadow of the </a:t>
            </a:r>
            <a:r>
              <a:rPr lang="en-US" sz="3200" b="1" dirty="0">
                <a:solidFill>
                  <a:schemeClr val="bg1"/>
                </a:solidFill>
                <a:effectLst>
                  <a:outerShdw blurRad="38100" dist="38100" dir="2700000" algn="tl">
                    <a:srgbClr val="FFFFFF"/>
                  </a:outerShdw>
                </a:effectLst>
                <a:latin typeface="+mn-lt"/>
              </a:rPr>
              <a:t>true</a:t>
            </a:r>
            <a:r>
              <a:rPr lang="en-US" sz="3200" dirty="0">
                <a:solidFill>
                  <a:schemeClr val="bg1"/>
                </a:solidFill>
                <a:latin typeface="+mn-lt"/>
              </a:rPr>
              <a:t>.</a:t>
            </a:r>
          </a:p>
        </p:txBody>
      </p:sp>
      <p:sp>
        <p:nvSpPr>
          <p:cNvPr id="29702" name="Text Box 6">
            <a:extLst>
              <a:ext uri="{FF2B5EF4-FFF2-40B4-BE49-F238E27FC236}">
                <a16:creationId xmlns:a16="http://schemas.microsoft.com/office/drawing/2014/main" id="{419A8B19-B321-6579-34F2-1870FB200917}"/>
              </a:ext>
            </a:extLst>
          </p:cNvPr>
          <p:cNvSpPr txBox="1">
            <a:spLocks noChangeArrowheads="1"/>
          </p:cNvSpPr>
          <p:nvPr/>
        </p:nvSpPr>
        <p:spPr bwMode="auto">
          <a:xfrm>
            <a:off x="1825591" y="541020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altLang="en-US" dirty="0">
                <a:solidFill>
                  <a:schemeClr val="bg1"/>
                </a:solidFill>
                <a:latin typeface="+mn-lt"/>
              </a:rPr>
              <a:t>The </a:t>
            </a:r>
            <a:r>
              <a:rPr lang="en-US" altLang="en-US" b="1" u="sng" dirty="0">
                <a:solidFill>
                  <a:schemeClr val="bg1"/>
                </a:solidFill>
                <a:latin typeface="+mn-lt"/>
              </a:rPr>
              <a:t>true</a:t>
            </a:r>
            <a:r>
              <a:rPr lang="en-US" altLang="en-US" dirty="0">
                <a:solidFill>
                  <a:schemeClr val="bg1"/>
                </a:solidFill>
                <a:latin typeface="+mn-lt"/>
              </a:rPr>
              <a:t> was soon to replace the </a:t>
            </a:r>
            <a:r>
              <a:rPr lang="en-US" altLang="en-US" b="1" u="sng" dirty="0">
                <a:solidFill>
                  <a:schemeClr val="bg1"/>
                </a:solidFill>
                <a:latin typeface="+mn-lt"/>
              </a:rPr>
              <a:t>type</a:t>
            </a:r>
            <a:r>
              <a:rPr lang="en-US" altLang="en-US" dirty="0">
                <a:solidFill>
                  <a:schemeClr val="bg1"/>
                </a:solidFill>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70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29702"/>
                                        </p:tgtEl>
                                        <p:attrNameLst>
                                          <p:attrName>style.visibility</p:attrName>
                                        </p:attrNameLst>
                                      </p:cBhvr>
                                      <p:to>
                                        <p:strVal val="visible"/>
                                      </p:to>
                                    </p:set>
                                    <p:anim calcmode="lin" valueType="num">
                                      <p:cBhvr>
                                        <p:cTn id="15" dur="1000" fill="hold"/>
                                        <p:tgtEl>
                                          <p:spTgt spid="29702"/>
                                        </p:tgtEl>
                                        <p:attrNameLst>
                                          <p:attrName>ppt_w</p:attrName>
                                        </p:attrNameLst>
                                      </p:cBhvr>
                                      <p:tavLst>
                                        <p:tav tm="0">
                                          <p:val>
                                            <p:strVal val="#ppt_w*0.70"/>
                                          </p:val>
                                        </p:tav>
                                        <p:tav tm="100000">
                                          <p:val>
                                            <p:strVal val="#ppt_w"/>
                                          </p:val>
                                        </p:tav>
                                      </p:tavLst>
                                    </p:anim>
                                    <p:anim calcmode="lin" valueType="num">
                                      <p:cBhvr>
                                        <p:cTn id="16" dur="1000" fill="hold"/>
                                        <p:tgtEl>
                                          <p:spTgt spid="29702"/>
                                        </p:tgtEl>
                                        <p:attrNameLst>
                                          <p:attrName>ppt_h</p:attrName>
                                        </p:attrNameLst>
                                      </p:cBhvr>
                                      <p:tavLst>
                                        <p:tav tm="0">
                                          <p:val>
                                            <p:strVal val="#ppt_h"/>
                                          </p:val>
                                        </p:tav>
                                        <p:tav tm="100000">
                                          <p:val>
                                            <p:strVal val="#ppt_h"/>
                                          </p:val>
                                        </p:tav>
                                      </p:tavLst>
                                    </p:anim>
                                    <p:animEffect transition="in" filter="fade">
                                      <p:cBhvr>
                                        <p:cTn id="17" dur="10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uild="p"/>
      <p:bldP spid="297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897" y="215874"/>
            <a:ext cx="10377103" cy="862155"/>
          </a:xfrm>
        </p:spPr>
        <p:txBody>
          <a:bodyPr/>
          <a:lstStyle/>
          <a:p>
            <a:r>
              <a:rPr lang="en-US" dirty="0">
                <a:solidFill>
                  <a:schemeClr val="bg1"/>
                </a:solidFill>
              </a:rPr>
              <a:t>Jesus’ Teaching</a:t>
            </a:r>
          </a:p>
        </p:txBody>
      </p:sp>
      <p:sp>
        <p:nvSpPr>
          <p:cNvPr id="3" name="Content Placeholder 2"/>
          <p:cNvSpPr>
            <a:spLocks noGrp="1"/>
          </p:cNvSpPr>
          <p:nvPr>
            <p:ph idx="1"/>
          </p:nvPr>
        </p:nvSpPr>
        <p:spPr>
          <a:xfrm>
            <a:off x="673768" y="1289786"/>
            <a:ext cx="11200906" cy="5111014"/>
          </a:xfrm>
        </p:spPr>
        <p:txBody>
          <a:bodyPr>
            <a:noAutofit/>
          </a:bodyPr>
          <a:lstStyle/>
          <a:p>
            <a:pPr marL="365751" lvl="1" indent="-365751">
              <a:spcAft>
                <a:spcPts val="600"/>
              </a:spcAft>
            </a:pPr>
            <a:r>
              <a:rPr lang="en-US" sz="3000" dirty="0">
                <a:solidFill>
                  <a:schemeClr val="bg1"/>
                </a:solidFill>
              </a:rPr>
              <a:t>“The sheep hear his voice, and He calls his own sheep by name and leads them out.” John 10:3-4</a:t>
            </a:r>
          </a:p>
          <a:p>
            <a:pPr marL="365751" lvl="1" indent="-365751">
              <a:spcAft>
                <a:spcPts val="600"/>
              </a:spcAft>
            </a:pPr>
            <a:r>
              <a:rPr lang="en-US" sz="3000" dirty="0">
                <a:solidFill>
                  <a:schemeClr val="bg1"/>
                </a:solidFill>
              </a:rPr>
              <a:t>“If anyone loves Me, he will </a:t>
            </a:r>
            <a:r>
              <a:rPr lang="en-US" sz="3000" b="1" u="sng" dirty="0">
                <a:solidFill>
                  <a:schemeClr val="bg1"/>
                </a:solidFill>
              </a:rPr>
              <a:t>keep</a:t>
            </a:r>
            <a:r>
              <a:rPr lang="en-US" sz="3000" dirty="0">
                <a:solidFill>
                  <a:schemeClr val="bg1"/>
                </a:solidFill>
              </a:rPr>
              <a:t> My word, and My Father will love him, and We will come to him and make Our home with him. Whoever does not love Me does not keep My words.” John 14:23-24</a:t>
            </a:r>
          </a:p>
          <a:p>
            <a:pPr marL="365751" lvl="1" indent="-365751">
              <a:spcAft>
                <a:spcPts val="600"/>
              </a:spcAft>
            </a:pPr>
            <a:r>
              <a:rPr lang="en-US" sz="3000" dirty="0">
                <a:solidFill>
                  <a:schemeClr val="bg1"/>
                </a:solidFill>
              </a:rPr>
              <a:t>“If you </a:t>
            </a:r>
            <a:r>
              <a:rPr lang="en-US" sz="3000" b="1" u="sng" dirty="0">
                <a:solidFill>
                  <a:schemeClr val="bg1"/>
                </a:solidFill>
              </a:rPr>
              <a:t>keep</a:t>
            </a:r>
            <a:r>
              <a:rPr lang="en-US" sz="3000" dirty="0">
                <a:solidFill>
                  <a:schemeClr val="bg1"/>
                </a:solidFill>
              </a:rPr>
              <a:t> My commandments, you will abide in My love, just as I have kept My Father’s commandments and abide in His love.” </a:t>
            </a:r>
            <a:br>
              <a:rPr lang="en-US" sz="3000" dirty="0">
                <a:solidFill>
                  <a:schemeClr val="bg1"/>
                </a:solidFill>
              </a:rPr>
            </a:br>
            <a:r>
              <a:rPr lang="en-US" sz="3000" dirty="0">
                <a:solidFill>
                  <a:schemeClr val="bg1"/>
                </a:solidFill>
              </a:rPr>
              <a:t>John 15:10</a:t>
            </a:r>
          </a:p>
          <a:p>
            <a:pPr marL="365751" lvl="1" indent="-365751">
              <a:spcAft>
                <a:spcPts val="600"/>
              </a:spcAft>
            </a:pPr>
            <a:r>
              <a:rPr lang="en-US" sz="3000" dirty="0">
                <a:solidFill>
                  <a:schemeClr val="bg1"/>
                </a:solidFill>
              </a:rPr>
              <a:t>“You are My friends if you </a:t>
            </a:r>
            <a:r>
              <a:rPr lang="en-US" sz="3000" b="1" u="sng" dirty="0">
                <a:solidFill>
                  <a:schemeClr val="bg1"/>
                </a:solidFill>
              </a:rPr>
              <a:t>do</a:t>
            </a:r>
            <a:r>
              <a:rPr lang="en-US" sz="3000" dirty="0">
                <a:solidFill>
                  <a:schemeClr val="bg1"/>
                </a:solidFill>
              </a:rPr>
              <a:t> what I command you.” John 15:14</a:t>
            </a:r>
          </a:p>
        </p:txBody>
      </p:sp>
    </p:spTree>
    <p:extLst>
      <p:ext uri="{BB962C8B-B14F-4D97-AF65-F5344CB8AC3E}">
        <p14:creationId xmlns:p14="http://schemas.microsoft.com/office/powerpoint/2010/main" val="400397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8387"/>
            <a:ext cx="10972800" cy="919161"/>
          </a:xfrm>
        </p:spPr>
        <p:txBody>
          <a:bodyPr>
            <a:normAutofit/>
          </a:bodyPr>
          <a:lstStyle/>
          <a:p>
            <a:r>
              <a:rPr lang="en-US" sz="4000" dirty="0">
                <a:solidFill>
                  <a:schemeClr val="bg1"/>
                </a:solidFill>
              </a:rPr>
              <a:t>Jesus’ Example</a:t>
            </a:r>
          </a:p>
        </p:txBody>
      </p:sp>
      <p:sp>
        <p:nvSpPr>
          <p:cNvPr id="3" name="Content Placeholder 2"/>
          <p:cNvSpPr>
            <a:spLocks noGrp="1"/>
          </p:cNvSpPr>
          <p:nvPr>
            <p:ph sz="half" idx="1"/>
          </p:nvPr>
        </p:nvSpPr>
        <p:spPr>
          <a:xfrm>
            <a:off x="609600" y="1079366"/>
            <a:ext cx="5384800" cy="5181599"/>
          </a:xfrm>
        </p:spPr>
        <p:txBody>
          <a:bodyPr>
            <a:noAutofit/>
          </a:bodyPr>
          <a:lstStyle/>
          <a:p>
            <a:r>
              <a:rPr lang="en-US" sz="2600" dirty="0">
                <a:solidFill>
                  <a:schemeClr val="bg1"/>
                </a:solidFill>
              </a:rPr>
              <a:t>“My food is to do the </a:t>
            </a:r>
            <a:r>
              <a:rPr lang="en-US" sz="2600" b="1" u="sng" dirty="0">
                <a:solidFill>
                  <a:schemeClr val="bg1"/>
                </a:solidFill>
              </a:rPr>
              <a:t>will</a:t>
            </a:r>
            <a:r>
              <a:rPr lang="en-US" sz="2600" dirty="0">
                <a:solidFill>
                  <a:schemeClr val="bg1"/>
                </a:solidFill>
              </a:rPr>
              <a:t> of him who sent me and to accomplish his work.” John 4:34</a:t>
            </a:r>
          </a:p>
          <a:p>
            <a:r>
              <a:rPr lang="en-US" sz="2600" dirty="0">
                <a:solidFill>
                  <a:schemeClr val="bg1"/>
                </a:solidFill>
              </a:rPr>
              <a:t>“I can do nothing on my own. As I hear, I judge, and my judgment is just, because I seek not my </a:t>
            </a:r>
            <a:r>
              <a:rPr lang="en-US" sz="2600" b="1" u="sng" dirty="0">
                <a:solidFill>
                  <a:schemeClr val="bg1"/>
                </a:solidFill>
              </a:rPr>
              <a:t>own</a:t>
            </a:r>
            <a:r>
              <a:rPr lang="en-US" sz="2600" dirty="0">
                <a:solidFill>
                  <a:schemeClr val="bg1"/>
                </a:solidFill>
              </a:rPr>
              <a:t> </a:t>
            </a:r>
            <a:r>
              <a:rPr lang="en-US" sz="2600" b="1" u="sng" dirty="0">
                <a:solidFill>
                  <a:schemeClr val="bg1"/>
                </a:solidFill>
              </a:rPr>
              <a:t>will</a:t>
            </a:r>
            <a:r>
              <a:rPr lang="en-US" sz="2600" dirty="0">
                <a:solidFill>
                  <a:schemeClr val="bg1"/>
                </a:solidFill>
              </a:rPr>
              <a:t> but the will of him who sent me.” John 5:30</a:t>
            </a:r>
          </a:p>
          <a:p>
            <a:r>
              <a:rPr lang="en-US" sz="2600" dirty="0">
                <a:solidFill>
                  <a:schemeClr val="bg1"/>
                </a:solidFill>
              </a:rPr>
              <a:t>“For I have come down from heaven, not to do my own will but the will of him who sent me.” John 6:38</a:t>
            </a:r>
          </a:p>
          <a:p>
            <a:r>
              <a:rPr lang="en-US" sz="2600" dirty="0">
                <a:solidFill>
                  <a:schemeClr val="bg1"/>
                </a:solidFill>
              </a:rPr>
              <a:t>“I do nothing on my </a:t>
            </a:r>
            <a:r>
              <a:rPr lang="en-US" sz="2600" b="1" u="sng" dirty="0">
                <a:solidFill>
                  <a:schemeClr val="bg1"/>
                </a:solidFill>
              </a:rPr>
              <a:t>own</a:t>
            </a:r>
            <a:r>
              <a:rPr lang="en-US" sz="2600" dirty="0">
                <a:solidFill>
                  <a:schemeClr val="bg1"/>
                </a:solidFill>
              </a:rPr>
              <a:t> authority but speak just as the Father taught me.” John 8:28</a:t>
            </a:r>
          </a:p>
        </p:txBody>
      </p:sp>
      <p:sp>
        <p:nvSpPr>
          <p:cNvPr id="4" name="Content Placeholder 3"/>
          <p:cNvSpPr>
            <a:spLocks noGrp="1"/>
          </p:cNvSpPr>
          <p:nvPr>
            <p:ph sz="half" idx="2"/>
          </p:nvPr>
        </p:nvSpPr>
        <p:spPr>
          <a:xfrm>
            <a:off x="6197600" y="1075219"/>
            <a:ext cx="5384800" cy="5287345"/>
          </a:xfrm>
        </p:spPr>
        <p:txBody>
          <a:bodyPr>
            <a:normAutofit/>
          </a:bodyPr>
          <a:lstStyle/>
          <a:p>
            <a:r>
              <a:rPr lang="en-US" sz="2600" dirty="0">
                <a:solidFill>
                  <a:schemeClr val="bg1"/>
                </a:solidFill>
              </a:rPr>
              <a:t>“I </a:t>
            </a:r>
            <a:r>
              <a:rPr lang="en-US" sz="2600" b="1" u="sng" dirty="0">
                <a:solidFill>
                  <a:schemeClr val="bg1"/>
                </a:solidFill>
              </a:rPr>
              <a:t>always</a:t>
            </a:r>
            <a:r>
              <a:rPr lang="en-US" sz="2600" dirty="0">
                <a:solidFill>
                  <a:schemeClr val="bg1"/>
                </a:solidFill>
              </a:rPr>
              <a:t> do the things that are please to him.” John 8:29</a:t>
            </a:r>
          </a:p>
          <a:p>
            <a:r>
              <a:rPr lang="en-US" sz="2600" dirty="0">
                <a:solidFill>
                  <a:schemeClr val="bg1"/>
                </a:solidFill>
              </a:rPr>
              <a:t>“For I have not spoken on m </a:t>
            </a:r>
            <a:r>
              <a:rPr lang="en-US" sz="2600" b="1" u="sng" dirty="0">
                <a:solidFill>
                  <a:schemeClr val="bg1"/>
                </a:solidFill>
              </a:rPr>
              <a:t>own</a:t>
            </a:r>
            <a:r>
              <a:rPr lang="en-US" sz="2600" dirty="0">
                <a:solidFill>
                  <a:schemeClr val="bg1"/>
                </a:solidFill>
              </a:rPr>
              <a:t> authority, but the Father who sent me has himself given me a commandment—what to say and what to speak.” John 12:49</a:t>
            </a:r>
          </a:p>
          <a:p>
            <a:r>
              <a:rPr lang="en-US" sz="2600" dirty="0">
                <a:solidFill>
                  <a:schemeClr val="bg1"/>
                </a:solidFill>
              </a:rPr>
              <a:t>“The words that I say to you I do not speak on my </a:t>
            </a:r>
            <a:r>
              <a:rPr lang="en-US" sz="2600" b="1" u="sng" dirty="0">
                <a:solidFill>
                  <a:schemeClr val="bg1"/>
                </a:solidFill>
              </a:rPr>
              <a:t>own</a:t>
            </a:r>
            <a:r>
              <a:rPr lang="en-US" sz="2600" dirty="0">
                <a:solidFill>
                  <a:schemeClr val="bg1"/>
                </a:solidFill>
              </a:rPr>
              <a:t> authority, but the Father who dwells in me does his works.” John 14:10</a:t>
            </a:r>
          </a:p>
        </p:txBody>
      </p:sp>
    </p:spTree>
    <p:extLst>
      <p:ext uri="{BB962C8B-B14F-4D97-AF65-F5344CB8AC3E}">
        <p14:creationId xmlns:p14="http://schemas.microsoft.com/office/powerpoint/2010/main" val="168128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302493"/>
            <a:ext cx="10058400" cy="1143000"/>
          </a:xfrm>
        </p:spPr>
        <p:txBody>
          <a:bodyPr/>
          <a:lstStyle/>
          <a:p>
            <a:r>
              <a:rPr lang="en-US" dirty="0">
                <a:solidFill>
                  <a:schemeClr val="bg1"/>
                </a:solidFill>
              </a:rPr>
              <a:t>Negative Examples</a:t>
            </a:r>
          </a:p>
        </p:txBody>
      </p:sp>
      <p:sp>
        <p:nvSpPr>
          <p:cNvPr id="3" name="Content Placeholder 2"/>
          <p:cNvSpPr>
            <a:spLocks noGrp="1"/>
          </p:cNvSpPr>
          <p:nvPr>
            <p:ph idx="1"/>
          </p:nvPr>
        </p:nvSpPr>
        <p:spPr>
          <a:xfrm>
            <a:off x="1016000" y="1628055"/>
            <a:ext cx="10058400" cy="4782370"/>
          </a:xfrm>
        </p:spPr>
        <p:txBody>
          <a:bodyPr>
            <a:noAutofit/>
          </a:bodyPr>
          <a:lstStyle/>
          <a:p>
            <a:pPr>
              <a:spcBef>
                <a:spcPts val="1200"/>
              </a:spcBef>
            </a:pPr>
            <a:r>
              <a:rPr lang="en-US" sz="3200" dirty="0">
                <a:solidFill>
                  <a:schemeClr val="bg1"/>
                </a:solidFill>
              </a:rPr>
              <a:t>Covenant at Sinai</a:t>
            </a:r>
          </a:p>
          <a:p>
            <a:pPr lvl="1">
              <a:spcBef>
                <a:spcPts val="1200"/>
              </a:spcBef>
            </a:pPr>
            <a:r>
              <a:rPr lang="en-US" sz="3200" dirty="0">
                <a:solidFill>
                  <a:schemeClr val="bg1"/>
                </a:solidFill>
              </a:rPr>
              <a:t>Then Moses said to Aaron, “This is what the LORD has said: ‘Among those who are </a:t>
            </a:r>
            <a:r>
              <a:rPr lang="en-US" sz="3200" b="1" u="sng" dirty="0">
                <a:solidFill>
                  <a:schemeClr val="bg1"/>
                </a:solidFill>
              </a:rPr>
              <a:t>near</a:t>
            </a:r>
            <a:r>
              <a:rPr lang="en-US" sz="3200" dirty="0">
                <a:solidFill>
                  <a:schemeClr val="bg1"/>
                </a:solidFill>
              </a:rPr>
              <a:t> me I will be sanctified, and before all the people I will be glorified.” Lev 10:3</a:t>
            </a:r>
          </a:p>
          <a:p>
            <a:pPr>
              <a:spcBef>
                <a:spcPts val="1200"/>
              </a:spcBef>
            </a:pPr>
            <a:r>
              <a:rPr lang="en-US" sz="3200" dirty="0">
                <a:solidFill>
                  <a:schemeClr val="bg1"/>
                </a:solidFill>
              </a:rPr>
              <a:t>Entering the promised land (Joshua 7)</a:t>
            </a:r>
          </a:p>
          <a:p>
            <a:pPr>
              <a:spcBef>
                <a:spcPts val="1200"/>
              </a:spcBef>
            </a:pPr>
            <a:r>
              <a:rPr lang="en-US" sz="3200" dirty="0">
                <a:solidFill>
                  <a:schemeClr val="bg1"/>
                </a:solidFill>
              </a:rPr>
              <a:t>Bringing ark to Jerusalem (2 Sam 6; 1 </a:t>
            </a:r>
            <a:r>
              <a:rPr lang="en-US" sz="3200" dirty="0" err="1">
                <a:solidFill>
                  <a:schemeClr val="bg1"/>
                </a:solidFill>
              </a:rPr>
              <a:t>Chron</a:t>
            </a:r>
            <a:r>
              <a:rPr lang="en-US" sz="3200" dirty="0">
                <a:solidFill>
                  <a:schemeClr val="bg1"/>
                </a:solidFill>
              </a:rPr>
              <a:t> 13)</a:t>
            </a:r>
          </a:p>
          <a:p>
            <a:pPr>
              <a:spcBef>
                <a:spcPts val="1200"/>
              </a:spcBef>
            </a:pPr>
            <a:r>
              <a:rPr lang="en-US" sz="3200" dirty="0">
                <a:solidFill>
                  <a:schemeClr val="bg1"/>
                </a:solidFill>
              </a:rPr>
              <a:t>Beginning of the church (Acts 5)</a:t>
            </a:r>
          </a:p>
        </p:txBody>
      </p:sp>
    </p:spTree>
    <p:extLst>
      <p:ext uri="{BB962C8B-B14F-4D97-AF65-F5344CB8AC3E}">
        <p14:creationId xmlns:p14="http://schemas.microsoft.com/office/powerpoint/2010/main" val="378377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56680A84-A800-67D1-8E3E-62D7C7A3BA7C}"/>
              </a:ext>
            </a:extLst>
          </p:cNvPr>
          <p:cNvSpPr>
            <a:spLocks noGrp="1" noChangeArrowheads="1"/>
          </p:cNvSpPr>
          <p:nvPr>
            <p:ph type="ctrTitle"/>
          </p:nvPr>
        </p:nvSpPr>
        <p:spPr>
          <a:xfrm>
            <a:off x="1039527" y="339290"/>
            <a:ext cx="10568539" cy="2057400"/>
          </a:xfrm>
        </p:spPr>
        <p:txBody>
          <a:bodyPr anchor="ctr">
            <a:normAutofit/>
          </a:bodyPr>
          <a:lstStyle/>
          <a:p>
            <a:pPr eaLnBrk="1" hangingPunct="1">
              <a:defRPr/>
            </a:pPr>
            <a:r>
              <a:rPr lang="en-US" sz="4000" dirty="0">
                <a:solidFill>
                  <a:schemeClr val="bg1"/>
                </a:solidFill>
              </a:rPr>
              <a:t>Authority</a:t>
            </a:r>
            <a:r>
              <a:rPr lang="en-US" sz="4400" dirty="0">
                <a:solidFill>
                  <a:schemeClr val="bg1"/>
                </a:solidFill>
              </a:rPr>
              <a:t> for anything in the church must come from the King - Jesus Christ!</a:t>
            </a:r>
          </a:p>
        </p:txBody>
      </p:sp>
      <p:sp>
        <p:nvSpPr>
          <p:cNvPr id="11269" name="Rectangle 5">
            <a:extLst>
              <a:ext uri="{FF2B5EF4-FFF2-40B4-BE49-F238E27FC236}">
                <a16:creationId xmlns:a16="http://schemas.microsoft.com/office/drawing/2014/main" id="{22A251BB-4AD9-B2A4-5B78-819440B318C8}"/>
              </a:ext>
            </a:extLst>
          </p:cNvPr>
          <p:cNvSpPr>
            <a:spLocks noGrp="1" noChangeArrowheads="1"/>
          </p:cNvSpPr>
          <p:nvPr>
            <p:ph type="subTitle" idx="1"/>
          </p:nvPr>
        </p:nvSpPr>
        <p:spPr>
          <a:xfrm>
            <a:off x="856647" y="2701490"/>
            <a:ext cx="10462661" cy="3817220"/>
          </a:xfrm>
        </p:spPr>
        <p:txBody>
          <a:bodyPr>
            <a:normAutofit/>
          </a:bodyPr>
          <a:lstStyle/>
          <a:p>
            <a:pPr marL="609600" indent="-609600">
              <a:lnSpc>
                <a:spcPct val="90000"/>
              </a:lnSpc>
              <a:spcAft>
                <a:spcPts val="1200"/>
              </a:spcAft>
              <a:defRPr/>
            </a:pPr>
            <a:r>
              <a:rPr lang="en-US" sz="3600" dirty="0">
                <a:solidFill>
                  <a:schemeClr val="bg1"/>
                </a:solidFill>
              </a:rPr>
              <a:t>Matthew 7:21-23</a:t>
            </a:r>
          </a:p>
          <a:p>
            <a:pPr marL="342900" indent="-342900" algn="l">
              <a:spcAft>
                <a:spcPts val="1200"/>
              </a:spcAft>
              <a:buFont typeface="Arial" panose="020B0604020202020204" pitchFamily="34" charset="0"/>
              <a:buChar char="•"/>
              <a:defRPr/>
            </a:pPr>
            <a:r>
              <a:rPr lang="en-US" sz="3200" dirty="0">
                <a:solidFill>
                  <a:schemeClr val="bg1"/>
                </a:solidFill>
              </a:rPr>
              <a:t>Just doing something and dedicating it to Jesus is not enough.</a:t>
            </a:r>
          </a:p>
          <a:p>
            <a:pPr marL="342900" indent="-342900" algn="l">
              <a:spcAft>
                <a:spcPts val="1200"/>
              </a:spcAft>
              <a:buFont typeface="Arial" panose="020B0604020202020204" pitchFamily="34" charset="0"/>
              <a:buChar char="•"/>
              <a:defRPr/>
            </a:pPr>
            <a:r>
              <a:rPr lang="en-US" sz="3200" dirty="0">
                <a:solidFill>
                  <a:schemeClr val="bg1"/>
                </a:solidFill>
              </a:rPr>
              <a:t>What is done must be “the will of the Father.” Anything else is “lawlessness.” </a:t>
            </a:r>
          </a:p>
          <a:p>
            <a:pPr marL="342900" indent="-342900" algn="l">
              <a:spcAft>
                <a:spcPts val="1200"/>
              </a:spcAft>
              <a:buFont typeface="Arial" panose="020B0604020202020204" pitchFamily="34" charset="0"/>
              <a:buChar char="•"/>
              <a:defRPr/>
            </a:pPr>
            <a:r>
              <a:rPr lang="en-US" sz="3200" dirty="0">
                <a:solidFill>
                  <a:schemeClr val="bg1"/>
                </a:solidFill>
              </a:rPr>
              <a:t>God’s will is revealed in Jesus’ words.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901" y="164943"/>
            <a:ext cx="10160000" cy="887243"/>
          </a:xfrm>
        </p:spPr>
        <p:txBody>
          <a:bodyPr/>
          <a:lstStyle/>
          <a:p>
            <a:r>
              <a:rPr lang="en-US" dirty="0">
                <a:solidFill>
                  <a:schemeClr val="bg1"/>
                </a:solidFill>
              </a:rPr>
              <a:t>Three Questions</a:t>
            </a:r>
          </a:p>
        </p:txBody>
      </p:sp>
      <p:sp>
        <p:nvSpPr>
          <p:cNvPr id="3" name="Content Placeholder 2"/>
          <p:cNvSpPr>
            <a:spLocks noGrp="1"/>
          </p:cNvSpPr>
          <p:nvPr>
            <p:ph idx="1"/>
          </p:nvPr>
        </p:nvSpPr>
        <p:spPr>
          <a:xfrm>
            <a:off x="727901" y="1152395"/>
            <a:ext cx="10733413" cy="5182176"/>
          </a:xfrm>
        </p:spPr>
        <p:txBody>
          <a:bodyPr>
            <a:noAutofit/>
          </a:bodyPr>
          <a:lstStyle/>
          <a:p>
            <a:pPr>
              <a:spcAft>
                <a:spcPts val="600"/>
              </a:spcAft>
            </a:pPr>
            <a:r>
              <a:rPr lang="en-US" sz="4000" dirty="0">
                <a:solidFill>
                  <a:schemeClr val="bg1"/>
                </a:solidFill>
              </a:rPr>
              <a:t>What did Jesus and His apostles SAY?</a:t>
            </a:r>
          </a:p>
          <a:p>
            <a:pPr lvl="1">
              <a:spcAft>
                <a:spcPts val="600"/>
              </a:spcAft>
            </a:pPr>
            <a:r>
              <a:rPr lang="en-US" sz="3600" dirty="0">
                <a:solidFill>
                  <a:schemeClr val="bg1"/>
                </a:solidFill>
              </a:rPr>
              <a:t>Includes commands</a:t>
            </a:r>
          </a:p>
          <a:p>
            <a:pPr lvl="1">
              <a:spcAft>
                <a:spcPts val="600"/>
              </a:spcAft>
            </a:pPr>
            <a:r>
              <a:rPr lang="en-US" sz="3600" dirty="0">
                <a:solidFill>
                  <a:schemeClr val="bg1"/>
                </a:solidFill>
              </a:rPr>
              <a:t>Forces us to be aware of what He and the apostles did not say</a:t>
            </a:r>
          </a:p>
          <a:p>
            <a:pPr>
              <a:spcAft>
                <a:spcPts val="600"/>
              </a:spcAft>
            </a:pPr>
            <a:r>
              <a:rPr lang="en-US" sz="4000" dirty="0">
                <a:solidFill>
                  <a:schemeClr val="bg1"/>
                </a:solidFill>
              </a:rPr>
              <a:t>What did Jesus and His apostles DO?</a:t>
            </a:r>
          </a:p>
          <a:p>
            <a:pPr lvl="1">
              <a:spcAft>
                <a:spcPts val="600"/>
              </a:spcAft>
            </a:pPr>
            <a:r>
              <a:rPr lang="en-US" sz="3600" dirty="0">
                <a:solidFill>
                  <a:schemeClr val="bg1"/>
                </a:solidFill>
              </a:rPr>
              <a:t>Includes examples</a:t>
            </a:r>
          </a:p>
          <a:p>
            <a:pPr>
              <a:spcAft>
                <a:spcPts val="600"/>
              </a:spcAft>
            </a:pPr>
            <a:r>
              <a:rPr lang="en-US" sz="4000" dirty="0">
                <a:solidFill>
                  <a:schemeClr val="bg1"/>
                </a:solidFill>
              </a:rPr>
              <a:t>What can we INFER from Jesus and His apostles?</a:t>
            </a:r>
          </a:p>
          <a:p>
            <a:pPr lvl="1">
              <a:spcAft>
                <a:spcPts val="600"/>
              </a:spcAft>
            </a:pPr>
            <a:r>
              <a:rPr lang="en-US" sz="3600" dirty="0">
                <a:solidFill>
                  <a:schemeClr val="bg1"/>
                </a:solidFill>
              </a:rPr>
              <a:t>Includes underlying principles</a:t>
            </a:r>
          </a:p>
        </p:txBody>
      </p:sp>
    </p:spTree>
    <p:extLst>
      <p:ext uri="{BB962C8B-B14F-4D97-AF65-F5344CB8AC3E}">
        <p14:creationId xmlns:p14="http://schemas.microsoft.com/office/powerpoint/2010/main" val="295495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498764" y="189281"/>
            <a:ext cx="11194473" cy="767484"/>
          </a:xfrm>
        </p:spPr>
        <p:txBody>
          <a:bodyPr>
            <a:normAutofit/>
          </a:bodyPr>
          <a:lstStyle/>
          <a:p>
            <a:r>
              <a:rPr lang="en-US" sz="4400" dirty="0"/>
              <a:t>Having </a:t>
            </a:r>
            <a:r>
              <a:rPr lang="en-US" sz="4400"/>
              <a:t>Crucial Conversations</a:t>
            </a:r>
            <a:endParaRPr lang="en-US" dirty="0"/>
          </a:p>
        </p:txBody>
      </p:sp>
      <p:sp>
        <p:nvSpPr>
          <p:cNvPr id="5" name="Content Placeholder 4">
            <a:extLst>
              <a:ext uri="{FF2B5EF4-FFF2-40B4-BE49-F238E27FC236}">
                <a16:creationId xmlns:a16="http://schemas.microsoft.com/office/drawing/2014/main" id="{EBF8B0BD-3897-D618-0BBB-71EF2E20305F}"/>
              </a:ext>
            </a:extLst>
          </p:cNvPr>
          <p:cNvSpPr>
            <a:spLocks noGrp="1"/>
          </p:cNvSpPr>
          <p:nvPr>
            <p:ph idx="1"/>
          </p:nvPr>
        </p:nvSpPr>
        <p:spPr>
          <a:xfrm>
            <a:off x="498764" y="1070338"/>
            <a:ext cx="11194473" cy="5449519"/>
          </a:xfrm>
        </p:spPr>
        <p:txBody>
          <a:bodyPr>
            <a:normAutofit/>
          </a:bodyPr>
          <a:lstStyle/>
          <a:p>
            <a:pPr marL="0" indent="0">
              <a:spcAft>
                <a:spcPts val="1200"/>
              </a:spcAft>
              <a:buNone/>
            </a:pPr>
            <a:r>
              <a:rPr lang="en-US" b="1" dirty="0"/>
              <a:t>Key Elements</a:t>
            </a:r>
          </a:p>
          <a:p>
            <a:pPr>
              <a:spcAft>
                <a:spcPts val="1200"/>
              </a:spcAft>
            </a:pPr>
            <a:r>
              <a:rPr lang="en-US" dirty="0"/>
              <a:t>Be humble and trust God to help</a:t>
            </a:r>
          </a:p>
          <a:p>
            <a:pPr>
              <a:spcAft>
                <a:spcPts val="1200"/>
              </a:spcAft>
            </a:pPr>
            <a:r>
              <a:rPr lang="en-US" dirty="0"/>
              <a:t>Opinions differ, so be respectful about their point of view</a:t>
            </a:r>
          </a:p>
          <a:p>
            <a:pPr>
              <a:spcAft>
                <a:spcPts val="1200"/>
              </a:spcAft>
            </a:pPr>
            <a:r>
              <a:rPr lang="en-US" dirty="0"/>
              <a:t>The stakes are high, so be prepared</a:t>
            </a:r>
          </a:p>
          <a:p>
            <a:pPr>
              <a:spcAft>
                <a:spcPts val="1200"/>
              </a:spcAft>
            </a:pPr>
            <a:r>
              <a:rPr lang="en-US" dirty="0"/>
              <a:t>Emotions can get high, so stay calm</a:t>
            </a:r>
          </a:p>
          <a:p>
            <a:pPr>
              <a:spcAft>
                <a:spcPts val="1200"/>
              </a:spcAft>
            </a:pPr>
            <a:r>
              <a:rPr lang="en-US" dirty="0"/>
              <a:t>Ask questions and listen to understand </a:t>
            </a:r>
          </a:p>
          <a:p>
            <a:pPr>
              <a:spcAft>
                <a:spcPts val="1200"/>
              </a:spcAft>
            </a:pPr>
            <a:r>
              <a:rPr lang="en-US" dirty="0"/>
              <a:t>Adapt to the situation and/or the person</a:t>
            </a:r>
          </a:p>
          <a:p>
            <a:pPr>
              <a:spcAft>
                <a:spcPts val="1200"/>
              </a:spcAft>
            </a:pPr>
            <a:r>
              <a:rPr lang="en-US" dirty="0"/>
              <a:t>Examine your motives ... what do you really want for the other person </a:t>
            </a:r>
          </a:p>
          <a:p>
            <a:pPr>
              <a:spcAft>
                <a:spcPts val="1200"/>
              </a:spcAft>
            </a:pPr>
            <a:r>
              <a:rPr lang="en-US" dirty="0"/>
              <a:t>Try to agree on when will you will meet again</a:t>
            </a:r>
          </a:p>
          <a:p>
            <a:pPr>
              <a:spcAft>
                <a:spcPts val="1200"/>
              </a:spcAft>
            </a:pPr>
            <a:endParaRPr lang="en-US" dirty="0"/>
          </a:p>
        </p:txBody>
      </p:sp>
    </p:spTree>
    <p:extLst>
      <p:ext uri="{BB962C8B-B14F-4D97-AF65-F5344CB8AC3E}">
        <p14:creationId xmlns:p14="http://schemas.microsoft.com/office/powerpoint/2010/main" val="39673297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29184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901" y="164943"/>
            <a:ext cx="10160000" cy="887243"/>
          </a:xfrm>
        </p:spPr>
        <p:txBody>
          <a:bodyPr/>
          <a:lstStyle/>
          <a:p>
            <a:r>
              <a:rPr lang="en-US" dirty="0">
                <a:solidFill>
                  <a:schemeClr val="bg1"/>
                </a:solidFill>
              </a:rPr>
              <a:t>What are the Most Common Topics</a:t>
            </a:r>
          </a:p>
        </p:txBody>
      </p:sp>
      <p:sp>
        <p:nvSpPr>
          <p:cNvPr id="3" name="Content Placeholder 2"/>
          <p:cNvSpPr>
            <a:spLocks noGrp="1"/>
          </p:cNvSpPr>
          <p:nvPr>
            <p:ph idx="1"/>
          </p:nvPr>
        </p:nvSpPr>
        <p:spPr>
          <a:xfrm>
            <a:off x="727901" y="1152395"/>
            <a:ext cx="10733413" cy="5182176"/>
          </a:xfrm>
        </p:spPr>
        <p:txBody>
          <a:bodyPr>
            <a:noAutofit/>
          </a:bodyPr>
          <a:lstStyle/>
          <a:p>
            <a:pPr>
              <a:spcAft>
                <a:spcPts val="1200"/>
              </a:spcAft>
            </a:pPr>
            <a:r>
              <a:rPr lang="en-US" sz="4000" dirty="0">
                <a:solidFill>
                  <a:schemeClr val="bg1"/>
                </a:solidFill>
              </a:rPr>
              <a:t>Worship</a:t>
            </a:r>
          </a:p>
          <a:p>
            <a:pPr>
              <a:spcAft>
                <a:spcPts val="1200"/>
              </a:spcAft>
            </a:pPr>
            <a:r>
              <a:rPr lang="en-US" sz="4000" dirty="0">
                <a:solidFill>
                  <a:schemeClr val="bg1"/>
                </a:solidFill>
              </a:rPr>
              <a:t>Instrumental Music</a:t>
            </a:r>
          </a:p>
          <a:p>
            <a:pPr>
              <a:spcAft>
                <a:spcPts val="1200"/>
              </a:spcAft>
            </a:pPr>
            <a:r>
              <a:rPr lang="en-US" sz="4000" dirty="0">
                <a:solidFill>
                  <a:schemeClr val="bg1"/>
                </a:solidFill>
              </a:rPr>
              <a:t>Giving</a:t>
            </a:r>
          </a:p>
          <a:p>
            <a:pPr>
              <a:spcAft>
                <a:spcPts val="1200"/>
              </a:spcAft>
            </a:pPr>
            <a:r>
              <a:rPr lang="en-US" sz="4000" dirty="0">
                <a:solidFill>
                  <a:schemeClr val="bg1"/>
                </a:solidFill>
              </a:rPr>
              <a:t>Lord’s Supper</a:t>
            </a:r>
          </a:p>
          <a:p>
            <a:pPr>
              <a:spcAft>
                <a:spcPts val="1200"/>
              </a:spcAft>
            </a:pPr>
            <a:r>
              <a:rPr lang="en-US" sz="4000" dirty="0">
                <a:solidFill>
                  <a:schemeClr val="bg1"/>
                </a:solidFill>
              </a:rPr>
              <a:t>Baptism</a:t>
            </a:r>
          </a:p>
          <a:p>
            <a:pPr>
              <a:spcAft>
                <a:spcPts val="1200"/>
              </a:spcAft>
            </a:pPr>
            <a:endParaRPr lang="en-US" sz="4000" dirty="0">
              <a:solidFill>
                <a:schemeClr val="bg1"/>
              </a:solidFill>
            </a:endParaRPr>
          </a:p>
        </p:txBody>
      </p:sp>
    </p:spTree>
    <p:extLst>
      <p:ext uri="{BB962C8B-B14F-4D97-AF65-F5344CB8AC3E}">
        <p14:creationId xmlns:p14="http://schemas.microsoft.com/office/powerpoint/2010/main" val="355823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B2DC026-D16A-7878-AE68-CEC68EED7686}"/>
              </a:ext>
            </a:extLst>
          </p:cNvPr>
          <p:cNvSpPr>
            <a:spLocks noGrp="1" noChangeArrowheads="1"/>
          </p:cNvSpPr>
          <p:nvPr>
            <p:ph type="ctrTitle"/>
          </p:nvPr>
        </p:nvSpPr>
        <p:spPr>
          <a:xfrm>
            <a:off x="691415" y="528154"/>
            <a:ext cx="10809170" cy="992638"/>
          </a:xfrm>
        </p:spPr>
        <p:txBody>
          <a:bodyPr anchor="ctr">
            <a:normAutofit/>
          </a:bodyPr>
          <a:lstStyle/>
          <a:p>
            <a:pPr eaLnBrk="1" hangingPunct="1">
              <a:defRPr/>
            </a:pPr>
            <a:r>
              <a:rPr lang="en-US" sz="4800" dirty="0">
                <a:solidFill>
                  <a:schemeClr val="bg1"/>
                </a:solidFill>
              </a:rPr>
              <a:t>What about Instrumental Music?</a:t>
            </a:r>
          </a:p>
        </p:txBody>
      </p:sp>
      <p:sp>
        <p:nvSpPr>
          <p:cNvPr id="15364" name="Rectangle 4">
            <a:extLst>
              <a:ext uri="{FF2B5EF4-FFF2-40B4-BE49-F238E27FC236}">
                <a16:creationId xmlns:a16="http://schemas.microsoft.com/office/drawing/2014/main" id="{A6171716-7489-F444-5A2C-49BCC24457A0}"/>
              </a:ext>
            </a:extLst>
          </p:cNvPr>
          <p:cNvSpPr>
            <a:spLocks noGrp="1" noChangeArrowheads="1"/>
          </p:cNvSpPr>
          <p:nvPr>
            <p:ph type="subTitle" idx="1"/>
          </p:nvPr>
        </p:nvSpPr>
        <p:spPr>
          <a:xfrm>
            <a:off x="2000049" y="1766235"/>
            <a:ext cx="8191901" cy="2819400"/>
          </a:xfrm>
        </p:spPr>
        <p:txBody>
          <a:bodyPr>
            <a:noAutofit/>
          </a:bodyPr>
          <a:lstStyle/>
          <a:p>
            <a:pPr marL="609600" indent="-609600" algn="l">
              <a:spcAft>
                <a:spcPts val="1200"/>
              </a:spcAft>
              <a:buFont typeface="Wingdings" pitchFamily="2" charset="2"/>
              <a:buAutoNum type="arabicPeriod"/>
              <a:defRPr/>
            </a:pPr>
            <a:r>
              <a:rPr lang="en-US" sz="3600" dirty="0">
                <a:solidFill>
                  <a:schemeClr val="bg1"/>
                </a:solidFill>
              </a:rPr>
              <a:t>Instrumental is another kind of music.</a:t>
            </a:r>
          </a:p>
          <a:p>
            <a:pPr marL="609600" indent="-609600" algn="l">
              <a:spcAft>
                <a:spcPts val="1200"/>
              </a:spcAft>
              <a:buFont typeface="Wingdings" pitchFamily="2" charset="2"/>
              <a:buAutoNum type="arabicPeriod"/>
              <a:defRPr/>
            </a:pPr>
            <a:r>
              <a:rPr lang="en-US" sz="3600" dirty="0">
                <a:solidFill>
                  <a:schemeClr val="bg1"/>
                </a:solidFill>
              </a:rPr>
              <a:t>Playing is not singing and vice versa.</a:t>
            </a:r>
          </a:p>
          <a:p>
            <a:pPr marL="609600" indent="-609600" algn="l">
              <a:spcAft>
                <a:spcPts val="1200"/>
              </a:spcAft>
              <a:buFont typeface="Wingdings" pitchFamily="2" charset="2"/>
              <a:buAutoNum type="arabicPeriod"/>
              <a:defRPr/>
            </a:pPr>
            <a:r>
              <a:rPr lang="en-US" sz="3600" dirty="0">
                <a:solidFill>
                  <a:schemeClr val="bg1"/>
                </a:solidFill>
              </a:rPr>
              <a:t>There </a:t>
            </a:r>
            <a:r>
              <a:rPr lang="en-US" sz="3600" b="1" dirty="0">
                <a:solidFill>
                  <a:schemeClr val="bg1"/>
                </a:solidFill>
              </a:rPr>
              <a:t>IS</a:t>
            </a:r>
            <a:r>
              <a:rPr lang="en-US" sz="3600" dirty="0">
                <a:solidFill>
                  <a:schemeClr val="bg1"/>
                </a:solidFill>
              </a:rPr>
              <a:t> authority for singing.</a:t>
            </a:r>
          </a:p>
          <a:p>
            <a:pPr marL="609600" indent="-609600" algn="l">
              <a:spcAft>
                <a:spcPts val="1200"/>
              </a:spcAft>
              <a:buFont typeface="Wingdings" pitchFamily="2" charset="2"/>
              <a:buAutoNum type="arabicPeriod"/>
              <a:defRPr/>
            </a:pPr>
            <a:r>
              <a:rPr lang="en-US" sz="3600" dirty="0">
                <a:solidFill>
                  <a:schemeClr val="bg1"/>
                </a:solidFill>
              </a:rPr>
              <a:t>There is </a:t>
            </a:r>
            <a:r>
              <a:rPr lang="en-US" sz="3600" b="1" dirty="0">
                <a:solidFill>
                  <a:schemeClr val="bg1"/>
                </a:solidFill>
              </a:rPr>
              <a:t>NO</a:t>
            </a:r>
            <a:r>
              <a:rPr lang="en-US" sz="3600" dirty="0">
                <a:solidFill>
                  <a:schemeClr val="bg1"/>
                </a:solidFill>
              </a:rPr>
              <a:t> authority for playing.</a:t>
            </a:r>
          </a:p>
        </p:txBody>
      </p:sp>
      <p:sp>
        <p:nvSpPr>
          <p:cNvPr id="15365" name="Text Box 5">
            <a:extLst>
              <a:ext uri="{FF2B5EF4-FFF2-40B4-BE49-F238E27FC236}">
                <a16:creationId xmlns:a16="http://schemas.microsoft.com/office/drawing/2014/main" id="{0B4AE470-99AD-8675-4E44-53EA8E55816D}"/>
              </a:ext>
            </a:extLst>
          </p:cNvPr>
          <p:cNvSpPr txBox="1">
            <a:spLocks noChangeArrowheads="1"/>
          </p:cNvSpPr>
          <p:nvPr/>
        </p:nvSpPr>
        <p:spPr bwMode="auto">
          <a:xfrm>
            <a:off x="760395" y="5139221"/>
            <a:ext cx="11011301"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spcBef>
                <a:spcPct val="50000"/>
              </a:spcBef>
            </a:pPr>
            <a:r>
              <a:rPr lang="en-US" altLang="en-US" dirty="0">
                <a:solidFill>
                  <a:schemeClr val="bg1"/>
                </a:solidFill>
                <a:latin typeface="+mn-lt"/>
              </a:rPr>
              <a:t>It does nothing for the words—often it tends to overpower them.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additive="base">
                                        <p:cTn id="7" dur="5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364">
                                            <p:txEl>
                                              <p:pRg st="1" end="1"/>
                                            </p:txEl>
                                          </p:spTgt>
                                        </p:tgtEl>
                                        <p:attrNameLst>
                                          <p:attrName>style.visibility</p:attrName>
                                        </p:attrNameLst>
                                      </p:cBhvr>
                                      <p:to>
                                        <p:strVal val="visible"/>
                                      </p:to>
                                    </p:set>
                                    <p:anim calcmode="lin" valueType="num">
                                      <p:cBhvr additive="base">
                                        <p:cTn id="13" dur="500" fill="hold"/>
                                        <p:tgtEl>
                                          <p:spTgt spid="153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364">
                                            <p:txEl>
                                              <p:pRg st="2" end="2"/>
                                            </p:txEl>
                                          </p:spTgt>
                                        </p:tgtEl>
                                        <p:attrNameLst>
                                          <p:attrName>style.visibility</p:attrName>
                                        </p:attrNameLst>
                                      </p:cBhvr>
                                      <p:to>
                                        <p:strVal val="visible"/>
                                      </p:to>
                                    </p:set>
                                    <p:anim calcmode="lin" valueType="num">
                                      <p:cBhvr additive="base">
                                        <p:cTn id="19" dur="500" fill="hold"/>
                                        <p:tgtEl>
                                          <p:spTgt spid="1536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364">
                                            <p:txEl>
                                              <p:pRg st="3" end="3"/>
                                            </p:txEl>
                                          </p:spTgt>
                                        </p:tgtEl>
                                        <p:attrNameLst>
                                          <p:attrName>style.visibility</p:attrName>
                                        </p:attrNameLst>
                                      </p:cBhvr>
                                      <p:to>
                                        <p:strVal val="visible"/>
                                      </p:to>
                                    </p:set>
                                    <p:anim calcmode="lin" valueType="num">
                                      <p:cBhvr additive="base">
                                        <p:cTn id="25" dur="500" fill="hold"/>
                                        <p:tgtEl>
                                          <p:spTgt spid="1536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5365"/>
                                        </p:tgtEl>
                                        <p:attrNameLst>
                                          <p:attrName>style.visibility</p:attrName>
                                        </p:attrNameLst>
                                      </p:cBhvr>
                                      <p:to>
                                        <p:strVal val="visible"/>
                                      </p:to>
                                    </p:set>
                                    <p:anim calcmode="lin" valueType="num">
                                      <p:cBhvr>
                                        <p:cTn id="31" dur="500" fill="hold"/>
                                        <p:tgtEl>
                                          <p:spTgt spid="15365"/>
                                        </p:tgtEl>
                                        <p:attrNameLst>
                                          <p:attrName>ppt_w</p:attrName>
                                        </p:attrNameLst>
                                      </p:cBhvr>
                                      <p:tavLst>
                                        <p:tav tm="0">
                                          <p:val>
                                            <p:fltVal val="0"/>
                                          </p:val>
                                        </p:tav>
                                        <p:tav tm="100000">
                                          <p:val>
                                            <p:strVal val="#ppt_w"/>
                                          </p:val>
                                        </p:tav>
                                      </p:tavLst>
                                    </p:anim>
                                    <p:anim calcmode="lin" valueType="num">
                                      <p:cBhvr>
                                        <p:cTn id="32" dur="500" fill="hold"/>
                                        <p:tgtEl>
                                          <p:spTgt spid="15365"/>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536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P spid="153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BE7E476-24F4-19EC-3AC7-DC41A95BD890}"/>
              </a:ext>
            </a:extLst>
          </p:cNvPr>
          <p:cNvSpPr>
            <a:spLocks noGrp="1" noChangeArrowheads="1"/>
          </p:cNvSpPr>
          <p:nvPr>
            <p:ph type="title"/>
          </p:nvPr>
        </p:nvSpPr>
        <p:spPr>
          <a:xfrm>
            <a:off x="789272" y="533400"/>
            <a:ext cx="10703292" cy="968141"/>
          </a:xfrm>
        </p:spPr>
        <p:txBody>
          <a:bodyPr>
            <a:normAutofit/>
          </a:bodyPr>
          <a:lstStyle/>
          <a:p>
            <a:pPr eaLnBrk="1" hangingPunct="1">
              <a:defRPr/>
            </a:pPr>
            <a:r>
              <a:rPr lang="en-US" sz="4000" dirty="0">
                <a:solidFill>
                  <a:schemeClr val="bg1"/>
                </a:solidFill>
              </a:rPr>
              <a:t>What did the King say about music in the church?</a:t>
            </a:r>
          </a:p>
        </p:txBody>
      </p:sp>
      <p:sp>
        <p:nvSpPr>
          <p:cNvPr id="13315" name="Rectangle 3">
            <a:extLst>
              <a:ext uri="{FF2B5EF4-FFF2-40B4-BE49-F238E27FC236}">
                <a16:creationId xmlns:a16="http://schemas.microsoft.com/office/drawing/2014/main" id="{5D33ADE7-3EDF-1EA0-A106-D0D973777BD3}"/>
              </a:ext>
            </a:extLst>
          </p:cNvPr>
          <p:cNvSpPr>
            <a:spLocks noGrp="1" noChangeArrowheads="1"/>
          </p:cNvSpPr>
          <p:nvPr>
            <p:ph type="body" idx="1"/>
          </p:nvPr>
        </p:nvSpPr>
        <p:spPr>
          <a:xfrm>
            <a:off x="789272" y="1722922"/>
            <a:ext cx="10703292" cy="4677878"/>
          </a:xfrm>
        </p:spPr>
        <p:txBody>
          <a:bodyPr>
            <a:noAutofit/>
          </a:bodyPr>
          <a:lstStyle/>
          <a:p>
            <a:pPr eaLnBrk="1" hangingPunct="1">
              <a:spcAft>
                <a:spcPts val="1200"/>
              </a:spcAft>
              <a:defRPr/>
            </a:pPr>
            <a:r>
              <a:rPr lang="en-US" sz="3200" dirty="0">
                <a:solidFill>
                  <a:schemeClr val="bg1"/>
                </a:solidFill>
              </a:rPr>
              <a:t>Nothing while He was on earth!</a:t>
            </a:r>
          </a:p>
          <a:p>
            <a:pPr eaLnBrk="1" hangingPunct="1">
              <a:spcAft>
                <a:spcPts val="1200"/>
              </a:spcAft>
              <a:defRPr/>
            </a:pPr>
            <a:r>
              <a:rPr lang="en-US" sz="3200" dirty="0">
                <a:solidFill>
                  <a:schemeClr val="bg1"/>
                </a:solidFill>
              </a:rPr>
              <a:t>He authorized </a:t>
            </a:r>
            <a:r>
              <a:rPr lang="en-US" sz="3200" b="1" i="1" dirty="0">
                <a:solidFill>
                  <a:schemeClr val="bg1"/>
                </a:solidFill>
              </a:rPr>
              <a:t>apostles</a:t>
            </a:r>
            <a:r>
              <a:rPr lang="en-US" sz="3200" dirty="0">
                <a:solidFill>
                  <a:schemeClr val="bg1"/>
                </a:solidFill>
              </a:rPr>
              <a:t> to speak for Him.</a:t>
            </a:r>
          </a:p>
          <a:p>
            <a:pPr eaLnBrk="1" hangingPunct="1">
              <a:spcAft>
                <a:spcPts val="1200"/>
              </a:spcAft>
              <a:buFont typeface="Wingdings" pitchFamily="2" charset="2"/>
              <a:buNone/>
              <a:defRPr/>
            </a:pPr>
            <a:r>
              <a:rPr lang="en-US" sz="3200" dirty="0">
                <a:solidFill>
                  <a:schemeClr val="bg1"/>
                </a:solidFill>
              </a:rPr>
              <a:t>		-- Matthew 16:19; 18:18</a:t>
            </a:r>
          </a:p>
          <a:p>
            <a:pPr eaLnBrk="1" hangingPunct="1">
              <a:spcAft>
                <a:spcPts val="1200"/>
              </a:spcAft>
              <a:buFont typeface="Wingdings" pitchFamily="2" charset="2"/>
              <a:buNone/>
              <a:defRPr/>
            </a:pPr>
            <a:r>
              <a:rPr lang="en-US" sz="3200" dirty="0">
                <a:solidFill>
                  <a:schemeClr val="bg1"/>
                </a:solidFill>
              </a:rPr>
              <a:t>		-- John 12:12-15</a:t>
            </a:r>
          </a:p>
          <a:p>
            <a:pPr eaLnBrk="1" hangingPunct="1">
              <a:spcAft>
                <a:spcPts val="1200"/>
              </a:spcAft>
              <a:buFont typeface="Wingdings" pitchFamily="2" charset="2"/>
              <a:buNone/>
              <a:defRPr/>
            </a:pPr>
            <a:r>
              <a:rPr lang="en-US" sz="3200" dirty="0">
                <a:solidFill>
                  <a:schemeClr val="bg1"/>
                </a:solidFill>
              </a:rPr>
              <a:t>		-- John 20:21-22</a:t>
            </a:r>
          </a:p>
          <a:p>
            <a:pPr eaLnBrk="1" hangingPunct="1">
              <a:spcAft>
                <a:spcPts val="1200"/>
              </a:spcAft>
              <a:buFont typeface="Wingdings" pitchFamily="2" charset="2"/>
              <a:buNone/>
              <a:defRPr/>
            </a:pPr>
            <a:r>
              <a:rPr lang="en-US" sz="3200" dirty="0">
                <a:solidFill>
                  <a:schemeClr val="bg1"/>
                </a:solidFill>
              </a:rPr>
              <a:t>		-- Acts 1:4-5; 2:1-4; 2:42 </a:t>
            </a:r>
          </a:p>
          <a:p>
            <a:pPr eaLnBrk="1" hangingPunct="1">
              <a:spcAft>
                <a:spcPts val="1200"/>
              </a:spcAft>
              <a:defRPr/>
            </a:pPr>
            <a:r>
              <a:rPr lang="en-US" sz="3200" dirty="0">
                <a:solidFill>
                  <a:schemeClr val="bg1"/>
                </a:solidFill>
              </a:rPr>
              <a:t>Paul had equal authority (Galatians 2:9; 1 Corinthians 14:37)</a:t>
            </a:r>
          </a:p>
          <a:p>
            <a:pPr eaLnBrk="1" hangingPunct="1">
              <a:spcAft>
                <a:spcPts val="1200"/>
              </a:spcAft>
              <a:buFont typeface="Wingdings" pitchFamily="2" charset="2"/>
              <a:buNone/>
              <a:defRPr/>
            </a:pP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left)">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wipe(left)">
                                      <p:cBhvr>
                                        <p:cTn id="17" dur="5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wipe(left)">
                                      <p:cBhvr>
                                        <p:cTn id="22" dur="500"/>
                                        <p:tgtEl>
                                          <p:spTgt spid="133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wipe(left)">
                                      <p:cBhvr>
                                        <p:cTn id="27" dur="500"/>
                                        <p:tgtEl>
                                          <p:spTgt spid="133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wipe(left)">
                                      <p:cBhvr>
                                        <p:cTn id="32" dur="500"/>
                                        <p:tgtEl>
                                          <p:spTgt spid="1331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wipe(left)">
                                      <p:cBhvr>
                                        <p:cTn id="37"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61147E2-C523-8F6B-9850-5AE1455AECAE}"/>
              </a:ext>
            </a:extLst>
          </p:cNvPr>
          <p:cNvSpPr>
            <a:spLocks noGrp="1" noChangeArrowheads="1"/>
          </p:cNvSpPr>
          <p:nvPr>
            <p:ph type="title"/>
          </p:nvPr>
        </p:nvSpPr>
        <p:spPr/>
        <p:txBody>
          <a:bodyPr>
            <a:normAutofit fontScale="90000"/>
          </a:bodyPr>
          <a:lstStyle/>
          <a:p>
            <a:pPr eaLnBrk="1" hangingPunct="1">
              <a:defRPr/>
            </a:pPr>
            <a:r>
              <a:rPr lang="en-US">
                <a:solidFill>
                  <a:schemeClr val="bg1"/>
                </a:solidFill>
              </a:rPr>
              <a:t>What did the King authorize through His apostles?</a:t>
            </a:r>
          </a:p>
        </p:txBody>
      </p:sp>
      <p:sp>
        <p:nvSpPr>
          <p:cNvPr id="14339" name="Rectangle 3">
            <a:extLst>
              <a:ext uri="{FF2B5EF4-FFF2-40B4-BE49-F238E27FC236}">
                <a16:creationId xmlns:a16="http://schemas.microsoft.com/office/drawing/2014/main" id="{33E00685-FC8F-DA2A-C357-933AC13C87FA}"/>
              </a:ext>
            </a:extLst>
          </p:cNvPr>
          <p:cNvSpPr>
            <a:spLocks noGrp="1" noChangeArrowheads="1"/>
          </p:cNvSpPr>
          <p:nvPr>
            <p:ph type="body" idx="1"/>
          </p:nvPr>
        </p:nvSpPr>
        <p:spPr>
          <a:xfrm>
            <a:off x="1981200" y="1676401"/>
            <a:ext cx="8229600" cy="4225925"/>
          </a:xfrm>
        </p:spPr>
        <p:txBody>
          <a:bodyPr/>
          <a:lstStyle/>
          <a:p>
            <a:pPr eaLnBrk="1" hangingPunct="1">
              <a:defRPr/>
            </a:pPr>
            <a:r>
              <a:rPr lang="en-US">
                <a:solidFill>
                  <a:schemeClr val="bg1"/>
                </a:solidFill>
              </a:rPr>
              <a:t>“I will sing with the spirit, and I will also sing with the understanding.”                    (1 Corinthians 14:15b) </a:t>
            </a:r>
          </a:p>
          <a:p>
            <a:pPr eaLnBrk="1" hangingPunct="1">
              <a:defRPr/>
            </a:pPr>
            <a:r>
              <a:rPr lang="en-US">
                <a:solidFill>
                  <a:schemeClr val="bg1"/>
                </a:solidFill>
              </a:rPr>
              <a:t>“Let the word of Christ dwell in you richly in all wisdom, teaching and admonishing one another in psalms and hymns and spiritual songs, singing with grace in your hearts to the Lord.” (Colossians 3:16)</a:t>
            </a:r>
          </a:p>
        </p:txBody>
      </p:sp>
      <p:sp>
        <p:nvSpPr>
          <p:cNvPr id="14340" name="Text Box 4">
            <a:extLst>
              <a:ext uri="{FF2B5EF4-FFF2-40B4-BE49-F238E27FC236}">
                <a16:creationId xmlns:a16="http://schemas.microsoft.com/office/drawing/2014/main" id="{333E0B06-5714-790E-20D5-2C19DFB730C0}"/>
              </a:ext>
            </a:extLst>
          </p:cNvPr>
          <p:cNvSpPr txBox="1">
            <a:spLocks noChangeArrowheads="1"/>
          </p:cNvSpPr>
          <p:nvPr/>
        </p:nvSpPr>
        <p:spPr bwMode="auto">
          <a:xfrm>
            <a:off x="2286000" y="5791201"/>
            <a:ext cx="51816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altLang="en-US" sz="4000" b="1">
                <a:solidFill>
                  <a:schemeClr val="bg1"/>
                </a:solidFill>
              </a:rPr>
              <a:t>What kind of music?</a:t>
            </a:r>
          </a:p>
        </p:txBody>
      </p:sp>
      <p:sp>
        <p:nvSpPr>
          <p:cNvPr id="14341" name="Line 5">
            <a:extLst>
              <a:ext uri="{FF2B5EF4-FFF2-40B4-BE49-F238E27FC236}">
                <a16:creationId xmlns:a16="http://schemas.microsoft.com/office/drawing/2014/main" id="{E9628F2D-0980-FF5F-6E70-505A284F962A}"/>
              </a:ext>
            </a:extLst>
          </p:cNvPr>
          <p:cNvSpPr>
            <a:spLocks noChangeShapeType="1"/>
          </p:cNvSpPr>
          <p:nvPr/>
        </p:nvSpPr>
        <p:spPr bwMode="auto">
          <a:xfrm>
            <a:off x="2438400" y="2743200"/>
            <a:ext cx="762000"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4342" name="Line 6">
            <a:extLst>
              <a:ext uri="{FF2B5EF4-FFF2-40B4-BE49-F238E27FC236}">
                <a16:creationId xmlns:a16="http://schemas.microsoft.com/office/drawing/2014/main" id="{9127BFA1-8EDE-3386-F3D0-B4FCDB90B30B}"/>
              </a:ext>
            </a:extLst>
          </p:cNvPr>
          <p:cNvSpPr>
            <a:spLocks noChangeShapeType="1"/>
          </p:cNvSpPr>
          <p:nvPr/>
        </p:nvSpPr>
        <p:spPr bwMode="auto">
          <a:xfrm>
            <a:off x="5257800" y="5257800"/>
            <a:ext cx="1295400"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4343" name="Text Box 7">
            <a:extLst>
              <a:ext uri="{FF2B5EF4-FFF2-40B4-BE49-F238E27FC236}">
                <a16:creationId xmlns:a16="http://schemas.microsoft.com/office/drawing/2014/main" id="{813FEA14-67F0-43A3-60BA-78E5F113763F}"/>
              </a:ext>
            </a:extLst>
          </p:cNvPr>
          <p:cNvSpPr txBox="1">
            <a:spLocks noChangeArrowheads="1"/>
          </p:cNvSpPr>
          <p:nvPr/>
        </p:nvSpPr>
        <p:spPr bwMode="auto">
          <a:xfrm>
            <a:off x="2895600" y="5791201"/>
            <a:ext cx="701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altLang="en-US" sz="4000" b="1">
                <a:solidFill>
                  <a:schemeClr val="bg1"/>
                </a:solidFill>
              </a:rPr>
              <a:t>MUSIC IS AUTHORIZED!</a:t>
            </a:r>
          </a:p>
        </p:txBody>
      </p:sp>
      <p:sp>
        <p:nvSpPr>
          <p:cNvPr id="14344" name="Text Box 8">
            <a:extLst>
              <a:ext uri="{FF2B5EF4-FFF2-40B4-BE49-F238E27FC236}">
                <a16:creationId xmlns:a16="http://schemas.microsoft.com/office/drawing/2014/main" id="{58883AA8-A18C-01F9-8017-5F083A0D9483}"/>
              </a:ext>
            </a:extLst>
          </p:cNvPr>
          <p:cNvSpPr txBox="1">
            <a:spLocks noChangeArrowheads="1"/>
          </p:cNvSpPr>
          <p:nvPr/>
        </p:nvSpPr>
        <p:spPr bwMode="auto">
          <a:xfrm>
            <a:off x="7696200" y="5791201"/>
            <a:ext cx="259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altLang="en-US" sz="4000" b="1" u="sng">
                <a:solidFill>
                  <a:schemeClr val="bg1"/>
                </a:solidFill>
              </a:rPr>
              <a:t>Singing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up)">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wipe(up)">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14343"/>
                                        </p:tgtEl>
                                        <p:attrNameLst>
                                          <p:attrName>style.visibility</p:attrName>
                                        </p:attrNameLst>
                                      </p:cBhvr>
                                      <p:to>
                                        <p:strVal val="visible"/>
                                      </p:to>
                                    </p:set>
                                    <p:anim calcmode="lin" valueType="num">
                                      <p:cBhvr>
                                        <p:cTn id="17" dur="1000" fill="hold"/>
                                        <p:tgtEl>
                                          <p:spTgt spid="14343"/>
                                        </p:tgtEl>
                                        <p:attrNameLst>
                                          <p:attrName>ppt_w</p:attrName>
                                        </p:attrNameLst>
                                      </p:cBhvr>
                                      <p:tavLst>
                                        <p:tav tm="0">
                                          <p:val>
                                            <p:strVal val="#ppt_w*0.70"/>
                                          </p:val>
                                        </p:tav>
                                        <p:tav tm="100000">
                                          <p:val>
                                            <p:strVal val="#ppt_w"/>
                                          </p:val>
                                        </p:tav>
                                      </p:tavLst>
                                    </p:anim>
                                    <p:anim calcmode="lin" valueType="num">
                                      <p:cBhvr>
                                        <p:cTn id="18" dur="1000" fill="hold"/>
                                        <p:tgtEl>
                                          <p:spTgt spid="14343"/>
                                        </p:tgtEl>
                                        <p:attrNameLst>
                                          <p:attrName>ppt_h</p:attrName>
                                        </p:attrNameLst>
                                      </p:cBhvr>
                                      <p:tavLst>
                                        <p:tav tm="0">
                                          <p:val>
                                            <p:strVal val="#ppt_h"/>
                                          </p:val>
                                        </p:tav>
                                        <p:tav tm="100000">
                                          <p:val>
                                            <p:strVal val="#ppt_h"/>
                                          </p:val>
                                        </p:tav>
                                      </p:tavLst>
                                    </p:anim>
                                    <p:animEffect transition="in" filter="fade">
                                      <p:cBhvr>
                                        <p:cTn id="19" dur="1000"/>
                                        <p:tgtEl>
                                          <p:spTgt spid="14343"/>
                                        </p:tgtEl>
                                      </p:cBhvr>
                                    </p:animEffect>
                                  </p:childTnLst>
                                  <p:subTnLst>
                                    <p:set>
                                      <p:cBhvr override="childStyle">
                                        <p:cTn dur="1" fill="hold" display="0" masterRel="nextClick" afterEffect="1"/>
                                        <p:tgtEl>
                                          <p:spTgt spid="14343"/>
                                        </p:tgtEl>
                                        <p:attrNameLst>
                                          <p:attrName>style.visibility</p:attrName>
                                        </p:attrNameLst>
                                      </p:cBhvr>
                                      <p:to>
                                        <p:strVal val="hidden"/>
                                      </p:to>
                                    </p:set>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4340"/>
                                        </p:tgtEl>
                                        <p:attrNameLst>
                                          <p:attrName>style.visibility</p:attrName>
                                        </p:attrNameLst>
                                      </p:cBhvr>
                                      <p:to>
                                        <p:strVal val="visible"/>
                                      </p:to>
                                    </p:set>
                                    <p:animEffect transition="in" filter="wipe(left)">
                                      <p:cBhvr>
                                        <p:cTn id="24" dur="500"/>
                                        <p:tgtEl>
                                          <p:spTgt spid="1434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14341"/>
                                        </p:tgtEl>
                                        <p:attrNameLst>
                                          <p:attrName>style.visibility</p:attrName>
                                        </p:attrNameLst>
                                      </p:cBhvr>
                                      <p:to>
                                        <p:strVal val="visible"/>
                                      </p:to>
                                    </p:set>
                                    <p:animEffect transition="in" filter="wipe(left)">
                                      <p:cBhvr>
                                        <p:cTn id="29" dur="500"/>
                                        <p:tgtEl>
                                          <p:spTgt spid="1434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14342"/>
                                        </p:tgtEl>
                                        <p:attrNameLst>
                                          <p:attrName>style.visibility</p:attrName>
                                        </p:attrNameLst>
                                      </p:cBhvr>
                                      <p:to>
                                        <p:strVal val="visible"/>
                                      </p:to>
                                    </p:set>
                                    <p:animEffect transition="in" filter="wipe(left)">
                                      <p:cBhvr>
                                        <p:cTn id="34" dur="500"/>
                                        <p:tgtEl>
                                          <p:spTgt spid="1434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nodeType="clickEffect">
                                  <p:stCondLst>
                                    <p:cond delay="0"/>
                                  </p:stCondLst>
                                  <p:childTnLst>
                                    <p:set>
                                      <p:cBhvr>
                                        <p:cTn id="38" dur="1" fill="hold">
                                          <p:stCondLst>
                                            <p:cond delay="0"/>
                                          </p:stCondLst>
                                        </p:cTn>
                                        <p:tgtEl>
                                          <p:spTgt spid="14344"/>
                                        </p:tgtEl>
                                        <p:attrNameLst>
                                          <p:attrName>style.visibility</p:attrName>
                                        </p:attrNameLst>
                                      </p:cBhvr>
                                      <p:to>
                                        <p:strVal val="visible"/>
                                      </p:to>
                                    </p:set>
                                    <p:anim calcmode="lin" valueType="num">
                                      <p:cBhvr>
                                        <p:cTn id="39" dur="500" fill="hold"/>
                                        <p:tgtEl>
                                          <p:spTgt spid="14344"/>
                                        </p:tgtEl>
                                        <p:attrNameLst>
                                          <p:attrName>ppt_w</p:attrName>
                                        </p:attrNameLst>
                                      </p:cBhvr>
                                      <p:tavLst>
                                        <p:tav tm="0">
                                          <p:val>
                                            <p:fltVal val="0"/>
                                          </p:val>
                                        </p:tav>
                                        <p:tav tm="100000">
                                          <p:val>
                                            <p:strVal val="#ppt_w"/>
                                          </p:val>
                                        </p:tav>
                                      </p:tavLst>
                                    </p:anim>
                                    <p:anim calcmode="lin" valueType="num">
                                      <p:cBhvr>
                                        <p:cTn id="40" dur="500" fill="hold"/>
                                        <p:tgtEl>
                                          <p:spTgt spid="143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14340" grpId="0" animBg="1"/>
      <p:bldP spid="14343" grpId="0"/>
      <p:bldP spid="143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6BD30EC-DC8D-E5A6-0EAB-E2BE09CC1494}"/>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b="1">
                <a:solidFill>
                  <a:schemeClr val="bg1"/>
                </a:solidFill>
                <a:effectLst/>
              </a:rPr>
              <a:t>Early Christians</a:t>
            </a:r>
          </a:p>
        </p:txBody>
      </p:sp>
      <p:sp>
        <p:nvSpPr>
          <p:cNvPr id="34820" name="Text Box 4">
            <a:extLst>
              <a:ext uri="{FF2B5EF4-FFF2-40B4-BE49-F238E27FC236}">
                <a16:creationId xmlns:a16="http://schemas.microsoft.com/office/drawing/2014/main" id="{39E7BFCC-0BF9-2BBF-FCFF-8F43C2DB2B54}"/>
              </a:ext>
            </a:extLst>
          </p:cNvPr>
          <p:cNvSpPr txBox="1">
            <a:spLocks noChangeArrowheads="1"/>
          </p:cNvSpPr>
          <p:nvPr/>
        </p:nvSpPr>
        <p:spPr bwMode="auto">
          <a:xfrm>
            <a:off x="2057400" y="1524000"/>
            <a:ext cx="8077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altLang="en-US" sz="2800" b="1" u="sng">
                <a:solidFill>
                  <a:schemeClr val="bg1"/>
                </a:solidFill>
              </a:rPr>
              <a:t>Justin Martyr</a:t>
            </a:r>
            <a:r>
              <a:rPr lang="en-US" altLang="en-US" sz="2800">
                <a:solidFill>
                  <a:schemeClr val="bg1"/>
                </a:solidFill>
              </a:rPr>
              <a:t> (100-165)                                      “Musical organs pertain to the Jewish ceremonies and agree no more to us than circumcision.”   </a:t>
            </a:r>
          </a:p>
        </p:txBody>
      </p:sp>
      <p:sp>
        <p:nvSpPr>
          <p:cNvPr id="34821" name="Text Box 5">
            <a:extLst>
              <a:ext uri="{FF2B5EF4-FFF2-40B4-BE49-F238E27FC236}">
                <a16:creationId xmlns:a16="http://schemas.microsoft.com/office/drawing/2014/main" id="{8E087E1F-73E5-DF16-AD53-43D213F7E028}"/>
              </a:ext>
            </a:extLst>
          </p:cNvPr>
          <p:cNvSpPr txBox="1">
            <a:spLocks noChangeArrowheads="1"/>
          </p:cNvSpPr>
          <p:nvPr/>
        </p:nvSpPr>
        <p:spPr bwMode="auto">
          <a:xfrm>
            <a:off x="2057400" y="3048000"/>
            <a:ext cx="80772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altLang="en-US" sz="2800" b="1" u="sng">
                <a:solidFill>
                  <a:schemeClr val="bg1"/>
                </a:solidFill>
              </a:rPr>
              <a:t>Eusebius</a:t>
            </a:r>
            <a:r>
              <a:rPr lang="en-US" altLang="en-US" sz="2800" b="1">
                <a:solidFill>
                  <a:schemeClr val="bg1"/>
                </a:solidFill>
              </a:rPr>
              <a:t> </a:t>
            </a:r>
            <a:r>
              <a:rPr lang="en-US" altLang="en-US" sz="2800">
                <a:solidFill>
                  <a:schemeClr val="bg1"/>
                </a:solidFill>
              </a:rPr>
              <a:t>(150-330)                                       “When formerly the people of the circumcision worshiped through symbols and types, it was not unreasonable that they raised hymns to God on psalteries and cithara…we however...upon a living psaltery and an animate cithara and in spiritual songs that we render the hymn.”</a:t>
            </a:r>
            <a:endParaRPr lang="en-US" altLang="en-US" sz="28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subTnLst>
                                    <p:animClr clrSpc="rgb" dir="cw">
                                      <p:cBhvr override="childStyle">
                                        <p:cTn dur="1" fill="hold" display="0" masterRel="nextClick" afterEffect="1"/>
                                        <p:tgtEl>
                                          <p:spTgt spid="34820"/>
                                        </p:tgtEl>
                                        <p:attrNameLst>
                                          <p:attrName>ppt_c</p:attrName>
                                        </p:attrNameLst>
                                      </p:cBhvr>
                                      <p:to>
                                        <a:schemeClr val="tx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3F64D51-0711-4576-0B58-EF7B4D92CDD3}"/>
              </a:ext>
            </a:extLst>
          </p:cNvPr>
          <p:cNvSpPr>
            <a:spLocks noGrp="1" noChangeArrowheads="1"/>
          </p:cNvSpPr>
          <p:nvPr>
            <p:ph type="title"/>
          </p:nvPr>
        </p:nvSpPr>
        <p:spPr/>
        <p:txBody>
          <a:bodyPr/>
          <a:lstStyle/>
          <a:p>
            <a:pPr eaLnBrk="1" hangingPunct="1">
              <a:defRPr/>
            </a:pPr>
            <a:r>
              <a:rPr lang="en-US" b="1">
                <a:solidFill>
                  <a:schemeClr val="bg1"/>
                </a:solidFill>
              </a:rPr>
              <a:t>John Price</a:t>
            </a:r>
            <a:r>
              <a:rPr lang="en-US">
                <a:solidFill>
                  <a:schemeClr val="bg1"/>
                </a:solidFill>
              </a:rPr>
              <a:t> </a:t>
            </a:r>
            <a:r>
              <a:rPr lang="en-US" sz="3200">
                <a:solidFill>
                  <a:schemeClr val="bg1"/>
                </a:solidFill>
              </a:rPr>
              <a:t>(a Baptist Preacher – 2005)</a:t>
            </a:r>
          </a:p>
        </p:txBody>
      </p:sp>
      <p:sp>
        <p:nvSpPr>
          <p:cNvPr id="31748" name="Text Box 4">
            <a:extLst>
              <a:ext uri="{FF2B5EF4-FFF2-40B4-BE49-F238E27FC236}">
                <a16:creationId xmlns:a16="http://schemas.microsoft.com/office/drawing/2014/main" id="{44E9CE2A-2718-93AC-AE96-9757DB962482}"/>
              </a:ext>
            </a:extLst>
          </p:cNvPr>
          <p:cNvSpPr txBox="1">
            <a:spLocks noChangeArrowheads="1"/>
          </p:cNvSpPr>
          <p:nvPr/>
        </p:nvSpPr>
        <p:spPr bwMode="auto">
          <a:xfrm>
            <a:off x="2133600" y="1371600"/>
            <a:ext cx="80010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altLang="en-US" sz="2800">
                <a:solidFill>
                  <a:schemeClr val="bg1"/>
                </a:solidFill>
              </a:rPr>
              <a:t>When we come to the New Testament, the following three truths become clear:                     </a:t>
            </a:r>
            <a:r>
              <a:rPr lang="en-US" altLang="en-US" sz="2800" b="1">
                <a:solidFill>
                  <a:schemeClr val="bg1"/>
                </a:solidFill>
              </a:rPr>
              <a:t>1)</a:t>
            </a:r>
            <a:r>
              <a:rPr lang="en-US" altLang="en-US" sz="2800">
                <a:solidFill>
                  <a:schemeClr val="bg1"/>
                </a:solidFill>
              </a:rPr>
              <a:t> The Old Testament Temple worship in all of its outward ceremonies and rituals has been abolished;                                                            </a:t>
            </a:r>
            <a:r>
              <a:rPr lang="en-US" altLang="en-US" sz="2800" b="1">
                <a:solidFill>
                  <a:schemeClr val="bg1"/>
                </a:solidFill>
              </a:rPr>
              <a:t>2)</a:t>
            </a:r>
            <a:r>
              <a:rPr lang="en-US" altLang="en-US" sz="2800">
                <a:solidFill>
                  <a:schemeClr val="bg1"/>
                </a:solidFill>
              </a:rPr>
              <a:t> We must look to Christ and His apostles alone for the worship of the church; and                           </a:t>
            </a:r>
            <a:r>
              <a:rPr lang="en-US" altLang="en-US" sz="2800" b="1">
                <a:solidFill>
                  <a:schemeClr val="bg1"/>
                </a:solidFill>
              </a:rPr>
              <a:t>3)</a:t>
            </a:r>
            <a:r>
              <a:rPr lang="en-US" altLang="en-US" sz="2800">
                <a:solidFill>
                  <a:schemeClr val="bg1"/>
                </a:solidFill>
              </a:rPr>
              <a:t> With no command, or example, or any indication whatsoever from the Lord Jesus that He desires musical instruments to be used in His church, we have no authority for their use. </a:t>
            </a:r>
          </a:p>
        </p:txBody>
      </p:sp>
      <p:sp>
        <p:nvSpPr>
          <p:cNvPr id="18437" name="Line 5">
            <a:extLst>
              <a:ext uri="{FF2B5EF4-FFF2-40B4-BE49-F238E27FC236}">
                <a16:creationId xmlns:a16="http://schemas.microsoft.com/office/drawing/2014/main" id="{93D0D364-C530-1CDA-D740-8CAD9AB2F624}"/>
              </a:ext>
            </a:extLst>
          </p:cNvPr>
          <p:cNvSpPr>
            <a:spLocks noChangeShapeType="1"/>
          </p:cNvSpPr>
          <p:nvPr/>
        </p:nvSpPr>
        <p:spPr bwMode="auto">
          <a:xfrm>
            <a:off x="3962400" y="4800600"/>
            <a:ext cx="1524000"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8438" name="Line 6">
            <a:extLst>
              <a:ext uri="{FF2B5EF4-FFF2-40B4-BE49-F238E27FC236}">
                <a16:creationId xmlns:a16="http://schemas.microsoft.com/office/drawing/2014/main" id="{DF57E0C4-E453-89E1-F2A5-5E0996D08A68}"/>
              </a:ext>
            </a:extLst>
          </p:cNvPr>
          <p:cNvSpPr>
            <a:spLocks noChangeShapeType="1"/>
          </p:cNvSpPr>
          <p:nvPr/>
        </p:nvSpPr>
        <p:spPr bwMode="auto">
          <a:xfrm>
            <a:off x="6096000" y="4800600"/>
            <a:ext cx="1371600"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8439" name="Line 7">
            <a:extLst>
              <a:ext uri="{FF2B5EF4-FFF2-40B4-BE49-F238E27FC236}">
                <a16:creationId xmlns:a16="http://schemas.microsoft.com/office/drawing/2014/main" id="{389085F1-DE83-11E5-DCDA-BC432AB36E27}"/>
              </a:ext>
            </a:extLst>
          </p:cNvPr>
          <p:cNvSpPr>
            <a:spLocks noChangeShapeType="1"/>
          </p:cNvSpPr>
          <p:nvPr/>
        </p:nvSpPr>
        <p:spPr bwMode="auto">
          <a:xfrm>
            <a:off x="2286000" y="5257800"/>
            <a:ext cx="3429000"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8440" name="Line 8">
            <a:extLst>
              <a:ext uri="{FF2B5EF4-FFF2-40B4-BE49-F238E27FC236}">
                <a16:creationId xmlns:a16="http://schemas.microsoft.com/office/drawing/2014/main" id="{FDC660CD-2B56-9046-E25F-9C0C8274335B}"/>
              </a:ext>
            </a:extLst>
          </p:cNvPr>
          <p:cNvSpPr>
            <a:spLocks noChangeShapeType="1"/>
          </p:cNvSpPr>
          <p:nvPr/>
        </p:nvSpPr>
        <p:spPr bwMode="auto">
          <a:xfrm>
            <a:off x="3505200" y="6096000"/>
            <a:ext cx="5257800"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wipe(up)">
                                      <p:cBhvr>
                                        <p:cTn id="7" dur="500"/>
                                        <p:tgtEl>
                                          <p:spTgt spid="31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wipe(left)">
                                      <p:cBhvr>
                                        <p:cTn id="12" dur="500"/>
                                        <p:tgtEl>
                                          <p:spTgt spid="184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wipe(left)">
                                      <p:cBhvr>
                                        <p:cTn id="17" dur="500"/>
                                        <p:tgtEl>
                                          <p:spTgt spid="184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8439"/>
                                        </p:tgtEl>
                                        <p:attrNameLst>
                                          <p:attrName>style.visibility</p:attrName>
                                        </p:attrNameLst>
                                      </p:cBhvr>
                                      <p:to>
                                        <p:strVal val="visible"/>
                                      </p:to>
                                    </p:set>
                                    <p:animEffect transition="in" filter="wipe(left)">
                                      <p:cBhvr>
                                        <p:cTn id="22" dur="500"/>
                                        <p:tgtEl>
                                          <p:spTgt spid="184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8440"/>
                                        </p:tgtEl>
                                        <p:attrNameLst>
                                          <p:attrName>style.visibility</p:attrName>
                                        </p:attrNameLst>
                                      </p:cBhvr>
                                      <p:to>
                                        <p:strVal val="visible"/>
                                      </p:to>
                                    </p:set>
                                    <p:animEffect transition="in" filter="wipe(left)">
                                      <p:cBhvr>
                                        <p:cTn id="27"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11F5BFC-81BC-32BA-78DF-BDEA22605EAA}"/>
              </a:ext>
            </a:extLst>
          </p:cNvPr>
          <p:cNvSpPr>
            <a:spLocks noGrp="1" noChangeArrowheads="1"/>
          </p:cNvSpPr>
          <p:nvPr>
            <p:ph type="ctrTitle"/>
          </p:nvPr>
        </p:nvSpPr>
        <p:spPr>
          <a:xfrm>
            <a:off x="2209800" y="1447800"/>
            <a:ext cx="7772400" cy="1555750"/>
          </a:xfrm>
        </p:spPr>
        <p:txBody>
          <a:bodyPr>
            <a:normAutofit fontScale="90000"/>
          </a:bodyPr>
          <a:lstStyle/>
          <a:p>
            <a:pPr eaLnBrk="1" hangingPunct="1">
              <a:defRPr/>
            </a:pPr>
            <a:r>
              <a:rPr lang="en-US">
                <a:solidFill>
                  <a:schemeClr val="bg1"/>
                </a:solidFill>
              </a:rPr>
              <a:t>What do so many churches use Instrumental Music?</a:t>
            </a:r>
          </a:p>
        </p:txBody>
      </p:sp>
      <p:sp>
        <p:nvSpPr>
          <p:cNvPr id="17411" name="Rectangle 3">
            <a:extLst>
              <a:ext uri="{FF2B5EF4-FFF2-40B4-BE49-F238E27FC236}">
                <a16:creationId xmlns:a16="http://schemas.microsoft.com/office/drawing/2014/main" id="{8A485BD4-77CB-2585-4A7E-6EB8DE512412}"/>
              </a:ext>
            </a:extLst>
          </p:cNvPr>
          <p:cNvSpPr>
            <a:spLocks noGrp="1" noChangeArrowheads="1"/>
          </p:cNvSpPr>
          <p:nvPr>
            <p:ph type="subTitle" idx="1"/>
          </p:nvPr>
        </p:nvSpPr>
        <p:spPr>
          <a:xfrm>
            <a:off x="2514600" y="3200400"/>
            <a:ext cx="7467600" cy="2819400"/>
          </a:xfrm>
        </p:spPr>
        <p:txBody>
          <a:bodyPr/>
          <a:lstStyle/>
          <a:p>
            <a:pPr marL="609600" indent="-609600" algn="l">
              <a:buFont typeface="Wingdings" pitchFamily="2" charset="2"/>
              <a:buAutoNum type="arabicPeriod"/>
              <a:defRPr/>
            </a:pPr>
            <a:r>
              <a:rPr lang="en-US">
                <a:solidFill>
                  <a:schemeClr val="bg1"/>
                </a:solidFill>
              </a:rPr>
              <a:t>Some have never stopped to question whether it is authorized.</a:t>
            </a:r>
          </a:p>
          <a:p>
            <a:pPr marL="609600" indent="-609600" algn="l">
              <a:buFont typeface="Wingdings" pitchFamily="2" charset="2"/>
              <a:buAutoNum type="arabicPeriod"/>
              <a:defRPr/>
            </a:pPr>
            <a:r>
              <a:rPr lang="en-US">
                <a:solidFill>
                  <a:schemeClr val="bg1"/>
                </a:solidFill>
              </a:rPr>
              <a:t>Some believe they can justify it by scripture. </a:t>
            </a:r>
          </a:p>
          <a:p>
            <a:pPr marL="609600" indent="-609600" algn="l">
              <a:buFont typeface="Wingdings" pitchFamily="2" charset="2"/>
              <a:buAutoNum type="arabicPeriod"/>
              <a:defRPr/>
            </a:pPr>
            <a:r>
              <a:rPr lang="en-US">
                <a:solidFill>
                  <a:schemeClr val="bg1"/>
                </a:solidFill>
              </a:rPr>
              <a:t>Others have become unconcerned about authority – </a:t>
            </a:r>
            <a:r>
              <a:rPr lang="en-US" b="1">
                <a:solidFill>
                  <a:schemeClr val="bg1"/>
                </a:solidFill>
              </a:rPr>
              <a:t>if it works do it!</a:t>
            </a:r>
            <a:r>
              <a:rPr lang="en-US">
                <a:solidFill>
                  <a:schemeClr val="bg1"/>
                </a:solidFill>
              </a:rPr>
              <a:t> </a:t>
            </a:r>
          </a:p>
        </p:txBody>
      </p:sp>
      <p:sp>
        <p:nvSpPr>
          <p:cNvPr id="17412" name="Line 4">
            <a:extLst>
              <a:ext uri="{FF2B5EF4-FFF2-40B4-BE49-F238E27FC236}">
                <a16:creationId xmlns:a16="http://schemas.microsoft.com/office/drawing/2014/main" id="{8E767039-44D7-2A92-5992-E648349473BF}"/>
              </a:ext>
            </a:extLst>
          </p:cNvPr>
          <p:cNvSpPr>
            <a:spLocks noChangeShapeType="1"/>
          </p:cNvSpPr>
          <p:nvPr/>
        </p:nvSpPr>
        <p:spPr bwMode="auto">
          <a:xfrm>
            <a:off x="3200400" y="3505200"/>
            <a:ext cx="5257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7413" name="Line 5">
            <a:extLst>
              <a:ext uri="{FF2B5EF4-FFF2-40B4-BE49-F238E27FC236}">
                <a16:creationId xmlns:a16="http://schemas.microsoft.com/office/drawing/2014/main" id="{92A836DF-C004-BD7F-F6B5-9FECB47A272B}"/>
              </a:ext>
            </a:extLst>
          </p:cNvPr>
          <p:cNvSpPr>
            <a:spLocks noChangeShapeType="1"/>
          </p:cNvSpPr>
          <p:nvPr/>
        </p:nvSpPr>
        <p:spPr bwMode="auto">
          <a:xfrm>
            <a:off x="3276600" y="4038600"/>
            <a:ext cx="5715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7412"/>
                                        </p:tgtEl>
                                        <p:attrNameLst>
                                          <p:attrName>style.visibility</p:attrName>
                                        </p:attrNameLst>
                                      </p:cBhvr>
                                      <p:to>
                                        <p:strVal val="visible"/>
                                      </p:to>
                                    </p:set>
                                    <p:animEffect transition="in" filter="wipe(left)">
                                      <p:cBhvr>
                                        <p:cTn id="25" dur="500"/>
                                        <p:tgtEl>
                                          <p:spTgt spid="17412"/>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17413"/>
                                        </p:tgtEl>
                                        <p:attrNameLst>
                                          <p:attrName>style.visibility</p:attrName>
                                        </p:attrNameLst>
                                      </p:cBhvr>
                                      <p:to>
                                        <p:strVal val="visible"/>
                                      </p:to>
                                    </p:set>
                                    <p:animEffect transition="in" filter="wipe(left)">
                                      <p:cBhvr>
                                        <p:cTn id="29"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7801736-B38F-E7FD-E701-2E4F0063FDFB}"/>
              </a:ext>
            </a:extLst>
          </p:cNvPr>
          <p:cNvSpPr>
            <a:spLocks noGrp="1" noChangeArrowheads="1"/>
          </p:cNvSpPr>
          <p:nvPr>
            <p:ph type="ctrTitle"/>
          </p:nvPr>
        </p:nvSpPr>
        <p:spPr>
          <a:xfrm>
            <a:off x="2209800" y="1447800"/>
            <a:ext cx="7772400" cy="1555750"/>
          </a:xfrm>
        </p:spPr>
        <p:txBody>
          <a:bodyPr>
            <a:normAutofit fontScale="90000"/>
          </a:bodyPr>
          <a:lstStyle/>
          <a:p>
            <a:pPr eaLnBrk="1" hangingPunct="1">
              <a:defRPr/>
            </a:pPr>
            <a:r>
              <a:rPr lang="en-US">
                <a:solidFill>
                  <a:schemeClr val="bg1"/>
                </a:solidFill>
              </a:rPr>
              <a:t>What authority can be cited for instrumental music?</a:t>
            </a:r>
          </a:p>
        </p:txBody>
      </p:sp>
      <p:sp>
        <p:nvSpPr>
          <p:cNvPr id="18435" name="Rectangle 3">
            <a:extLst>
              <a:ext uri="{FF2B5EF4-FFF2-40B4-BE49-F238E27FC236}">
                <a16:creationId xmlns:a16="http://schemas.microsoft.com/office/drawing/2014/main" id="{1352729B-0669-A129-CF3E-2B35E536F52F}"/>
              </a:ext>
            </a:extLst>
          </p:cNvPr>
          <p:cNvSpPr>
            <a:spLocks noGrp="1" noChangeArrowheads="1"/>
          </p:cNvSpPr>
          <p:nvPr>
            <p:ph type="subTitle" idx="1"/>
          </p:nvPr>
        </p:nvSpPr>
        <p:spPr>
          <a:xfrm>
            <a:off x="2514600" y="3200400"/>
            <a:ext cx="7467600" cy="2819400"/>
          </a:xfrm>
        </p:spPr>
        <p:txBody>
          <a:bodyPr/>
          <a:lstStyle/>
          <a:p>
            <a:pPr marL="609600" indent="-609600" algn="l">
              <a:buFont typeface="Wingdings" pitchFamily="2" charset="2"/>
              <a:buAutoNum type="arabicPeriod"/>
              <a:defRPr/>
            </a:pPr>
            <a:r>
              <a:rPr lang="en-US">
                <a:solidFill>
                  <a:schemeClr val="bg1"/>
                </a:solidFill>
              </a:rPr>
              <a:t>It is an aid to singing.</a:t>
            </a:r>
          </a:p>
          <a:p>
            <a:pPr marL="609600" indent="-609600" algn="l">
              <a:buFont typeface="Wingdings" pitchFamily="2" charset="2"/>
              <a:buAutoNum type="arabicPeriod"/>
              <a:defRPr/>
            </a:pPr>
            <a:r>
              <a:rPr lang="en-US">
                <a:solidFill>
                  <a:schemeClr val="bg1"/>
                </a:solidFill>
              </a:rPr>
              <a:t>The Old Testament is full of instructions for instrumental music. </a:t>
            </a:r>
          </a:p>
          <a:p>
            <a:pPr marL="609600" indent="-609600" algn="l">
              <a:buFont typeface="Wingdings" pitchFamily="2" charset="2"/>
              <a:buAutoNum type="arabicPeriod"/>
              <a:defRPr/>
            </a:pPr>
            <a:r>
              <a:rPr lang="en-US">
                <a:solidFill>
                  <a:schemeClr val="bg1"/>
                </a:solidFill>
              </a:rPr>
              <a:t>New Testament instructions to sing Psalms would include instruments.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1D1F67F-DFEA-C7E3-59A5-0D3566EB5B10}"/>
              </a:ext>
            </a:extLst>
          </p:cNvPr>
          <p:cNvSpPr>
            <a:spLocks noGrp="1" noChangeArrowheads="1"/>
          </p:cNvSpPr>
          <p:nvPr>
            <p:ph type="title"/>
          </p:nvPr>
        </p:nvSpPr>
        <p:spPr>
          <a:xfrm>
            <a:off x="1524000" y="228601"/>
            <a:ext cx="8915400" cy="926813"/>
          </a:xfrm>
        </p:spPr>
        <p:txBody>
          <a:bodyPr/>
          <a:lstStyle/>
          <a:p>
            <a:pPr eaLnBrk="1" hangingPunct="1">
              <a:defRPr/>
            </a:pPr>
            <a:r>
              <a:rPr lang="en-US" b="1" dirty="0">
                <a:solidFill>
                  <a:schemeClr val="bg1"/>
                </a:solidFill>
              </a:rPr>
              <a:t>Command     Aid       Addition  </a:t>
            </a:r>
          </a:p>
        </p:txBody>
      </p:sp>
      <p:graphicFrame>
        <p:nvGraphicFramePr>
          <p:cNvPr id="19488" name="Group 32">
            <a:extLst>
              <a:ext uri="{FF2B5EF4-FFF2-40B4-BE49-F238E27FC236}">
                <a16:creationId xmlns:a16="http://schemas.microsoft.com/office/drawing/2014/main" id="{F6C13767-891C-FBBC-415B-89FC95CCA9CF}"/>
              </a:ext>
            </a:extLst>
          </p:cNvPr>
          <p:cNvGraphicFramePr>
            <a:graphicFrameLocks noGrp="1"/>
          </p:cNvGraphicFramePr>
          <p:nvPr>
            <p:ph type="tbl" idx="1"/>
            <p:extLst>
              <p:ext uri="{D42A27DB-BD31-4B8C-83A1-F6EECF244321}">
                <p14:modId xmlns:p14="http://schemas.microsoft.com/office/powerpoint/2010/main" val="3209289873"/>
              </p:ext>
            </p:extLst>
          </p:nvPr>
        </p:nvGraphicFramePr>
        <p:xfrm>
          <a:off x="1905000" y="1123664"/>
          <a:ext cx="8408988" cy="6115337"/>
        </p:xfrm>
        <a:graphic>
          <a:graphicData uri="http://schemas.openxmlformats.org/drawingml/2006/table">
            <a:tbl>
              <a:tblPr/>
              <a:tblGrid>
                <a:gridCol w="2603500">
                  <a:extLst>
                    <a:ext uri="{9D8B030D-6E8A-4147-A177-3AD203B41FA5}">
                      <a16:colId xmlns:a16="http://schemas.microsoft.com/office/drawing/2014/main" val="20000"/>
                    </a:ext>
                  </a:extLst>
                </a:gridCol>
                <a:gridCol w="2703513">
                  <a:extLst>
                    <a:ext uri="{9D8B030D-6E8A-4147-A177-3AD203B41FA5}">
                      <a16:colId xmlns:a16="http://schemas.microsoft.com/office/drawing/2014/main" val="20001"/>
                    </a:ext>
                  </a:extLst>
                </a:gridCol>
                <a:gridCol w="3101975">
                  <a:extLst>
                    <a:ext uri="{9D8B030D-6E8A-4147-A177-3AD203B41FA5}">
                      <a16:colId xmlns:a16="http://schemas.microsoft.com/office/drawing/2014/main" val="20002"/>
                    </a:ext>
                  </a:extLst>
                </a:gridCol>
              </a:tblGrid>
              <a:tr h="13238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1" i="0" u="none" strike="noStrike" cap="none" normalizeH="0" baseline="0">
                          <a:ln>
                            <a:noFill/>
                          </a:ln>
                          <a:solidFill>
                            <a:schemeClr val="bg1"/>
                          </a:solidFill>
                          <a:effectLst>
                            <a:outerShdw blurRad="38100" dist="38100" dir="2700000" algn="tl">
                              <a:srgbClr val="010199"/>
                            </a:outerShdw>
                          </a:effectLst>
                          <a:latin typeface="Arial" charset="0"/>
                        </a:rPr>
                        <a:t>“</a:t>
                      </a:r>
                      <a:r>
                        <a:rPr kumimoji="0" lang="en-US" sz="3600" b="1" i="0" u="sng" strike="noStrike" cap="none" normalizeH="0" baseline="0">
                          <a:ln>
                            <a:noFill/>
                          </a:ln>
                          <a:solidFill>
                            <a:schemeClr val="bg1"/>
                          </a:solidFill>
                          <a:effectLst>
                            <a:outerShdw blurRad="38100" dist="38100" dir="2700000" algn="tl">
                              <a:srgbClr val="010199"/>
                            </a:outerShdw>
                          </a:effectLst>
                          <a:latin typeface="Arial" charset="0"/>
                        </a:rPr>
                        <a:t>Gopher Wood</a:t>
                      </a:r>
                      <a:r>
                        <a:rPr kumimoji="0" lang="en-US" sz="2800" b="1" i="0" u="none" strike="noStrike" cap="none" normalizeH="0" baseline="0">
                          <a:ln>
                            <a:noFill/>
                          </a:ln>
                          <a:solidFill>
                            <a:schemeClr val="bg1"/>
                          </a:solidFill>
                          <a:effectLst>
                            <a:outerShdw blurRad="38100" dist="38100" dir="2700000" algn="tl">
                              <a:srgbClr val="010199"/>
                            </a:outerShdw>
                          </a:effectLst>
                          <a:latin typeface="Arial" charset="0"/>
                        </a:rPr>
                        <a:t>” </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3600" b="1" i="0" u="none" strike="noStrike" cap="none" normalizeH="0" baseline="0">
                          <a:ln>
                            <a:noFill/>
                          </a:ln>
                          <a:solidFill>
                            <a:schemeClr val="bg1"/>
                          </a:solidFill>
                          <a:effectLst>
                            <a:outerShdw blurRad="38100" dist="38100" dir="2700000" algn="tl">
                              <a:srgbClr val="010199"/>
                            </a:outerShdw>
                          </a:effectLst>
                          <a:latin typeface="Arial" charset="0"/>
                        </a:rPr>
                        <a:t>Hammer</a:t>
                      </a: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3600" b="1" i="0" u="none" strike="noStrike" cap="none" normalizeH="0" baseline="0">
                          <a:ln>
                            <a:noFill/>
                          </a:ln>
                          <a:solidFill>
                            <a:schemeClr val="bg1"/>
                          </a:solidFill>
                          <a:effectLst>
                            <a:outerShdw blurRad="38100" dist="38100" dir="2700000" algn="tl">
                              <a:srgbClr val="010199"/>
                            </a:outerShdw>
                          </a:effectLst>
                          <a:latin typeface="Arial" charset="0"/>
                        </a:rPr>
                        <a:t>Saw</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3600" b="1" i="0" u="none" strike="noStrike" cap="none" normalizeH="0" baseline="0">
                          <a:ln>
                            <a:noFill/>
                          </a:ln>
                          <a:solidFill>
                            <a:schemeClr val="bg1"/>
                          </a:solidFill>
                          <a:effectLst>
                            <a:outerShdw blurRad="38100" dist="38100" dir="2700000" algn="tl">
                              <a:srgbClr val="010199"/>
                            </a:outerShdw>
                          </a:effectLst>
                          <a:latin typeface="Arial" charset="0"/>
                        </a:rPr>
                        <a:t>Pine</a:t>
                      </a: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3600" b="1" i="0" u="none" strike="noStrike" cap="none" normalizeH="0" baseline="0">
                        <a:ln>
                          <a:noFill/>
                        </a:ln>
                        <a:solidFill>
                          <a:schemeClr val="bg1"/>
                        </a:solidFill>
                        <a:effectLst>
                          <a:outerShdw blurRad="38100" dist="38100" dir="2700000" algn="tl">
                            <a:srgbClr val="010199"/>
                          </a:outerShdw>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469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3600" b="1" i="0" u="none" strike="noStrike" cap="none" normalizeH="0" baseline="0" dirty="0">
                          <a:ln>
                            <a:noFill/>
                          </a:ln>
                          <a:solidFill>
                            <a:schemeClr val="bg1"/>
                          </a:solidFill>
                          <a:effectLst>
                            <a:outerShdw blurRad="38100" dist="38100" dir="2700000" algn="tl">
                              <a:srgbClr val="010199"/>
                            </a:outerShdw>
                          </a:effectLst>
                          <a:latin typeface="Arial" charset="0"/>
                        </a:rPr>
                        <a:t>“</a:t>
                      </a:r>
                      <a:r>
                        <a:rPr kumimoji="0" lang="en-US" sz="3600" b="1" i="0" u="sng" strike="noStrike" cap="none" normalizeH="0" baseline="0" dirty="0">
                          <a:ln>
                            <a:noFill/>
                          </a:ln>
                          <a:solidFill>
                            <a:schemeClr val="bg1"/>
                          </a:solidFill>
                          <a:effectLst>
                            <a:outerShdw blurRad="38100" dist="38100" dir="2700000" algn="tl">
                              <a:srgbClr val="010199"/>
                            </a:outerShdw>
                          </a:effectLst>
                          <a:latin typeface="Arial" charset="0"/>
                        </a:rPr>
                        <a:t>Bread and Fruit of Vine</a:t>
                      </a:r>
                      <a:r>
                        <a:rPr kumimoji="0" lang="en-US" sz="3600" b="1" i="0" u="none" strike="noStrike" cap="none" normalizeH="0" baseline="0" dirty="0">
                          <a:ln>
                            <a:noFill/>
                          </a:ln>
                          <a:solidFill>
                            <a:schemeClr val="bg1"/>
                          </a:solidFill>
                          <a:effectLst>
                            <a:outerShdw blurRad="38100" dist="38100" dir="2700000" algn="tl">
                              <a:srgbClr val="010199"/>
                            </a:outerShdw>
                          </a:effectLst>
                          <a:latin typeface="Arial" charset="0"/>
                        </a:rPr>
                        <a:t>”</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3600" b="1" i="0" u="none" strike="noStrike" cap="none" normalizeH="0" baseline="0">
                          <a:ln>
                            <a:noFill/>
                          </a:ln>
                          <a:solidFill>
                            <a:schemeClr val="bg1"/>
                          </a:solidFill>
                          <a:effectLst>
                            <a:outerShdw blurRad="38100" dist="38100" dir="2700000" algn="tl">
                              <a:srgbClr val="010199"/>
                            </a:outerShdw>
                          </a:effectLst>
                          <a:latin typeface="Arial" charset="0"/>
                        </a:rPr>
                        <a:t>Plate                      Cup</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3600" b="1" i="0" u="none" strike="noStrike" cap="none" normalizeH="0" baseline="0">
                          <a:ln>
                            <a:noFill/>
                          </a:ln>
                          <a:solidFill>
                            <a:schemeClr val="bg1"/>
                          </a:solidFill>
                          <a:effectLst>
                            <a:outerShdw blurRad="38100" dist="38100" dir="2700000" algn="tl">
                              <a:srgbClr val="010199"/>
                            </a:outerShdw>
                          </a:effectLst>
                          <a:latin typeface="Arial" charset="0"/>
                        </a:rPr>
                        <a:t>Bread</a:t>
                      </a: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3600" b="1" i="0" u="none" strike="noStrike" cap="none" normalizeH="0" baseline="0">
                          <a:ln>
                            <a:noFill/>
                          </a:ln>
                          <a:solidFill>
                            <a:schemeClr val="bg1"/>
                          </a:solidFill>
                          <a:effectLst>
                            <a:outerShdw blurRad="38100" dist="38100" dir="2700000" algn="tl">
                              <a:srgbClr val="010199"/>
                            </a:outerShdw>
                          </a:effectLst>
                          <a:latin typeface="Arial" charset="0"/>
                        </a:rPr>
                        <a:t>Fruit of Vine Lamb</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4418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3600" b="1" i="0" u="none" strike="noStrike" cap="none" normalizeH="0" baseline="0">
                          <a:ln>
                            <a:noFill/>
                          </a:ln>
                          <a:solidFill>
                            <a:schemeClr val="bg1"/>
                          </a:solidFill>
                          <a:effectLst>
                            <a:outerShdw blurRad="38100" dist="38100" dir="2700000" algn="tl">
                              <a:srgbClr val="010199"/>
                            </a:outerShdw>
                          </a:effectLst>
                          <a:latin typeface="Arial" charset="0"/>
                        </a:rPr>
                        <a:t>“</a:t>
                      </a:r>
                      <a:r>
                        <a:rPr kumimoji="0" lang="en-US" sz="3600" b="1" i="0" u="sng" strike="noStrike" cap="none" normalizeH="0" baseline="0">
                          <a:ln>
                            <a:noFill/>
                          </a:ln>
                          <a:solidFill>
                            <a:schemeClr val="bg1"/>
                          </a:solidFill>
                          <a:effectLst>
                            <a:outerShdw blurRad="38100" dist="38100" dir="2700000" algn="tl">
                              <a:srgbClr val="010199"/>
                            </a:outerShdw>
                          </a:effectLst>
                          <a:latin typeface="Arial" charset="0"/>
                        </a:rPr>
                        <a:t>Sing</a:t>
                      </a:r>
                      <a:r>
                        <a:rPr kumimoji="0" lang="en-US" sz="3600" b="1" i="0" u="none" strike="noStrike" cap="none" normalizeH="0" baseline="0">
                          <a:ln>
                            <a:noFill/>
                          </a:ln>
                          <a:solidFill>
                            <a:schemeClr val="bg1"/>
                          </a:solidFill>
                          <a:effectLst>
                            <a:outerShdw blurRad="38100" dist="38100" dir="2700000" algn="tl">
                              <a:srgbClr val="010199"/>
                            </a:outerShdw>
                          </a:effectLst>
                          <a:latin typeface="Arial" charset="0"/>
                        </a:rPr>
                        <a:t>”</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3600" b="1" i="0" u="none" strike="noStrike" cap="none" normalizeH="0" baseline="0">
                          <a:ln>
                            <a:noFill/>
                          </a:ln>
                          <a:solidFill>
                            <a:schemeClr val="bg1"/>
                          </a:solidFill>
                          <a:effectLst>
                            <a:outerShdw blurRad="38100" dist="38100" dir="2700000" algn="tl">
                              <a:srgbClr val="010199"/>
                            </a:outerShdw>
                          </a:effectLst>
                          <a:latin typeface="Arial" charset="0"/>
                        </a:rPr>
                        <a:t>Song books   Eye Glasses</a:t>
                      </a: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3600" b="1" i="0" u="none" strike="noStrike" cap="none" normalizeH="0" baseline="0">
                        <a:ln>
                          <a:noFill/>
                        </a:ln>
                        <a:solidFill>
                          <a:schemeClr val="bg1"/>
                        </a:solidFill>
                        <a:effectLst>
                          <a:outerShdw blurRad="38100" dist="38100" dir="2700000" algn="tl">
                            <a:srgbClr val="010199"/>
                          </a:outerShdw>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3600" b="1" i="0" u="none" strike="noStrike" cap="none" normalizeH="0" baseline="0" dirty="0">
                          <a:ln>
                            <a:noFill/>
                          </a:ln>
                          <a:solidFill>
                            <a:schemeClr val="bg1"/>
                          </a:solidFill>
                          <a:effectLst>
                            <a:outerShdw blurRad="38100" dist="38100" dir="2700000" algn="tl">
                              <a:srgbClr val="010199"/>
                            </a:outerShdw>
                          </a:effectLst>
                          <a:latin typeface="Arial" charset="0"/>
                        </a:rPr>
                        <a:t>Playing an Instrument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9477" name="Text Box 21">
            <a:extLst>
              <a:ext uri="{FF2B5EF4-FFF2-40B4-BE49-F238E27FC236}">
                <a16:creationId xmlns:a16="http://schemas.microsoft.com/office/drawing/2014/main" id="{00C0E85E-7281-4A49-5AF1-5937630D6CAD}"/>
              </a:ext>
            </a:extLst>
          </p:cNvPr>
          <p:cNvSpPr txBox="1">
            <a:spLocks noChangeArrowheads="1"/>
          </p:cNvSpPr>
          <p:nvPr/>
        </p:nvSpPr>
        <p:spPr bwMode="auto">
          <a:xfrm>
            <a:off x="7696200" y="5410200"/>
            <a:ext cx="2438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US" altLang="en-US" sz="2800" b="1">
                <a:solidFill>
                  <a:schemeClr val="bg1"/>
                </a:solidFill>
              </a:rPr>
              <a:t>Sing + Play = 2 kinds</a:t>
            </a:r>
          </a:p>
        </p:txBody>
      </p:sp>
      <p:sp>
        <p:nvSpPr>
          <p:cNvPr id="19478" name="Text Box 22">
            <a:extLst>
              <a:ext uri="{FF2B5EF4-FFF2-40B4-BE49-F238E27FC236}">
                <a16:creationId xmlns:a16="http://schemas.microsoft.com/office/drawing/2014/main" id="{72C82681-558F-3BD2-A2D5-F5A7E77A391F}"/>
              </a:ext>
            </a:extLst>
          </p:cNvPr>
          <p:cNvSpPr txBox="1">
            <a:spLocks noChangeArrowheads="1"/>
          </p:cNvSpPr>
          <p:nvPr/>
        </p:nvSpPr>
        <p:spPr bwMode="auto">
          <a:xfrm>
            <a:off x="2743200" y="5257800"/>
            <a:ext cx="1905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US" altLang="en-US" sz="2800" b="1">
                <a:solidFill>
                  <a:schemeClr val="bg1"/>
                </a:solidFill>
              </a:rPr>
              <a:t>1 kind of music</a:t>
            </a:r>
          </a:p>
        </p:txBody>
      </p:sp>
      <p:sp>
        <p:nvSpPr>
          <p:cNvPr id="19485" name="Text Box 29">
            <a:extLst>
              <a:ext uri="{FF2B5EF4-FFF2-40B4-BE49-F238E27FC236}">
                <a16:creationId xmlns:a16="http://schemas.microsoft.com/office/drawing/2014/main" id="{AAA36F53-A895-9BDB-B3E8-388C3E0B01A0}"/>
              </a:ext>
            </a:extLst>
          </p:cNvPr>
          <p:cNvSpPr txBox="1">
            <a:spLocks noChangeArrowheads="1"/>
          </p:cNvSpPr>
          <p:nvPr/>
        </p:nvSpPr>
        <p:spPr bwMode="auto">
          <a:xfrm>
            <a:off x="3810000" y="1752600"/>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altLang="en-US" b="1">
                <a:solidFill>
                  <a:schemeClr val="bg1"/>
                </a:solidFill>
              </a:rPr>
              <a:t>1</a:t>
            </a:r>
          </a:p>
        </p:txBody>
      </p:sp>
      <p:sp>
        <p:nvSpPr>
          <p:cNvPr id="19486" name="Text Box 30">
            <a:extLst>
              <a:ext uri="{FF2B5EF4-FFF2-40B4-BE49-F238E27FC236}">
                <a16:creationId xmlns:a16="http://schemas.microsoft.com/office/drawing/2014/main" id="{B86E2F25-F1C0-E54A-ED2B-E4F319868C21}"/>
              </a:ext>
            </a:extLst>
          </p:cNvPr>
          <p:cNvSpPr txBox="1">
            <a:spLocks noChangeArrowheads="1"/>
          </p:cNvSpPr>
          <p:nvPr/>
        </p:nvSpPr>
        <p:spPr bwMode="auto">
          <a:xfrm>
            <a:off x="9220200" y="17526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altLang="en-US" b="1">
                <a:solidFill>
                  <a:schemeClr val="bg1"/>
                </a:solidFill>
              </a:rPr>
              <a:t>2</a:t>
            </a:r>
          </a:p>
        </p:txBody>
      </p:sp>
      <p:sp>
        <p:nvSpPr>
          <p:cNvPr id="19487" name="Text Box 31">
            <a:extLst>
              <a:ext uri="{FF2B5EF4-FFF2-40B4-BE49-F238E27FC236}">
                <a16:creationId xmlns:a16="http://schemas.microsoft.com/office/drawing/2014/main" id="{9F79DAF3-C4F6-BDA4-2C6A-26A0AD38A496}"/>
              </a:ext>
            </a:extLst>
          </p:cNvPr>
          <p:cNvSpPr txBox="1">
            <a:spLocks noChangeArrowheads="1"/>
          </p:cNvSpPr>
          <p:nvPr/>
        </p:nvSpPr>
        <p:spPr bwMode="auto">
          <a:xfrm>
            <a:off x="3810000" y="3581400"/>
            <a:ext cx="60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altLang="en-US" b="1">
                <a:solidFill>
                  <a:schemeClr val="bg1"/>
                </a:solidFill>
              </a:rPr>
              <a:t>2</a:t>
            </a:r>
          </a:p>
        </p:txBody>
      </p:sp>
      <p:sp>
        <p:nvSpPr>
          <p:cNvPr id="19489" name="Text Box 33">
            <a:extLst>
              <a:ext uri="{FF2B5EF4-FFF2-40B4-BE49-F238E27FC236}">
                <a16:creationId xmlns:a16="http://schemas.microsoft.com/office/drawing/2014/main" id="{7EE0A5C4-23AA-FE9B-E019-6DB5E4D4537C}"/>
              </a:ext>
            </a:extLst>
          </p:cNvPr>
          <p:cNvSpPr txBox="1">
            <a:spLocks noChangeArrowheads="1"/>
          </p:cNvSpPr>
          <p:nvPr/>
        </p:nvSpPr>
        <p:spPr bwMode="auto">
          <a:xfrm>
            <a:off x="9220200" y="36576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altLang="en-US" b="1">
                <a:solidFill>
                  <a:schemeClr val="bg1"/>
                </a:solidFill>
              </a:rPr>
              <a:t>3</a:t>
            </a:r>
          </a:p>
        </p:txBody>
      </p:sp>
      <p:sp>
        <p:nvSpPr>
          <p:cNvPr id="19490" name="Text Box 34">
            <a:extLst>
              <a:ext uri="{FF2B5EF4-FFF2-40B4-BE49-F238E27FC236}">
                <a16:creationId xmlns:a16="http://schemas.microsoft.com/office/drawing/2014/main" id="{456392E3-383F-7A86-979B-C4182AAE3043}"/>
              </a:ext>
            </a:extLst>
          </p:cNvPr>
          <p:cNvSpPr txBox="1">
            <a:spLocks noChangeArrowheads="1"/>
          </p:cNvSpPr>
          <p:nvPr/>
        </p:nvSpPr>
        <p:spPr bwMode="auto">
          <a:xfrm>
            <a:off x="6019800" y="1752600"/>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altLang="en-US" b="1">
                <a:solidFill>
                  <a:schemeClr val="bg1"/>
                </a:solidFill>
              </a:rPr>
              <a:t>1</a:t>
            </a:r>
          </a:p>
        </p:txBody>
      </p:sp>
      <p:sp>
        <p:nvSpPr>
          <p:cNvPr id="19491" name="Text Box 35">
            <a:extLst>
              <a:ext uri="{FF2B5EF4-FFF2-40B4-BE49-F238E27FC236}">
                <a16:creationId xmlns:a16="http://schemas.microsoft.com/office/drawing/2014/main" id="{2870D1E9-9006-F6D2-A352-597310D91079}"/>
              </a:ext>
            </a:extLst>
          </p:cNvPr>
          <p:cNvSpPr txBox="1">
            <a:spLocks noChangeArrowheads="1"/>
          </p:cNvSpPr>
          <p:nvPr/>
        </p:nvSpPr>
        <p:spPr bwMode="auto">
          <a:xfrm>
            <a:off x="6096000" y="3581400"/>
            <a:ext cx="68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altLang="en-US" b="1">
                <a:solidFill>
                  <a:schemeClr val="bg1"/>
                </a:solidFill>
              </a:rPr>
              <a:t>2</a:t>
            </a:r>
          </a:p>
        </p:txBody>
      </p:sp>
      <p:sp>
        <p:nvSpPr>
          <p:cNvPr id="19492" name="Text Box 36">
            <a:extLst>
              <a:ext uri="{FF2B5EF4-FFF2-40B4-BE49-F238E27FC236}">
                <a16:creationId xmlns:a16="http://schemas.microsoft.com/office/drawing/2014/main" id="{69AA4446-AF67-59B1-7527-5EC1C889C6E6}"/>
              </a:ext>
            </a:extLst>
          </p:cNvPr>
          <p:cNvSpPr txBox="1">
            <a:spLocks noChangeArrowheads="1"/>
          </p:cNvSpPr>
          <p:nvPr/>
        </p:nvSpPr>
        <p:spPr bwMode="auto">
          <a:xfrm>
            <a:off x="5410200" y="5257800"/>
            <a:ext cx="1676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US" altLang="en-US" sz="2800" b="1">
                <a:solidFill>
                  <a:schemeClr val="bg1"/>
                </a:solidFill>
              </a:rPr>
              <a:t>1 kind of music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488"/>
                                        </p:tgtEl>
                                        <p:attrNameLst>
                                          <p:attrName>style.visibility</p:attrName>
                                        </p:attrNameLst>
                                      </p:cBhvr>
                                      <p:to>
                                        <p:strVal val="visible"/>
                                      </p:to>
                                    </p:set>
                                    <p:anim calcmode="lin" valueType="num">
                                      <p:cBhvr>
                                        <p:cTn id="7" dur="500" fill="hold"/>
                                        <p:tgtEl>
                                          <p:spTgt spid="19488"/>
                                        </p:tgtEl>
                                        <p:attrNameLst>
                                          <p:attrName>ppt_w</p:attrName>
                                        </p:attrNameLst>
                                      </p:cBhvr>
                                      <p:tavLst>
                                        <p:tav tm="0">
                                          <p:val>
                                            <p:fltVal val="0"/>
                                          </p:val>
                                        </p:tav>
                                        <p:tav tm="100000">
                                          <p:val>
                                            <p:strVal val="#ppt_w"/>
                                          </p:val>
                                        </p:tav>
                                      </p:tavLst>
                                    </p:anim>
                                    <p:anim calcmode="lin" valueType="num">
                                      <p:cBhvr>
                                        <p:cTn id="8" dur="500" fill="hold"/>
                                        <p:tgtEl>
                                          <p:spTgt spid="1948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9485"/>
                                        </p:tgtEl>
                                        <p:attrNameLst>
                                          <p:attrName>style.visibility</p:attrName>
                                        </p:attrNameLst>
                                      </p:cBhvr>
                                      <p:to>
                                        <p:strVal val="visible"/>
                                      </p:to>
                                    </p:set>
                                    <p:anim calcmode="lin" valueType="num">
                                      <p:cBhvr>
                                        <p:cTn id="13" dur="500" fill="hold"/>
                                        <p:tgtEl>
                                          <p:spTgt spid="19485"/>
                                        </p:tgtEl>
                                        <p:attrNameLst>
                                          <p:attrName>ppt_w</p:attrName>
                                        </p:attrNameLst>
                                      </p:cBhvr>
                                      <p:tavLst>
                                        <p:tav tm="0">
                                          <p:val>
                                            <p:fltVal val="0"/>
                                          </p:val>
                                        </p:tav>
                                        <p:tav tm="100000">
                                          <p:val>
                                            <p:strVal val="#ppt_w"/>
                                          </p:val>
                                        </p:tav>
                                      </p:tavLst>
                                    </p:anim>
                                    <p:anim calcmode="lin" valueType="num">
                                      <p:cBhvr>
                                        <p:cTn id="14" dur="500" fill="hold"/>
                                        <p:tgtEl>
                                          <p:spTgt spid="1948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9490"/>
                                        </p:tgtEl>
                                        <p:attrNameLst>
                                          <p:attrName>style.visibility</p:attrName>
                                        </p:attrNameLst>
                                      </p:cBhvr>
                                      <p:to>
                                        <p:strVal val="visible"/>
                                      </p:to>
                                    </p:set>
                                    <p:anim calcmode="lin" valueType="num">
                                      <p:cBhvr>
                                        <p:cTn id="19" dur="500" fill="hold"/>
                                        <p:tgtEl>
                                          <p:spTgt spid="19490"/>
                                        </p:tgtEl>
                                        <p:attrNameLst>
                                          <p:attrName>ppt_w</p:attrName>
                                        </p:attrNameLst>
                                      </p:cBhvr>
                                      <p:tavLst>
                                        <p:tav tm="0">
                                          <p:val>
                                            <p:fltVal val="0"/>
                                          </p:val>
                                        </p:tav>
                                        <p:tav tm="100000">
                                          <p:val>
                                            <p:strVal val="#ppt_w"/>
                                          </p:val>
                                        </p:tav>
                                      </p:tavLst>
                                    </p:anim>
                                    <p:anim calcmode="lin" valueType="num">
                                      <p:cBhvr>
                                        <p:cTn id="20" dur="500" fill="hold"/>
                                        <p:tgtEl>
                                          <p:spTgt spid="19490"/>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9486"/>
                                        </p:tgtEl>
                                        <p:attrNameLst>
                                          <p:attrName>style.visibility</p:attrName>
                                        </p:attrNameLst>
                                      </p:cBhvr>
                                      <p:to>
                                        <p:strVal val="visible"/>
                                      </p:to>
                                    </p:set>
                                    <p:anim calcmode="lin" valueType="num">
                                      <p:cBhvr>
                                        <p:cTn id="25" dur="500" fill="hold"/>
                                        <p:tgtEl>
                                          <p:spTgt spid="19486"/>
                                        </p:tgtEl>
                                        <p:attrNameLst>
                                          <p:attrName>ppt_w</p:attrName>
                                        </p:attrNameLst>
                                      </p:cBhvr>
                                      <p:tavLst>
                                        <p:tav tm="0">
                                          <p:val>
                                            <p:fltVal val="0"/>
                                          </p:val>
                                        </p:tav>
                                        <p:tav tm="100000">
                                          <p:val>
                                            <p:strVal val="#ppt_w"/>
                                          </p:val>
                                        </p:tav>
                                      </p:tavLst>
                                    </p:anim>
                                    <p:anim calcmode="lin" valueType="num">
                                      <p:cBhvr>
                                        <p:cTn id="26" dur="500" fill="hold"/>
                                        <p:tgtEl>
                                          <p:spTgt spid="19486"/>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19487"/>
                                        </p:tgtEl>
                                        <p:attrNameLst>
                                          <p:attrName>style.visibility</p:attrName>
                                        </p:attrNameLst>
                                      </p:cBhvr>
                                      <p:to>
                                        <p:strVal val="visible"/>
                                      </p:to>
                                    </p:set>
                                    <p:anim calcmode="lin" valueType="num">
                                      <p:cBhvr>
                                        <p:cTn id="31" dur="500" fill="hold"/>
                                        <p:tgtEl>
                                          <p:spTgt spid="19487"/>
                                        </p:tgtEl>
                                        <p:attrNameLst>
                                          <p:attrName>ppt_w</p:attrName>
                                        </p:attrNameLst>
                                      </p:cBhvr>
                                      <p:tavLst>
                                        <p:tav tm="0">
                                          <p:val>
                                            <p:fltVal val="0"/>
                                          </p:val>
                                        </p:tav>
                                        <p:tav tm="100000">
                                          <p:val>
                                            <p:strVal val="#ppt_w"/>
                                          </p:val>
                                        </p:tav>
                                      </p:tavLst>
                                    </p:anim>
                                    <p:anim calcmode="lin" valueType="num">
                                      <p:cBhvr>
                                        <p:cTn id="32" dur="500" fill="hold"/>
                                        <p:tgtEl>
                                          <p:spTgt spid="19487"/>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19491"/>
                                        </p:tgtEl>
                                        <p:attrNameLst>
                                          <p:attrName>style.visibility</p:attrName>
                                        </p:attrNameLst>
                                      </p:cBhvr>
                                      <p:to>
                                        <p:strVal val="visible"/>
                                      </p:to>
                                    </p:set>
                                    <p:anim calcmode="lin" valueType="num">
                                      <p:cBhvr>
                                        <p:cTn id="37" dur="500" fill="hold"/>
                                        <p:tgtEl>
                                          <p:spTgt spid="19491"/>
                                        </p:tgtEl>
                                        <p:attrNameLst>
                                          <p:attrName>ppt_w</p:attrName>
                                        </p:attrNameLst>
                                      </p:cBhvr>
                                      <p:tavLst>
                                        <p:tav tm="0">
                                          <p:val>
                                            <p:fltVal val="0"/>
                                          </p:val>
                                        </p:tav>
                                        <p:tav tm="100000">
                                          <p:val>
                                            <p:strVal val="#ppt_w"/>
                                          </p:val>
                                        </p:tav>
                                      </p:tavLst>
                                    </p:anim>
                                    <p:anim calcmode="lin" valueType="num">
                                      <p:cBhvr>
                                        <p:cTn id="38" dur="500" fill="hold"/>
                                        <p:tgtEl>
                                          <p:spTgt spid="19491"/>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19489"/>
                                        </p:tgtEl>
                                        <p:attrNameLst>
                                          <p:attrName>style.visibility</p:attrName>
                                        </p:attrNameLst>
                                      </p:cBhvr>
                                      <p:to>
                                        <p:strVal val="visible"/>
                                      </p:to>
                                    </p:set>
                                    <p:anim calcmode="lin" valueType="num">
                                      <p:cBhvr>
                                        <p:cTn id="43" dur="500" fill="hold"/>
                                        <p:tgtEl>
                                          <p:spTgt spid="19489"/>
                                        </p:tgtEl>
                                        <p:attrNameLst>
                                          <p:attrName>ppt_w</p:attrName>
                                        </p:attrNameLst>
                                      </p:cBhvr>
                                      <p:tavLst>
                                        <p:tav tm="0">
                                          <p:val>
                                            <p:fltVal val="0"/>
                                          </p:val>
                                        </p:tav>
                                        <p:tav tm="100000">
                                          <p:val>
                                            <p:strVal val="#ppt_w"/>
                                          </p:val>
                                        </p:tav>
                                      </p:tavLst>
                                    </p:anim>
                                    <p:anim calcmode="lin" valueType="num">
                                      <p:cBhvr>
                                        <p:cTn id="44" dur="500" fill="hold"/>
                                        <p:tgtEl>
                                          <p:spTgt spid="19489"/>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19478"/>
                                        </p:tgtEl>
                                        <p:attrNameLst>
                                          <p:attrName>style.visibility</p:attrName>
                                        </p:attrNameLst>
                                      </p:cBhvr>
                                      <p:to>
                                        <p:strVal val="visible"/>
                                      </p:to>
                                    </p:set>
                                    <p:anim calcmode="lin" valueType="num">
                                      <p:cBhvr>
                                        <p:cTn id="49" dur="500" fill="hold"/>
                                        <p:tgtEl>
                                          <p:spTgt spid="19478"/>
                                        </p:tgtEl>
                                        <p:attrNameLst>
                                          <p:attrName>ppt_w</p:attrName>
                                        </p:attrNameLst>
                                      </p:cBhvr>
                                      <p:tavLst>
                                        <p:tav tm="0">
                                          <p:val>
                                            <p:fltVal val="0"/>
                                          </p:val>
                                        </p:tav>
                                        <p:tav tm="100000">
                                          <p:val>
                                            <p:strVal val="#ppt_w"/>
                                          </p:val>
                                        </p:tav>
                                      </p:tavLst>
                                    </p:anim>
                                    <p:anim calcmode="lin" valueType="num">
                                      <p:cBhvr>
                                        <p:cTn id="50" dur="500" fill="hold"/>
                                        <p:tgtEl>
                                          <p:spTgt spid="19478"/>
                                        </p:tgtEl>
                                        <p:attrNameLst>
                                          <p:attrName>ppt_h</p:attrName>
                                        </p:attrNameLst>
                                      </p:cBhvr>
                                      <p:tavLst>
                                        <p:tav tm="0">
                                          <p:val>
                                            <p:fltVal val="0"/>
                                          </p:val>
                                        </p:tav>
                                        <p:tav tm="100000">
                                          <p:val>
                                            <p:strVal val="#ppt_h"/>
                                          </p:val>
                                        </p:tav>
                                      </p:tavLst>
                                    </p:anim>
                                    <p:animEffect transition="in" filter="fade">
                                      <p:cBhvr>
                                        <p:cTn id="51" dur="500"/>
                                        <p:tgtEl>
                                          <p:spTgt spid="1947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19492"/>
                                        </p:tgtEl>
                                        <p:attrNameLst>
                                          <p:attrName>style.visibility</p:attrName>
                                        </p:attrNameLst>
                                      </p:cBhvr>
                                      <p:to>
                                        <p:strVal val="visible"/>
                                      </p:to>
                                    </p:set>
                                    <p:anim calcmode="lin" valueType="num">
                                      <p:cBhvr>
                                        <p:cTn id="56" dur="500" fill="hold"/>
                                        <p:tgtEl>
                                          <p:spTgt spid="19492"/>
                                        </p:tgtEl>
                                        <p:attrNameLst>
                                          <p:attrName>ppt_w</p:attrName>
                                        </p:attrNameLst>
                                      </p:cBhvr>
                                      <p:tavLst>
                                        <p:tav tm="0">
                                          <p:val>
                                            <p:fltVal val="0"/>
                                          </p:val>
                                        </p:tav>
                                        <p:tav tm="100000">
                                          <p:val>
                                            <p:strVal val="#ppt_w"/>
                                          </p:val>
                                        </p:tav>
                                      </p:tavLst>
                                    </p:anim>
                                    <p:anim calcmode="lin" valueType="num">
                                      <p:cBhvr>
                                        <p:cTn id="57" dur="500" fill="hold"/>
                                        <p:tgtEl>
                                          <p:spTgt spid="19492"/>
                                        </p:tgtEl>
                                        <p:attrNameLst>
                                          <p:attrName>ppt_h</p:attrName>
                                        </p:attrNameLst>
                                      </p:cBhvr>
                                      <p:tavLst>
                                        <p:tav tm="0">
                                          <p:val>
                                            <p:fltVal val="0"/>
                                          </p:val>
                                        </p:tav>
                                        <p:tav tm="100000">
                                          <p:val>
                                            <p:strVal val="#ppt_h"/>
                                          </p:val>
                                        </p:tav>
                                      </p:tavLst>
                                    </p:anim>
                                    <p:animEffect transition="in" filter="fade">
                                      <p:cBhvr>
                                        <p:cTn id="58" dur="500"/>
                                        <p:tgtEl>
                                          <p:spTgt spid="1949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nodeType="clickEffect">
                                  <p:stCondLst>
                                    <p:cond delay="0"/>
                                  </p:stCondLst>
                                  <p:childTnLst>
                                    <p:set>
                                      <p:cBhvr>
                                        <p:cTn id="62" dur="1" fill="hold">
                                          <p:stCondLst>
                                            <p:cond delay="0"/>
                                          </p:stCondLst>
                                        </p:cTn>
                                        <p:tgtEl>
                                          <p:spTgt spid="19477"/>
                                        </p:tgtEl>
                                        <p:attrNameLst>
                                          <p:attrName>style.visibility</p:attrName>
                                        </p:attrNameLst>
                                      </p:cBhvr>
                                      <p:to>
                                        <p:strVal val="visible"/>
                                      </p:to>
                                    </p:set>
                                    <p:anim calcmode="lin" valueType="num">
                                      <p:cBhvr>
                                        <p:cTn id="63" dur="500" fill="hold"/>
                                        <p:tgtEl>
                                          <p:spTgt spid="19477"/>
                                        </p:tgtEl>
                                        <p:attrNameLst>
                                          <p:attrName>ppt_w</p:attrName>
                                        </p:attrNameLst>
                                      </p:cBhvr>
                                      <p:tavLst>
                                        <p:tav tm="0">
                                          <p:val>
                                            <p:fltVal val="0"/>
                                          </p:val>
                                        </p:tav>
                                        <p:tav tm="100000">
                                          <p:val>
                                            <p:strVal val="#ppt_w"/>
                                          </p:val>
                                        </p:tav>
                                      </p:tavLst>
                                    </p:anim>
                                    <p:anim calcmode="lin" valueType="num">
                                      <p:cBhvr>
                                        <p:cTn id="64" dur="500" fill="hold"/>
                                        <p:tgtEl>
                                          <p:spTgt spid="19477"/>
                                        </p:tgtEl>
                                        <p:attrNameLst>
                                          <p:attrName>ppt_h</p:attrName>
                                        </p:attrNameLst>
                                      </p:cBhvr>
                                      <p:tavLst>
                                        <p:tav tm="0">
                                          <p:val>
                                            <p:fltVal val="0"/>
                                          </p:val>
                                        </p:tav>
                                        <p:tav tm="100000">
                                          <p:val>
                                            <p:strVal val="#ppt_h"/>
                                          </p:val>
                                        </p:tav>
                                      </p:tavLst>
                                    </p:anim>
                                    <p:animEffect transition="in" filter="fade">
                                      <p:cBhvr>
                                        <p:cTn id="65" dur="500"/>
                                        <p:tgtEl>
                                          <p:spTgt spid="19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7" grpId="0"/>
      <p:bldP spid="19478" grpId="0"/>
      <p:bldP spid="19485" grpId="0"/>
      <p:bldP spid="19486" grpId="0"/>
      <p:bldP spid="19487" grpId="0"/>
      <p:bldP spid="19489" grpId="0"/>
      <p:bldP spid="19490" grpId="0"/>
      <p:bldP spid="19491" grpId="0"/>
      <p:bldP spid="1949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155939" y="2750110"/>
            <a:ext cx="3544753" cy="1496533"/>
          </a:xfrm>
        </p:spPr>
        <p:txBody>
          <a:bodyPr>
            <a:normAutofit/>
          </a:bodyPr>
          <a:lstStyle/>
          <a:p>
            <a:r>
              <a:rPr lang="en-US" b="1" dirty="0"/>
              <a:t>The Christian Period</a:t>
            </a:r>
            <a:endParaRPr lang="en-US" dirty="0"/>
          </a:p>
        </p:txBody>
      </p:sp>
      <p:pic>
        <p:nvPicPr>
          <p:cNvPr id="2" name="Picture 1">
            <a:extLst>
              <a:ext uri="{FF2B5EF4-FFF2-40B4-BE49-F238E27FC236}">
                <a16:creationId xmlns:a16="http://schemas.microsoft.com/office/drawing/2014/main" id="{FB19C11A-02C8-501E-2487-E79779E525AF}"/>
              </a:ext>
            </a:extLst>
          </p:cNvPr>
          <p:cNvPicPr>
            <a:picLocks noChangeAspect="1"/>
          </p:cNvPicPr>
          <p:nvPr/>
        </p:nvPicPr>
        <p:blipFill>
          <a:blip r:embed="rId4"/>
          <a:stretch>
            <a:fillRect/>
          </a:stretch>
        </p:blipFill>
        <p:spPr>
          <a:xfrm>
            <a:off x="3581404" y="104996"/>
            <a:ext cx="8454657" cy="6622815"/>
          </a:xfrm>
          <a:prstGeom prst="rect">
            <a:avLst/>
          </a:prstGeom>
        </p:spPr>
      </p:pic>
      <p:sp>
        <p:nvSpPr>
          <p:cNvPr id="3" name="Oval 2">
            <a:extLst>
              <a:ext uri="{FF2B5EF4-FFF2-40B4-BE49-F238E27FC236}">
                <a16:creationId xmlns:a16="http://schemas.microsoft.com/office/drawing/2014/main" id="{4403762C-CBF8-54C8-2E35-AA1E06657B13}"/>
              </a:ext>
            </a:extLst>
          </p:cNvPr>
          <p:cNvSpPr/>
          <p:nvPr/>
        </p:nvSpPr>
        <p:spPr>
          <a:xfrm>
            <a:off x="9014691" y="1570179"/>
            <a:ext cx="2900217" cy="4114800"/>
          </a:xfrm>
          <a:prstGeom prst="ellipse">
            <a:avLst/>
          </a:prstGeom>
          <a:noFill/>
          <a:ln w="76200">
            <a:solidFill>
              <a:srgbClr val="FFFF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2117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A5BE06B-BF40-524D-FE3B-30A4BFF63CF7}"/>
              </a:ext>
            </a:extLst>
          </p:cNvPr>
          <p:cNvSpPr>
            <a:spLocks noGrp="1" noChangeArrowheads="1"/>
          </p:cNvSpPr>
          <p:nvPr>
            <p:ph type="ctrTitle"/>
          </p:nvPr>
        </p:nvSpPr>
        <p:spPr>
          <a:xfrm>
            <a:off x="2209800" y="1447800"/>
            <a:ext cx="7772400" cy="1555750"/>
          </a:xfrm>
        </p:spPr>
        <p:txBody>
          <a:bodyPr>
            <a:normAutofit fontScale="90000"/>
          </a:bodyPr>
          <a:lstStyle/>
          <a:p>
            <a:pPr eaLnBrk="1" hangingPunct="1">
              <a:defRPr/>
            </a:pPr>
            <a:r>
              <a:rPr lang="en-US">
                <a:solidFill>
                  <a:schemeClr val="bg1"/>
                </a:solidFill>
              </a:rPr>
              <a:t>2. The Old Testament is full of Instrumental Music</a:t>
            </a:r>
          </a:p>
        </p:txBody>
      </p:sp>
      <p:sp>
        <p:nvSpPr>
          <p:cNvPr id="21507" name="Rectangle 3">
            <a:extLst>
              <a:ext uri="{FF2B5EF4-FFF2-40B4-BE49-F238E27FC236}">
                <a16:creationId xmlns:a16="http://schemas.microsoft.com/office/drawing/2014/main" id="{13EACBD1-09C1-27A4-DAB9-0BD660E91FC6}"/>
              </a:ext>
            </a:extLst>
          </p:cNvPr>
          <p:cNvSpPr>
            <a:spLocks noGrp="1" noChangeArrowheads="1"/>
          </p:cNvSpPr>
          <p:nvPr>
            <p:ph type="subTitle" idx="1"/>
          </p:nvPr>
        </p:nvSpPr>
        <p:spPr>
          <a:xfrm>
            <a:off x="2514600" y="3200400"/>
            <a:ext cx="7467600" cy="3352800"/>
          </a:xfrm>
        </p:spPr>
        <p:txBody>
          <a:bodyPr/>
          <a:lstStyle/>
          <a:p>
            <a:pPr marL="609600" indent="-609600" algn="l">
              <a:buFont typeface="Wingdings" pitchFamily="2" charset="2"/>
              <a:buChar char="l"/>
              <a:defRPr/>
            </a:pPr>
            <a:r>
              <a:rPr lang="en-US" b="1">
                <a:solidFill>
                  <a:schemeClr val="bg1"/>
                </a:solidFill>
              </a:rPr>
              <a:t>This is true.</a:t>
            </a:r>
          </a:p>
          <a:p>
            <a:pPr marL="609600" indent="-609600" algn="l">
              <a:defRPr/>
            </a:pPr>
            <a:r>
              <a:rPr lang="en-US">
                <a:solidFill>
                  <a:schemeClr val="bg1"/>
                </a:solidFill>
              </a:rPr>
              <a:t>		-- Named, described, instructions for design </a:t>
            </a:r>
          </a:p>
          <a:p>
            <a:pPr marL="609600" indent="-609600" algn="l">
              <a:defRPr/>
            </a:pPr>
            <a:r>
              <a:rPr lang="en-US">
                <a:solidFill>
                  <a:schemeClr val="bg1"/>
                </a:solidFill>
              </a:rPr>
              <a:t>		-- Players designated</a:t>
            </a:r>
          </a:p>
          <a:p>
            <a:pPr marL="609600" indent="-609600" algn="l">
              <a:defRPr/>
            </a:pPr>
            <a:r>
              <a:rPr lang="en-US">
                <a:solidFill>
                  <a:schemeClr val="bg1"/>
                </a:solidFill>
              </a:rPr>
              <a:t>		-- Occasions for their use, etc.</a:t>
            </a:r>
          </a:p>
          <a:p>
            <a:pPr marL="609600" indent="-609600" algn="l">
              <a:buFont typeface="Wingdings" pitchFamily="2" charset="2"/>
              <a:buChar char="l"/>
              <a:defRPr/>
            </a:pPr>
            <a:r>
              <a:rPr lang="en-US" b="1">
                <a:solidFill>
                  <a:schemeClr val="bg1"/>
                </a:solidFill>
              </a:rPr>
              <a:t>This makes the silence of the New Testament all the more significant. </a:t>
            </a:r>
            <a:r>
              <a:rPr lang="en-US" sz="2800" b="1">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left)">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wipe(left)">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wipe(left)">
                                      <p:cBhvr>
                                        <p:cTn id="22" dur="500"/>
                                        <p:tgtEl>
                                          <p:spTgt spid="21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wipe(left)">
                                      <p:cBhvr>
                                        <p:cTn id="27"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DD334EF-9249-E12B-3368-3CD7395585F8}"/>
              </a:ext>
            </a:extLst>
          </p:cNvPr>
          <p:cNvSpPr>
            <a:spLocks noGrp="1" noChangeArrowheads="1"/>
          </p:cNvSpPr>
          <p:nvPr>
            <p:ph type="title"/>
          </p:nvPr>
        </p:nvSpPr>
        <p:spPr>
          <a:xfrm>
            <a:off x="1981200" y="277814"/>
            <a:ext cx="8229600" cy="865187"/>
          </a:xfrm>
        </p:spPr>
        <p:txBody>
          <a:bodyPr/>
          <a:lstStyle/>
          <a:p>
            <a:pPr eaLnBrk="1" hangingPunct="1">
              <a:defRPr/>
            </a:pPr>
            <a:r>
              <a:rPr lang="en-US">
                <a:solidFill>
                  <a:schemeClr val="bg1"/>
                </a:solidFill>
              </a:rPr>
              <a:t>John 4:20-21, 23-24</a:t>
            </a:r>
          </a:p>
        </p:txBody>
      </p:sp>
      <p:sp>
        <p:nvSpPr>
          <p:cNvPr id="20484" name="Text Box 4">
            <a:extLst>
              <a:ext uri="{FF2B5EF4-FFF2-40B4-BE49-F238E27FC236}">
                <a16:creationId xmlns:a16="http://schemas.microsoft.com/office/drawing/2014/main" id="{9A16771A-FF24-8AC0-C9BD-DF5F346CC493}"/>
              </a:ext>
            </a:extLst>
          </p:cNvPr>
          <p:cNvSpPr txBox="1">
            <a:spLocks noChangeArrowheads="1"/>
          </p:cNvSpPr>
          <p:nvPr/>
        </p:nvSpPr>
        <p:spPr bwMode="auto">
          <a:xfrm>
            <a:off x="1905000" y="1371601"/>
            <a:ext cx="84582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altLang="en-US" sz="2800">
                <a:solidFill>
                  <a:schemeClr val="bg1"/>
                </a:solidFill>
              </a:rPr>
              <a:t>20 Our fathers worshiped on this mountain, and you </a:t>
            </a:r>
            <a:r>
              <a:rPr lang="en-US" altLang="en-US" sz="2800" i="1">
                <a:solidFill>
                  <a:schemeClr val="bg1"/>
                </a:solidFill>
              </a:rPr>
              <a:t>Jews</a:t>
            </a:r>
            <a:r>
              <a:rPr lang="en-US" altLang="en-US" sz="2800">
                <a:solidFill>
                  <a:schemeClr val="bg1"/>
                </a:solidFill>
              </a:rPr>
              <a:t> say that in Jerusalem is the place where one ought to worship.” </a:t>
            </a:r>
            <a:br>
              <a:rPr lang="en-US" altLang="en-US" sz="2800">
                <a:solidFill>
                  <a:schemeClr val="bg1"/>
                </a:solidFill>
              </a:rPr>
            </a:br>
            <a:r>
              <a:rPr lang="en-US" altLang="en-US" sz="2800">
                <a:solidFill>
                  <a:schemeClr val="bg1"/>
                </a:solidFill>
              </a:rPr>
              <a:t>21 Jesus said to her, “Woman, believe Me, the   hour is coming when you will neither on this mountain, nor in Jerusalem, worship the Father…. 23 But the hour is coming, and now is, when the true worshipers will worship the Father in spirit and truth; for the Father is seeking such to worship Him. 24 God </a:t>
            </a:r>
            <a:r>
              <a:rPr lang="en-US" altLang="en-US" sz="2800" i="1">
                <a:solidFill>
                  <a:schemeClr val="bg1"/>
                </a:solidFill>
              </a:rPr>
              <a:t>is</a:t>
            </a:r>
            <a:r>
              <a:rPr lang="en-US" altLang="en-US" sz="2800">
                <a:solidFill>
                  <a:schemeClr val="bg1"/>
                </a:solidFill>
              </a:rPr>
              <a:t> Spirit, and those who worship Him must worship in spirit and truth.” </a:t>
            </a:r>
            <a:br>
              <a:rPr lang="en-US" altLang="en-US" sz="2800">
                <a:solidFill>
                  <a:schemeClr val="bg1"/>
                </a:solidFill>
              </a:rPr>
            </a:br>
            <a:endParaRPr lang="en-US" altLang="en-US" sz="2800">
              <a:solidFill>
                <a:schemeClr val="bg1"/>
              </a:solidFill>
            </a:endParaRPr>
          </a:p>
        </p:txBody>
      </p:sp>
      <p:sp>
        <p:nvSpPr>
          <p:cNvPr id="20485" name="Line 5">
            <a:extLst>
              <a:ext uri="{FF2B5EF4-FFF2-40B4-BE49-F238E27FC236}">
                <a16:creationId xmlns:a16="http://schemas.microsoft.com/office/drawing/2014/main" id="{7559388B-52E0-4AC2-25EF-13BF41C48A7D}"/>
              </a:ext>
            </a:extLst>
          </p:cNvPr>
          <p:cNvSpPr>
            <a:spLocks noChangeShapeType="1"/>
          </p:cNvSpPr>
          <p:nvPr/>
        </p:nvSpPr>
        <p:spPr bwMode="auto">
          <a:xfrm>
            <a:off x="1981200" y="3581400"/>
            <a:ext cx="2362200"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20486" name="Line 6">
            <a:extLst>
              <a:ext uri="{FF2B5EF4-FFF2-40B4-BE49-F238E27FC236}">
                <a16:creationId xmlns:a16="http://schemas.microsoft.com/office/drawing/2014/main" id="{97197E73-754A-913C-4D4A-0A8ADCB3A6D2}"/>
              </a:ext>
            </a:extLst>
          </p:cNvPr>
          <p:cNvSpPr>
            <a:spLocks noChangeShapeType="1"/>
          </p:cNvSpPr>
          <p:nvPr/>
        </p:nvSpPr>
        <p:spPr bwMode="auto">
          <a:xfrm>
            <a:off x="3733800" y="6096000"/>
            <a:ext cx="2286000"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20487" name="Line 7">
            <a:extLst>
              <a:ext uri="{FF2B5EF4-FFF2-40B4-BE49-F238E27FC236}">
                <a16:creationId xmlns:a16="http://schemas.microsoft.com/office/drawing/2014/main" id="{17469EE6-6374-48A6-38E6-6E16099F2676}"/>
              </a:ext>
            </a:extLst>
          </p:cNvPr>
          <p:cNvSpPr>
            <a:spLocks noChangeShapeType="1"/>
          </p:cNvSpPr>
          <p:nvPr/>
        </p:nvSpPr>
        <p:spPr bwMode="auto">
          <a:xfrm>
            <a:off x="3657600" y="3962400"/>
            <a:ext cx="2667000"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wipe(up)">
                                      <p:cBhvr>
                                        <p:cTn id="7" dur="500"/>
                                        <p:tgtEl>
                                          <p:spTgt spid="20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wipe(left)">
                                      <p:cBhvr>
                                        <p:cTn id="12" dur="500"/>
                                        <p:tgtEl>
                                          <p:spTgt spid="20485"/>
                                        </p:tgtEl>
                                      </p:cBhvr>
                                    </p:animEffect>
                                  </p:childTnLst>
                                  <p:subTnLst>
                                    <p:set>
                                      <p:cBhvr override="childStyle">
                                        <p:cTn dur="1" fill="hold" display="0" masterRel="nextClick" afterEffect="1"/>
                                        <p:tgtEl>
                                          <p:spTgt spid="20485"/>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0487"/>
                                        </p:tgtEl>
                                        <p:attrNameLst>
                                          <p:attrName>style.visibility</p:attrName>
                                        </p:attrNameLst>
                                      </p:cBhvr>
                                      <p:to>
                                        <p:strVal val="visible"/>
                                      </p:to>
                                    </p:set>
                                    <p:animEffect transition="in" filter="wipe(left)">
                                      <p:cBhvr>
                                        <p:cTn id="17" dur="500"/>
                                        <p:tgtEl>
                                          <p:spTgt spid="204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0486"/>
                                        </p:tgtEl>
                                        <p:attrNameLst>
                                          <p:attrName>style.visibility</p:attrName>
                                        </p:attrNameLst>
                                      </p:cBhvr>
                                      <p:to>
                                        <p:strVal val="visible"/>
                                      </p:to>
                                    </p:set>
                                    <p:animEffect transition="in" filter="wipe(left)">
                                      <p:cBhvr>
                                        <p:cTn id="22"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a:extLst>
              <a:ext uri="{FF2B5EF4-FFF2-40B4-BE49-F238E27FC236}">
                <a16:creationId xmlns:a16="http://schemas.microsoft.com/office/drawing/2014/main" id="{EA0C7BE6-B954-A6FD-B847-49D6510E6CF3}"/>
              </a:ext>
            </a:extLst>
          </p:cNvPr>
          <p:cNvSpPr>
            <a:spLocks noGrp="1" noChangeArrowheads="1"/>
          </p:cNvSpPr>
          <p:nvPr>
            <p:ph type="ctrTitle"/>
          </p:nvPr>
        </p:nvSpPr>
        <p:spPr/>
        <p:txBody>
          <a:bodyPr/>
          <a:lstStyle/>
          <a:p>
            <a:pPr eaLnBrk="1" hangingPunct="1">
              <a:defRPr/>
            </a:pPr>
            <a:r>
              <a:rPr lang="en-US">
                <a:solidFill>
                  <a:schemeClr val="bg1"/>
                </a:solidFill>
              </a:rPr>
              <a:t>3. What about the Psalms?</a:t>
            </a:r>
          </a:p>
        </p:txBody>
      </p:sp>
      <p:sp>
        <p:nvSpPr>
          <p:cNvPr id="34821" name="Rectangle 5">
            <a:extLst>
              <a:ext uri="{FF2B5EF4-FFF2-40B4-BE49-F238E27FC236}">
                <a16:creationId xmlns:a16="http://schemas.microsoft.com/office/drawing/2014/main" id="{24DCD978-4CFA-F6F4-29EC-41A447CACDAA}"/>
              </a:ext>
            </a:extLst>
          </p:cNvPr>
          <p:cNvSpPr>
            <a:spLocks noGrp="1" noChangeArrowheads="1"/>
          </p:cNvSpPr>
          <p:nvPr>
            <p:ph type="subTitle" idx="1"/>
          </p:nvPr>
        </p:nvSpPr>
        <p:spPr>
          <a:xfrm>
            <a:off x="2895600" y="3505200"/>
            <a:ext cx="6400800" cy="2895600"/>
          </a:xfrm>
        </p:spPr>
        <p:txBody>
          <a:bodyPr/>
          <a:lstStyle/>
          <a:p>
            <a:pPr eaLnBrk="1" hangingPunct="1">
              <a:defRPr/>
            </a:pPr>
            <a:r>
              <a:rPr lang="en-US">
                <a:solidFill>
                  <a:schemeClr val="bg1"/>
                </a:solidFill>
              </a:rPr>
              <a:t>Many things are commanded in the Psalms that are not suited to Christian worship.  </a:t>
            </a:r>
          </a:p>
          <a:p>
            <a:pPr eaLnBrk="1" hangingPunct="1">
              <a:defRPr/>
            </a:pPr>
            <a:r>
              <a:rPr lang="en-US">
                <a:solidFill>
                  <a:schemeClr val="bg1"/>
                </a:solidFill>
              </a:rPr>
              <a:t>Psalm 150 and 149</a:t>
            </a:r>
          </a:p>
          <a:p>
            <a:pPr eaLnBrk="1" hangingPunct="1">
              <a:defRPr/>
            </a:pPr>
            <a:r>
              <a:rPr lang="en-US">
                <a:solidFill>
                  <a:schemeClr val="bg1"/>
                </a:solidFill>
              </a:rPr>
              <a:t>Psalm 137:9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 calcmode="lin" valueType="num">
                                      <p:cBhvr>
                                        <p:cTn id="7" dur="500" fill="hold"/>
                                        <p:tgtEl>
                                          <p:spTgt spid="3482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82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4821">
                                            <p:txEl>
                                              <p:pRg st="1" end="1"/>
                                            </p:txEl>
                                          </p:spTgt>
                                        </p:tgtEl>
                                        <p:attrNameLst>
                                          <p:attrName>style.visibility</p:attrName>
                                        </p:attrNameLst>
                                      </p:cBhvr>
                                      <p:to>
                                        <p:strVal val="visible"/>
                                      </p:to>
                                    </p:set>
                                    <p:anim calcmode="lin" valueType="num">
                                      <p:cBhvr>
                                        <p:cTn id="13" dur="500" fill="hold"/>
                                        <p:tgtEl>
                                          <p:spTgt spid="3482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482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4821">
                                            <p:txEl>
                                              <p:pRg st="2" end="2"/>
                                            </p:txEl>
                                          </p:spTgt>
                                        </p:tgtEl>
                                        <p:attrNameLst>
                                          <p:attrName>style.visibility</p:attrName>
                                        </p:attrNameLst>
                                      </p:cBhvr>
                                      <p:to>
                                        <p:strVal val="visible"/>
                                      </p:to>
                                    </p:set>
                                    <p:anim calcmode="lin" valueType="num">
                                      <p:cBhvr>
                                        <p:cTn id="19" dur="500" fill="hold"/>
                                        <p:tgtEl>
                                          <p:spTgt spid="3482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482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a:extLst>
              <a:ext uri="{FF2B5EF4-FFF2-40B4-BE49-F238E27FC236}">
                <a16:creationId xmlns:a16="http://schemas.microsoft.com/office/drawing/2014/main" id="{962E6A52-3681-A0FD-0DC7-B6D6B6E5D270}"/>
              </a:ext>
            </a:extLst>
          </p:cNvPr>
          <p:cNvSpPr>
            <a:spLocks noGrp="1" noChangeArrowheads="1"/>
          </p:cNvSpPr>
          <p:nvPr>
            <p:ph type="ctrTitle"/>
          </p:nvPr>
        </p:nvSpPr>
        <p:spPr>
          <a:xfrm>
            <a:off x="2209800" y="457200"/>
            <a:ext cx="7772400" cy="2667000"/>
          </a:xfrm>
        </p:spPr>
        <p:txBody>
          <a:bodyPr/>
          <a:lstStyle/>
          <a:p>
            <a:pPr eaLnBrk="1" hangingPunct="1">
              <a:defRPr/>
            </a:pPr>
            <a:r>
              <a:rPr lang="en-US" sz="4400">
                <a:solidFill>
                  <a:schemeClr val="bg1"/>
                </a:solidFill>
              </a:rPr>
              <a:t>Of all the Psalms that mention music only two are quoted in the New Testament</a:t>
            </a:r>
          </a:p>
        </p:txBody>
      </p:sp>
      <p:sp>
        <p:nvSpPr>
          <p:cNvPr id="25605" name="Rectangle 5">
            <a:extLst>
              <a:ext uri="{FF2B5EF4-FFF2-40B4-BE49-F238E27FC236}">
                <a16:creationId xmlns:a16="http://schemas.microsoft.com/office/drawing/2014/main" id="{C5C911DE-0E51-E201-F8BF-E8230059A547}"/>
              </a:ext>
            </a:extLst>
          </p:cNvPr>
          <p:cNvSpPr>
            <a:spLocks noGrp="1" noChangeArrowheads="1"/>
          </p:cNvSpPr>
          <p:nvPr>
            <p:ph type="subTitle" idx="1"/>
          </p:nvPr>
        </p:nvSpPr>
        <p:spPr>
          <a:xfrm>
            <a:off x="2209800" y="3048000"/>
            <a:ext cx="7620000" cy="3810000"/>
          </a:xfrm>
        </p:spPr>
        <p:txBody>
          <a:bodyPr/>
          <a:lstStyle/>
          <a:p>
            <a:pPr algn="l" eaLnBrk="1" hangingPunct="1">
              <a:lnSpc>
                <a:spcPct val="80000"/>
              </a:lnSpc>
              <a:buFont typeface="Wingdings" pitchFamily="2" charset="2"/>
              <a:buChar char="l"/>
              <a:defRPr/>
            </a:pPr>
            <a:r>
              <a:rPr lang="en-US" sz="2800">
                <a:solidFill>
                  <a:schemeClr val="bg1"/>
                </a:solidFill>
              </a:rPr>
              <a:t>  </a:t>
            </a:r>
            <a:r>
              <a:rPr lang="en-US">
                <a:solidFill>
                  <a:schemeClr val="bg1"/>
                </a:solidFill>
              </a:rPr>
              <a:t>Psalm 18 quotedRomans15:9</a:t>
            </a:r>
            <a:r>
              <a:rPr lang="en-US" sz="2800">
                <a:solidFill>
                  <a:schemeClr val="bg1"/>
                </a:solidFill>
              </a:rPr>
              <a:t> </a:t>
            </a:r>
          </a:p>
          <a:p>
            <a:pPr algn="l" eaLnBrk="1" hangingPunct="1">
              <a:lnSpc>
                <a:spcPct val="80000"/>
              </a:lnSpc>
              <a:defRPr/>
            </a:pPr>
            <a:r>
              <a:rPr lang="en-US" sz="2800">
                <a:solidFill>
                  <a:schemeClr val="bg1"/>
                </a:solidFill>
              </a:rPr>
              <a:t>   	“</a:t>
            </a:r>
            <a:r>
              <a:rPr lang="en-US" sz="2800" i="1">
                <a:solidFill>
                  <a:schemeClr val="bg1"/>
                </a:solidFill>
              </a:rPr>
              <a:t>For this reason I will confess to You 	             		among the Gentiles,</a:t>
            </a:r>
            <a:br>
              <a:rPr lang="en-US" sz="2800">
                <a:solidFill>
                  <a:schemeClr val="bg1"/>
                </a:solidFill>
              </a:rPr>
            </a:br>
            <a:r>
              <a:rPr lang="en-US" sz="2800">
                <a:solidFill>
                  <a:schemeClr val="bg1"/>
                </a:solidFill>
              </a:rPr>
              <a:t>     	 </a:t>
            </a:r>
            <a:r>
              <a:rPr lang="en-US" sz="2800" i="1">
                <a:solidFill>
                  <a:schemeClr val="bg1"/>
                </a:solidFill>
              </a:rPr>
              <a:t>And </a:t>
            </a:r>
            <a:r>
              <a:rPr lang="en-US" sz="2800" b="1" i="1">
                <a:solidFill>
                  <a:schemeClr val="bg1"/>
                </a:solidFill>
                <a:effectLst>
                  <a:outerShdw blurRad="38100" dist="38100" dir="2700000" algn="tl">
                    <a:srgbClr val="FFFFFF"/>
                  </a:outerShdw>
                </a:effectLst>
              </a:rPr>
              <a:t>sing</a:t>
            </a:r>
            <a:r>
              <a:rPr lang="en-US" sz="2800" i="1">
                <a:solidFill>
                  <a:schemeClr val="bg1"/>
                </a:solidFill>
              </a:rPr>
              <a:t> to Your name.”</a:t>
            </a:r>
          </a:p>
          <a:p>
            <a:pPr algn="l" eaLnBrk="1" hangingPunct="1">
              <a:lnSpc>
                <a:spcPct val="80000"/>
              </a:lnSpc>
              <a:buFont typeface="Wingdings" pitchFamily="2" charset="2"/>
              <a:buChar char="l"/>
              <a:defRPr/>
            </a:pPr>
            <a:r>
              <a:rPr lang="en-US" sz="2800">
                <a:solidFill>
                  <a:schemeClr val="bg1"/>
                </a:solidFill>
              </a:rPr>
              <a:t>  </a:t>
            </a:r>
            <a:r>
              <a:rPr lang="en-US">
                <a:solidFill>
                  <a:schemeClr val="bg1"/>
                </a:solidFill>
              </a:rPr>
              <a:t>Psalm 22:22 quoted in Hebrews 2:12</a:t>
            </a:r>
          </a:p>
          <a:p>
            <a:pPr algn="l" eaLnBrk="1" hangingPunct="1">
              <a:lnSpc>
                <a:spcPct val="80000"/>
              </a:lnSpc>
              <a:defRPr/>
            </a:pPr>
            <a:r>
              <a:rPr lang="en-US" sz="2800">
                <a:solidFill>
                  <a:schemeClr val="bg1"/>
                </a:solidFill>
              </a:rPr>
              <a:t>      </a:t>
            </a:r>
            <a:r>
              <a:rPr lang="en-US" sz="2800" i="1">
                <a:solidFill>
                  <a:schemeClr val="bg1"/>
                </a:solidFill>
              </a:rPr>
              <a:t>“ I will declare Your name to My brethren;</a:t>
            </a:r>
            <a:br>
              <a:rPr lang="en-US" sz="2800">
                <a:solidFill>
                  <a:schemeClr val="bg1"/>
                </a:solidFill>
              </a:rPr>
            </a:br>
            <a:r>
              <a:rPr lang="en-US" sz="2800">
                <a:solidFill>
                  <a:schemeClr val="bg1"/>
                </a:solidFill>
              </a:rPr>
              <a:t>      </a:t>
            </a:r>
            <a:r>
              <a:rPr lang="en-US" sz="2800" i="1">
                <a:solidFill>
                  <a:schemeClr val="bg1"/>
                </a:solidFill>
              </a:rPr>
              <a:t>In the midst of the assembly                        	I will </a:t>
            </a:r>
            <a:r>
              <a:rPr lang="en-US" sz="2800" b="1" i="1">
                <a:solidFill>
                  <a:schemeClr val="bg1"/>
                </a:solidFill>
                <a:effectLst>
                  <a:outerShdw blurRad="38100" dist="38100" dir="2700000" algn="tl">
                    <a:srgbClr val="FFFFFF"/>
                  </a:outerShdw>
                </a:effectLst>
              </a:rPr>
              <a:t>sing</a:t>
            </a:r>
            <a:r>
              <a:rPr lang="en-US" sz="2800" i="1">
                <a:solidFill>
                  <a:schemeClr val="bg1"/>
                </a:solidFill>
              </a:rPr>
              <a:t> praise to You.”</a:t>
            </a:r>
            <a:br>
              <a:rPr lang="en-US" sz="2800">
                <a:solidFill>
                  <a:schemeClr val="bg1"/>
                </a:solidFill>
              </a:rPr>
            </a:br>
            <a:endParaRPr lang="en-US" sz="2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19BA60A-5C72-D019-C693-3598A1652858}"/>
              </a:ext>
            </a:extLst>
          </p:cNvPr>
          <p:cNvSpPr>
            <a:spLocks noGrp="1" noChangeArrowheads="1"/>
          </p:cNvSpPr>
          <p:nvPr>
            <p:ph type="title"/>
          </p:nvPr>
        </p:nvSpPr>
        <p:spPr/>
        <p:txBody>
          <a:bodyPr>
            <a:normAutofit fontScale="90000"/>
          </a:bodyPr>
          <a:lstStyle/>
          <a:p>
            <a:pPr eaLnBrk="1" hangingPunct="1">
              <a:defRPr/>
            </a:pPr>
            <a:r>
              <a:rPr lang="en-US" sz="4000">
                <a:solidFill>
                  <a:schemeClr val="bg1"/>
                </a:solidFill>
              </a:rPr>
              <a:t>Last reason many churches use instruments of music</a:t>
            </a:r>
          </a:p>
        </p:txBody>
      </p:sp>
      <p:sp>
        <p:nvSpPr>
          <p:cNvPr id="33795" name="Rectangle 3">
            <a:extLst>
              <a:ext uri="{FF2B5EF4-FFF2-40B4-BE49-F238E27FC236}">
                <a16:creationId xmlns:a16="http://schemas.microsoft.com/office/drawing/2014/main" id="{95C64FD3-A4DB-C626-9257-709656028089}"/>
              </a:ext>
            </a:extLst>
          </p:cNvPr>
          <p:cNvSpPr>
            <a:spLocks noGrp="1" noChangeArrowheads="1"/>
          </p:cNvSpPr>
          <p:nvPr>
            <p:ph type="body" idx="1"/>
          </p:nvPr>
        </p:nvSpPr>
        <p:spPr>
          <a:xfrm>
            <a:off x="1752600" y="2209800"/>
            <a:ext cx="8686800" cy="4343400"/>
          </a:xfrm>
        </p:spPr>
        <p:txBody>
          <a:bodyPr/>
          <a:lstStyle/>
          <a:p>
            <a:pPr eaLnBrk="1" hangingPunct="1">
              <a:defRPr/>
            </a:pPr>
            <a:r>
              <a:rPr lang="en-US">
                <a:solidFill>
                  <a:schemeClr val="bg1"/>
                </a:solidFill>
              </a:rPr>
              <a:t>Instruments were added as authority of scripture was replaced with human tradition.</a:t>
            </a:r>
          </a:p>
          <a:p>
            <a:pPr eaLnBrk="1" hangingPunct="1">
              <a:defRPr/>
            </a:pPr>
            <a:r>
              <a:rPr lang="en-US">
                <a:solidFill>
                  <a:schemeClr val="bg1"/>
                </a:solidFill>
              </a:rPr>
              <a:t>During Protestant Reformation a slogan was </a:t>
            </a:r>
            <a:r>
              <a:rPr lang="en-US" i="1">
                <a:solidFill>
                  <a:schemeClr val="bg1"/>
                </a:solidFill>
              </a:rPr>
              <a:t>sola scriptura. </a:t>
            </a:r>
            <a:r>
              <a:rPr lang="en-US">
                <a:solidFill>
                  <a:schemeClr val="bg1"/>
                </a:solidFill>
              </a:rPr>
              <a:t>Instruments were rejected.  </a:t>
            </a:r>
          </a:p>
          <a:p>
            <a:pPr eaLnBrk="1" hangingPunct="1">
              <a:defRPr/>
            </a:pPr>
            <a:r>
              <a:rPr lang="en-US">
                <a:solidFill>
                  <a:schemeClr val="bg1"/>
                </a:solidFill>
              </a:rPr>
              <a:t>As Protestants drifted from this position instruments were added – always opposed.</a:t>
            </a:r>
          </a:p>
          <a:p>
            <a:pPr eaLnBrk="1" hangingPunct="1">
              <a:defRPr/>
            </a:pPr>
            <a:r>
              <a:rPr lang="en-US">
                <a:solidFill>
                  <a:schemeClr val="bg1"/>
                </a:solidFill>
              </a:rPr>
              <a:t>Today, the question is simply whether we will adhere to New Testament authority or not. </a:t>
            </a:r>
          </a:p>
        </p:txBody>
      </p:sp>
      <p:sp>
        <p:nvSpPr>
          <p:cNvPr id="33796" name="Text Box 4">
            <a:extLst>
              <a:ext uri="{FF2B5EF4-FFF2-40B4-BE49-F238E27FC236}">
                <a16:creationId xmlns:a16="http://schemas.microsoft.com/office/drawing/2014/main" id="{295808CC-E951-BD64-142D-4D3552BBF896}"/>
              </a:ext>
            </a:extLst>
          </p:cNvPr>
          <p:cNvSpPr txBox="1">
            <a:spLocks noChangeArrowheads="1"/>
          </p:cNvSpPr>
          <p:nvPr/>
        </p:nvSpPr>
        <p:spPr bwMode="auto">
          <a:xfrm>
            <a:off x="2438400" y="1524000"/>
            <a:ext cx="769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altLang="en-US" b="1">
                <a:solidFill>
                  <a:schemeClr val="bg1"/>
                </a:solidFill>
              </a:rPr>
              <a:t>Lack of concern about authority.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strVal val="#ppt_w*0.70"/>
                                          </p:val>
                                        </p:tav>
                                        <p:tav tm="100000">
                                          <p:val>
                                            <p:strVal val="#ppt_w"/>
                                          </p:val>
                                        </p:tav>
                                      </p:tavLst>
                                    </p:anim>
                                    <p:anim calcmode="lin" valueType="num">
                                      <p:cBhvr>
                                        <p:cTn id="8" dur="1000" fill="hold"/>
                                        <p:tgtEl>
                                          <p:spTgt spid="33796"/>
                                        </p:tgtEl>
                                        <p:attrNameLst>
                                          <p:attrName>ppt_h</p:attrName>
                                        </p:attrNameLst>
                                      </p:cBhvr>
                                      <p:tavLst>
                                        <p:tav tm="0">
                                          <p:val>
                                            <p:strVal val="#ppt_h"/>
                                          </p:val>
                                        </p:tav>
                                        <p:tav tm="100000">
                                          <p:val>
                                            <p:strVal val="#ppt_h"/>
                                          </p:val>
                                        </p:tav>
                                      </p:tavLst>
                                    </p:anim>
                                    <p:animEffect transition="in" filter="fade">
                                      <p:cBhvr>
                                        <p:cTn id="9" dur="1000"/>
                                        <p:tgtEl>
                                          <p:spTgt spid="3379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3795">
                                            <p:txEl>
                                              <p:pRg st="0" end="0"/>
                                            </p:txEl>
                                          </p:spTgt>
                                        </p:tgtEl>
                                        <p:attrNameLst>
                                          <p:attrName>style.visibility</p:attrName>
                                        </p:attrNameLst>
                                      </p:cBhvr>
                                      <p:to>
                                        <p:strVal val="visible"/>
                                      </p:to>
                                    </p:set>
                                    <p:anim calcmode="lin" valueType="num">
                                      <p:cBhvr additive="base">
                                        <p:cTn id="14"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379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3795">
                                            <p:txEl>
                                              <p:pRg st="0" end="0"/>
                                            </p:txEl>
                                          </p:spTgt>
                                        </p:tgtEl>
                                        <p:attrNameLst>
                                          <p:attrName>ppt_c</p:attrName>
                                        </p:attrNameLst>
                                      </p:cBhvr>
                                      <p:to>
                                        <a:srgbClr val="5F5F5F"/>
                                      </p:to>
                                    </p:animClr>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3795">
                                            <p:txEl>
                                              <p:pRg st="1" end="1"/>
                                            </p:txEl>
                                          </p:spTgt>
                                        </p:tgtEl>
                                        <p:attrNameLst>
                                          <p:attrName>style.visibility</p:attrName>
                                        </p:attrNameLst>
                                      </p:cBhvr>
                                      <p:to>
                                        <p:strVal val="visible"/>
                                      </p:to>
                                    </p:set>
                                    <p:anim calcmode="lin" valueType="num">
                                      <p:cBhvr additive="base">
                                        <p:cTn id="20"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3795">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3795">
                                            <p:txEl>
                                              <p:pRg st="1" end="1"/>
                                            </p:txEl>
                                          </p:spTgt>
                                        </p:tgtEl>
                                        <p:attrNameLst>
                                          <p:attrName>ppt_c</p:attrName>
                                        </p:attrNameLst>
                                      </p:cBhvr>
                                      <p:to>
                                        <a:srgbClr val="5F5F5F"/>
                                      </p:to>
                                    </p:animClr>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33795">
                                            <p:txEl>
                                              <p:pRg st="2" end="2"/>
                                            </p:txEl>
                                          </p:spTgt>
                                        </p:tgtEl>
                                        <p:attrNameLst>
                                          <p:attrName>style.visibility</p:attrName>
                                        </p:attrNameLst>
                                      </p:cBhvr>
                                      <p:to>
                                        <p:strVal val="visible"/>
                                      </p:to>
                                    </p:set>
                                    <p:anim calcmode="lin" valueType="num">
                                      <p:cBhvr additive="base">
                                        <p:cTn id="26"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3795">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3795">
                                            <p:txEl>
                                              <p:pRg st="2" end="2"/>
                                            </p:txEl>
                                          </p:spTgt>
                                        </p:tgtEl>
                                        <p:attrNameLst>
                                          <p:attrName>ppt_c</p:attrName>
                                        </p:attrNameLst>
                                      </p:cBhvr>
                                      <p:to>
                                        <a:srgbClr val="5F5F5F"/>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33795">
                                            <p:txEl>
                                              <p:pRg st="3" end="3"/>
                                            </p:txEl>
                                          </p:spTgt>
                                        </p:tgtEl>
                                        <p:attrNameLst>
                                          <p:attrName>style.visibility</p:attrName>
                                        </p:attrNameLst>
                                      </p:cBhvr>
                                      <p:to>
                                        <p:strVal val="visible"/>
                                      </p:to>
                                    </p:set>
                                    <p:anim calcmode="lin" valueType="num">
                                      <p:cBhvr additive="base">
                                        <p:cTn id="32"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3795">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3795">
                                            <p:txEl>
                                              <p:pRg st="3" end="3"/>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3379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7162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BC832FF-5303-183F-D62B-F0F225A99ECB}"/>
              </a:ext>
            </a:extLst>
          </p:cNvPr>
          <p:cNvSpPr>
            <a:spLocks noGrp="1" noChangeArrowheads="1"/>
          </p:cNvSpPr>
          <p:nvPr>
            <p:ph type="title"/>
          </p:nvPr>
        </p:nvSpPr>
        <p:spPr/>
        <p:txBody>
          <a:bodyPr/>
          <a:lstStyle/>
          <a:p>
            <a:pPr eaLnBrk="1" hangingPunct="1">
              <a:defRPr/>
            </a:pPr>
            <a:r>
              <a:rPr lang="en-US" dirty="0">
                <a:solidFill>
                  <a:schemeClr val="bg1"/>
                </a:solidFill>
                <a:latin typeface="+mn-lt"/>
              </a:rPr>
              <a:t>An Important Question</a:t>
            </a:r>
          </a:p>
        </p:txBody>
      </p:sp>
      <p:sp>
        <p:nvSpPr>
          <p:cNvPr id="8195" name="Text Box 3">
            <a:extLst>
              <a:ext uri="{FF2B5EF4-FFF2-40B4-BE49-F238E27FC236}">
                <a16:creationId xmlns:a16="http://schemas.microsoft.com/office/drawing/2014/main" id="{F89BC2C4-D61D-8761-5DC9-8BB66DADD26E}"/>
              </a:ext>
            </a:extLst>
          </p:cNvPr>
          <p:cNvSpPr txBox="1">
            <a:spLocks noChangeArrowheads="1"/>
          </p:cNvSpPr>
          <p:nvPr/>
        </p:nvSpPr>
        <p:spPr bwMode="auto">
          <a:xfrm>
            <a:off x="1981200" y="2824615"/>
            <a:ext cx="3429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spcBef>
                <a:spcPct val="50000"/>
              </a:spcBef>
            </a:pPr>
            <a:r>
              <a:rPr lang="en-US" altLang="en-US" sz="4000" dirty="0">
                <a:solidFill>
                  <a:schemeClr val="bg1"/>
                </a:solidFill>
                <a:latin typeface="+mn-lt"/>
              </a:rPr>
              <a:t>a democracy in which </a:t>
            </a:r>
            <a:r>
              <a:rPr lang="en-US" altLang="en-US" sz="4000" b="1" dirty="0">
                <a:solidFill>
                  <a:schemeClr val="bg1"/>
                </a:solidFill>
                <a:latin typeface="+mn-lt"/>
              </a:rPr>
              <a:t>citizens </a:t>
            </a:r>
            <a:r>
              <a:rPr lang="en-US" altLang="en-US" sz="4000" dirty="0">
                <a:solidFill>
                  <a:schemeClr val="bg1"/>
                </a:solidFill>
                <a:latin typeface="+mn-lt"/>
              </a:rPr>
              <a:t> determine practice?</a:t>
            </a:r>
          </a:p>
        </p:txBody>
      </p:sp>
      <p:sp>
        <p:nvSpPr>
          <p:cNvPr id="8196" name="Text Box 4">
            <a:extLst>
              <a:ext uri="{FF2B5EF4-FFF2-40B4-BE49-F238E27FC236}">
                <a16:creationId xmlns:a16="http://schemas.microsoft.com/office/drawing/2014/main" id="{B5D4B93E-5930-CAC3-AA4C-FD4C72B6DA6A}"/>
              </a:ext>
            </a:extLst>
          </p:cNvPr>
          <p:cNvSpPr txBox="1">
            <a:spLocks noChangeArrowheads="1"/>
          </p:cNvSpPr>
          <p:nvPr/>
        </p:nvSpPr>
        <p:spPr bwMode="auto">
          <a:xfrm>
            <a:off x="6629400" y="2824615"/>
            <a:ext cx="3733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spcBef>
                <a:spcPct val="50000"/>
              </a:spcBef>
            </a:pPr>
            <a:r>
              <a:rPr lang="en-US" altLang="en-US" sz="4000">
                <a:solidFill>
                  <a:schemeClr val="bg1"/>
                </a:solidFill>
                <a:latin typeface="+mn-lt"/>
              </a:rPr>
              <a:t>a kingdom in which the </a:t>
            </a:r>
            <a:r>
              <a:rPr lang="en-US" altLang="en-US" sz="4000" b="1">
                <a:solidFill>
                  <a:schemeClr val="bg1"/>
                </a:solidFill>
                <a:latin typeface="+mn-lt"/>
              </a:rPr>
              <a:t>king </a:t>
            </a:r>
            <a:r>
              <a:rPr lang="en-US" altLang="en-US" sz="4000">
                <a:solidFill>
                  <a:schemeClr val="bg1"/>
                </a:solidFill>
                <a:latin typeface="+mn-lt"/>
              </a:rPr>
              <a:t>determines practice?</a:t>
            </a:r>
          </a:p>
        </p:txBody>
      </p:sp>
      <p:sp>
        <p:nvSpPr>
          <p:cNvPr id="8197" name="Text Box 5">
            <a:extLst>
              <a:ext uri="{FF2B5EF4-FFF2-40B4-BE49-F238E27FC236}">
                <a16:creationId xmlns:a16="http://schemas.microsoft.com/office/drawing/2014/main" id="{E3CE6F23-16E0-6012-685F-31359B4CD53E}"/>
              </a:ext>
            </a:extLst>
          </p:cNvPr>
          <p:cNvSpPr txBox="1">
            <a:spLocks noChangeArrowheads="1"/>
          </p:cNvSpPr>
          <p:nvPr/>
        </p:nvSpPr>
        <p:spPr bwMode="auto">
          <a:xfrm>
            <a:off x="1981200" y="1524000"/>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altLang="en-US" sz="4000" b="1" dirty="0">
                <a:solidFill>
                  <a:schemeClr val="bg1"/>
                </a:solidFill>
                <a:latin typeface="+mn-lt"/>
              </a:rPr>
              <a:t>Is the church we are discussing …</a:t>
            </a:r>
          </a:p>
        </p:txBody>
      </p:sp>
      <p:sp>
        <p:nvSpPr>
          <p:cNvPr id="8198" name="Text Box 6">
            <a:extLst>
              <a:ext uri="{FF2B5EF4-FFF2-40B4-BE49-F238E27FC236}">
                <a16:creationId xmlns:a16="http://schemas.microsoft.com/office/drawing/2014/main" id="{5ABDB4CB-53B9-BB43-FD4D-8C546A445825}"/>
              </a:ext>
            </a:extLst>
          </p:cNvPr>
          <p:cNvSpPr txBox="1">
            <a:spLocks noChangeArrowheads="1"/>
          </p:cNvSpPr>
          <p:nvPr/>
        </p:nvSpPr>
        <p:spPr bwMode="auto">
          <a:xfrm>
            <a:off x="5448300" y="3720887"/>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spcBef>
                <a:spcPct val="50000"/>
              </a:spcBef>
            </a:pPr>
            <a:r>
              <a:rPr lang="en-US" altLang="en-US" sz="4400" b="1">
                <a:solidFill>
                  <a:schemeClr val="bg1"/>
                </a:solidFill>
                <a:latin typeface="+mn-lt"/>
              </a:rPr>
              <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1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5" grpId="1"/>
      <p:bldP spid="8196" grpId="0"/>
      <p:bldP spid="8196" grpId="1"/>
      <p:bldP spid="8197" grpId="0"/>
      <p:bldP spid="8197" grpId="1"/>
      <p:bldP spid="8198" grpId="0"/>
      <p:bldP spid="819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07234CA-FBB6-BD3A-F4FD-E6204324F7FB}"/>
              </a:ext>
            </a:extLst>
          </p:cNvPr>
          <p:cNvSpPr>
            <a:spLocks noGrp="1" noChangeArrowheads="1"/>
          </p:cNvSpPr>
          <p:nvPr>
            <p:ph type="title"/>
          </p:nvPr>
        </p:nvSpPr>
        <p:spPr/>
        <p:txBody>
          <a:bodyPr/>
          <a:lstStyle/>
          <a:p>
            <a:pPr eaLnBrk="1" hangingPunct="1">
              <a:defRPr/>
            </a:pPr>
            <a:r>
              <a:rPr lang="en-US" dirty="0">
                <a:solidFill>
                  <a:schemeClr val="bg1"/>
                </a:solidFill>
                <a:latin typeface="+mn-lt"/>
              </a:rPr>
              <a:t>The Church is a Kingdom</a:t>
            </a:r>
          </a:p>
        </p:txBody>
      </p:sp>
      <p:sp>
        <p:nvSpPr>
          <p:cNvPr id="9219" name="Rectangle 3">
            <a:extLst>
              <a:ext uri="{FF2B5EF4-FFF2-40B4-BE49-F238E27FC236}">
                <a16:creationId xmlns:a16="http://schemas.microsoft.com/office/drawing/2014/main" id="{F9875518-DF76-3190-CAA3-A454588BF7B1}"/>
              </a:ext>
            </a:extLst>
          </p:cNvPr>
          <p:cNvSpPr>
            <a:spLocks noGrp="1" noChangeArrowheads="1"/>
          </p:cNvSpPr>
          <p:nvPr>
            <p:ph type="body" idx="4294967295"/>
          </p:nvPr>
        </p:nvSpPr>
        <p:spPr>
          <a:xfrm>
            <a:off x="1752600" y="1371601"/>
            <a:ext cx="8458200" cy="27431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91440" rIns="91440" bIns="91440">
            <a:spAutoFit/>
          </a:bodyPr>
          <a:lstStyle/>
          <a:p>
            <a:pPr marL="0" indent="0">
              <a:spcBef>
                <a:spcPct val="50000"/>
              </a:spcBef>
              <a:buNone/>
            </a:pPr>
            <a:r>
              <a:rPr lang="en-US" sz="3200" b="1" dirty="0">
                <a:solidFill>
                  <a:schemeClr val="bg1"/>
                </a:solidFill>
                <a:latin typeface="+mn-lt"/>
              </a:rPr>
              <a:t>“I will build My church,… 19 And I will give you the keys of the kingdom of heaven, and whatever you bind on earth will be bound in heaven, and whatever you loose on earth will be loosed in heaven.” (Matt.16:18-19)</a:t>
            </a:r>
          </a:p>
        </p:txBody>
      </p:sp>
      <p:sp>
        <p:nvSpPr>
          <p:cNvPr id="9220" name="Line 4">
            <a:extLst>
              <a:ext uri="{FF2B5EF4-FFF2-40B4-BE49-F238E27FC236}">
                <a16:creationId xmlns:a16="http://schemas.microsoft.com/office/drawing/2014/main" id="{8678E556-C1B7-8A80-D830-F4AC90102047}"/>
              </a:ext>
            </a:extLst>
          </p:cNvPr>
          <p:cNvSpPr>
            <a:spLocks noChangeShapeType="1"/>
          </p:cNvSpPr>
          <p:nvPr/>
        </p:nvSpPr>
        <p:spPr bwMode="auto">
          <a:xfrm>
            <a:off x="3929264" y="1942579"/>
            <a:ext cx="1645920"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9222" name="Text Box 6">
            <a:extLst>
              <a:ext uri="{FF2B5EF4-FFF2-40B4-BE49-F238E27FC236}">
                <a16:creationId xmlns:a16="http://schemas.microsoft.com/office/drawing/2014/main" id="{0871E07D-2B27-6935-220E-96893187C088}"/>
              </a:ext>
            </a:extLst>
          </p:cNvPr>
          <p:cNvSpPr txBox="1">
            <a:spLocks noChangeArrowheads="1"/>
          </p:cNvSpPr>
          <p:nvPr/>
        </p:nvSpPr>
        <p:spPr bwMode="auto">
          <a:xfrm>
            <a:off x="1752600" y="4114801"/>
            <a:ext cx="78486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91440" rIns="91440" bIns="91440">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altLang="en-US" sz="3200" b="1" dirty="0">
                <a:solidFill>
                  <a:schemeClr val="bg1"/>
                </a:solidFill>
                <a:latin typeface="+mn-lt"/>
              </a:rPr>
              <a:t>Christ is king!                                       </a:t>
            </a:r>
          </a:p>
          <a:p>
            <a:pPr>
              <a:spcBef>
                <a:spcPct val="50000"/>
              </a:spcBef>
            </a:pPr>
            <a:r>
              <a:rPr lang="en-US" altLang="en-US" sz="3200" b="1" dirty="0">
                <a:solidFill>
                  <a:schemeClr val="bg1"/>
                </a:solidFill>
                <a:latin typeface="+mn-lt"/>
              </a:rPr>
              <a:t>“And Jesus came and spoke to them, saying, “All authority has been given to Me in heaven and on earth.” (Matt. 28:18) </a:t>
            </a:r>
          </a:p>
        </p:txBody>
      </p:sp>
      <p:sp>
        <p:nvSpPr>
          <p:cNvPr id="9223" name="Line 7">
            <a:extLst>
              <a:ext uri="{FF2B5EF4-FFF2-40B4-BE49-F238E27FC236}">
                <a16:creationId xmlns:a16="http://schemas.microsoft.com/office/drawing/2014/main" id="{4BB0DC5F-4DAE-AB46-C0B8-B1CF73FF1CC4}"/>
              </a:ext>
            </a:extLst>
          </p:cNvPr>
          <p:cNvSpPr>
            <a:spLocks noChangeShapeType="1"/>
          </p:cNvSpPr>
          <p:nvPr/>
        </p:nvSpPr>
        <p:spPr bwMode="auto">
          <a:xfrm>
            <a:off x="1974531" y="5908301"/>
            <a:ext cx="5852160"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9220"/>
                                        </p:tgtEl>
                                        <p:attrNameLst>
                                          <p:attrName>style.visibility</p:attrName>
                                        </p:attrNameLst>
                                      </p:cBhvr>
                                      <p:to>
                                        <p:strVal val="visible"/>
                                      </p:to>
                                    </p:set>
                                    <p:animEffect transition="in" filter="wipe(left)">
                                      <p:cBhvr>
                                        <p:cTn id="10" dur="500"/>
                                        <p:tgtEl>
                                          <p:spTgt spid="92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9223"/>
                                        </p:tgtEl>
                                        <p:attrNameLst>
                                          <p:attrName>style.visibility</p:attrName>
                                        </p:attrNameLst>
                                      </p:cBhvr>
                                      <p:to>
                                        <p:strVal val="visible"/>
                                      </p:to>
                                    </p:set>
                                    <p:animEffect transition="in" filter="wipe(left)">
                                      <p:cBhvr>
                                        <p:cTn id="19"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498764" y="189281"/>
            <a:ext cx="11194473" cy="767484"/>
          </a:xfrm>
        </p:spPr>
        <p:txBody>
          <a:bodyPr>
            <a:normAutofit/>
          </a:bodyPr>
          <a:lstStyle/>
          <a:p>
            <a:r>
              <a:rPr lang="en-US" sz="4400" dirty="0"/>
              <a:t>Additional Questions</a:t>
            </a:r>
            <a:endParaRPr lang="en-US" dirty="0"/>
          </a:p>
        </p:txBody>
      </p:sp>
      <p:sp>
        <p:nvSpPr>
          <p:cNvPr id="5" name="Content Placeholder 4">
            <a:extLst>
              <a:ext uri="{FF2B5EF4-FFF2-40B4-BE49-F238E27FC236}">
                <a16:creationId xmlns:a16="http://schemas.microsoft.com/office/drawing/2014/main" id="{EBF8B0BD-3897-D618-0BBB-71EF2E20305F}"/>
              </a:ext>
            </a:extLst>
          </p:cNvPr>
          <p:cNvSpPr>
            <a:spLocks noGrp="1"/>
          </p:cNvSpPr>
          <p:nvPr>
            <p:ph idx="1"/>
          </p:nvPr>
        </p:nvSpPr>
        <p:spPr>
          <a:xfrm>
            <a:off x="498764" y="1193533"/>
            <a:ext cx="11194473" cy="5326324"/>
          </a:xfrm>
        </p:spPr>
        <p:txBody>
          <a:bodyPr>
            <a:normAutofit/>
          </a:bodyPr>
          <a:lstStyle/>
          <a:p>
            <a:pPr>
              <a:spcAft>
                <a:spcPts val="1200"/>
              </a:spcAft>
            </a:pPr>
            <a:r>
              <a:rPr lang="en-US" sz="3600" dirty="0"/>
              <a:t>What do you think of when you hear the word authority?</a:t>
            </a:r>
          </a:p>
          <a:p>
            <a:pPr>
              <a:spcAft>
                <a:spcPts val="1200"/>
              </a:spcAft>
            </a:pPr>
            <a:r>
              <a:rPr lang="en-US" sz="3600" dirty="0"/>
              <a:t>What is authority?</a:t>
            </a:r>
          </a:p>
          <a:p>
            <a:pPr>
              <a:spcAft>
                <a:spcPts val="1200"/>
              </a:spcAft>
            </a:pPr>
            <a:r>
              <a:rPr lang="en-US" sz="3600" dirty="0"/>
              <a:t>Why do we study authority? Why is it important?</a:t>
            </a:r>
          </a:p>
          <a:p>
            <a:pPr>
              <a:spcAft>
                <a:spcPts val="1200"/>
              </a:spcAft>
            </a:pPr>
            <a:r>
              <a:rPr lang="en-US" sz="3600" dirty="0"/>
              <a:t>Why do some not like to study authority?</a:t>
            </a:r>
          </a:p>
          <a:p>
            <a:pPr marL="0" indent="0">
              <a:spcAft>
                <a:spcPts val="1200"/>
              </a:spcAft>
              <a:buNone/>
            </a:pPr>
            <a:endParaRPr lang="en-US" sz="3600" dirty="0"/>
          </a:p>
        </p:txBody>
      </p:sp>
    </p:spTree>
    <p:extLst>
      <p:ext uri="{BB962C8B-B14F-4D97-AF65-F5344CB8AC3E}">
        <p14:creationId xmlns:p14="http://schemas.microsoft.com/office/powerpoint/2010/main" val="20946834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498764" y="189281"/>
            <a:ext cx="11194473" cy="767484"/>
          </a:xfrm>
        </p:spPr>
        <p:txBody>
          <a:bodyPr>
            <a:normAutofit/>
          </a:bodyPr>
          <a:lstStyle/>
          <a:p>
            <a:r>
              <a:rPr lang="en-US" sz="4400" dirty="0"/>
              <a:t>Establishing Authority</a:t>
            </a:r>
            <a:endParaRPr lang="en-US" dirty="0"/>
          </a:p>
        </p:txBody>
      </p:sp>
      <p:sp>
        <p:nvSpPr>
          <p:cNvPr id="5" name="Content Placeholder 4">
            <a:extLst>
              <a:ext uri="{FF2B5EF4-FFF2-40B4-BE49-F238E27FC236}">
                <a16:creationId xmlns:a16="http://schemas.microsoft.com/office/drawing/2014/main" id="{EBF8B0BD-3897-D618-0BBB-71EF2E20305F}"/>
              </a:ext>
            </a:extLst>
          </p:cNvPr>
          <p:cNvSpPr>
            <a:spLocks noGrp="1"/>
          </p:cNvSpPr>
          <p:nvPr>
            <p:ph idx="1"/>
          </p:nvPr>
        </p:nvSpPr>
        <p:spPr>
          <a:xfrm>
            <a:off x="498764" y="1193533"/>
            <a:ext cx="11194473" cy="5326324"/>
          </a:xfrm>
        </p:spPr>
        <p:txBody>
          <a:bodyPr>
            <a:normAutofit fontScale="92500" lnSpcReduction="10000"/>
          </a:bodyPr>
          <a:lstStyle/>
          <a:p>
            <a:pPr marL="0" indent="0">
              <a:spcAft>
                <a:spcPts val="1200"/>
              </a:spcAft>
              <a:buNone/>
            </a:pPr>
            <a:r>
              <a:rPr lang="en-US" sz="3600" dirty="0"/>
              <a:t>The New Testament constitutes the will of Christ, positively, perfectly, and finally revealed to man (2 Tim. 3:16-17). </a:t>
            </a:r>
          </a:p>
          <a:p>
            <a:pPr marL="0" indent="0">
              <a:spcAft>
                <a:spcPts val="1200"/>
              </a:spcAft>
              <a:buNone/>
            </a:pPr>
            <a:r>
              <a:rPr lang="en-US" sz="3600" dirty="0"/>
              <a:t>All that it authorizes is taught in its pages, and the sum total of its teaching on any subject is Heaven’s Will on that theme. </a:t>
            </a:r>
          </a:p>
          <a:p>
            <a:pPr marL="0" indent="0">
              <a:spcAft>
                <a:spcPts val="1200"/>
              </a:spcAft>
              <a:buNone/>
            </a:pPr>
            <a:r>
              <a:rPr lang="en-US" sz="3600" dirty="0"/>
              <a:t>To add or subtract, change or pervert is to disrespect Heaven’s authority (2 John 9). We therefore must be concerned with the methods of determining what is authorized by the New Testament. </a:t>
            </a:r>
          </a:p>
          <a:p>
            <a:pPr marL="0" indent="0">
              <a:spcAft>
                <a:spcPts val="1200"/>
              </a:spcAft>
              <a:buNone/>
            </a:pPr>
            <a:r>
              <a:rPr lang="en-US" sz="3600" dirty="0"/>
              <a:t>The questions of Matt. 21:23-27 should be asked of every religious practice.</a:t>
            </a:r>
          </a:p>
        </p:txBody>
      </p:sp>
    </p:spTree>
    <p:extLst>
      <p:ext uri="{BB962C8B-B14F-4D97-AF65-F5344CB8AC3E}">
        <p14:creationId xmlns:p14="http://schemas.microsoft.com/office/powerpoint/2010/main" val="14548396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6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A904-96A4-AC04-6689-397A2A7A7BCB}"/>
              </a:ext>
            </a:extLst>
          </p:cNvPr>
          <p:cNvSpPr>
            <a:spLocks noGrp="1"/>
          </p:cNvSpPr>
          <p:nvPr>
            <p:ph type="title"/>
          </p:nvPr>
        </p:nvSpPr>
        <p:spPr>
          <a:xfrm>
            <a:off x="498764" y="189281"/>
            <a:ext cx="11194473" cy="767484"/>
          </a:xfrm>
        </p:spPr>
        <p:txBody>
          <a:bodyPr>
            <a:normAutofit/>
          </a:bodyPr>
          <a:lstStyle/>
          <a:p>
            <a:r>
              <a:rPr lang="en-US" sz="4400" dirty="0"/>
              <a:t>Establishing Authority</a:t>
            </a:r>
            <a:endParaRPr lang="en-US" dirty="0"/>
          </a:p>
        </p:txBody>
      </p:sp>
      <p:sp>
        <p:nvSpPr>
          <p:cNvPr id="5" name="Content Placeholder 4">
            <a:extLst>
              <a:ext uri="{FF2B5EF4-FFF2-40B4-BE49-F238E27FC236}">
                <a16:creationId xmlns:a16="http://schemas.microsoft.com/office/drawing/2014/main" id="{EBF8B0BD-3897-D618-0BBB-71EF2E20305F}"/>
              </a:ext>
            </a:extLst>
          </p:cNvPr>
          <p:cNvSpPr>
            <a:spLocks noGrp="1"/>
          </p:cNvSpPr>
          <p:nvPr>
            <p:ph idx="1"/>
          </p:nvPr>
        </p:nvSpPr>
        <p:spPr>
          <a:xfrm>
            <a:off x="498764" y="1005643"/>
            <a:ext cx="11194473" cy="3052790"/>
          </a:xfrm>
        </p:spPr>
        <p:txBody>
          <a:bodyPr>
            <a:normAutofit/>
          </a:bodyPr>
          <a:lstStyle/>
          <a:p>
            <a:pPr>
              <a:spcAft>
                <a:spcPts val="1200"/>
              </a:spcAft>
            </a:pPr>
            <a:r>
              <a:rPr lang="en-US" sz="3600" dirty="0"/>
              <a:t>The Doctrine of Christ Was Taught By The Apostles and Practiced By The Disciples </a:t>
            </a:r>
          </a:p>
          <a:p>
            <a:pPr>
              <a:spcAft>
                <a:spcPts val="1200"/>
              </a:spcAft>
            </a:pPr>
            <a:r>
              <a:rPr lang="en-US" sz="3600" dirty="0"/>
              <a:t>Often people have the idea that unless a command was specifically stated by Christ Himself then we have no right to be dogmatic about it.  </a:t>
            </a:r>
          </a:p>
        </p:txBody>
      </p:sp>
      <p:pic>
        <p:nvPicPr>
          <p:cNvPr id="2" name="Picture 1">
            <a:extLst>
              <a:ext uri="{FF2B5EF4-FFF2-40B4-BE49-F238E27FC236}">
                <a16:creationId xmlns:a16="http://schemas.microsoft.com/office/drawing/2014/main" id="{EDE6FF07-E325-8D3E-F479-2D704AEBDEB2}"/>
              </a:ext>
            </a:extLst>
          </p:cNvPr>
          <p:cNvPicPr>
            <a:picLocks noChangeAspect="1"/>
          </p:cNvPicPr>
          <p:nvPr/>
        </p:nvPicPr>
        <p:blipFill>
          <a:blip r:embed="rId4"/>
          <a:stretch>
            <a:fillRect/>
          </a:stretch>
        </p:blipFill>
        <p:spPr>
          <a:xfrm>
            <a:off x="735104" y="4132363"/>
            <a:ext cx="10721792" cy="2561408"/>
          </a:xfrm>
          <a:prstGeom prst="rect">
            <a:avLst/>
          </a:prstGeom>
        </p:spPr>
      </p:pic>
    </p:spTree>
    <p:extLst>
      <p:ext uri="{BB962C8B-B14F-4D97-AF65-F5344CB8AC3E}">
        <p14:creationId xmlns:p14="http://schemas.microsoft.com/office/powerpoint/2010/main" val="4178004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901" y="164943"/>
            <a:ext cx="10160000" cy="887243"/>
          </a:xfrm>
        </p:spPr>
        <p:txBody>
          <a:bodyPr/>
          <a:lstStyle/>
          <a:p>
            <a:r>
              <a:rPr lang="en-US" dirty="0">
                <a:solidFill>
                  <a:schemeClr val="bg1"/>
                </a:solidFill>
              </a:rPr>
              <a:t>What are the Most Common Topics</a:t>
            </a:r>
          </a:p>
        </p:txBody>
      </p:sp>
      <p:sp>
        <p:nvSpPr>
          <p:cNvPr id="3" name="Content Placeholder 2"/>
          <p:cNvSpPr>
            <a:spLocks noGrp="1"/>
          </p:cNvSpPr>
          <p:nvPr>
            <p:ph idx="1"/>
          </p:nvPr>
        </p:nvSpPr>
        <p:spPr>
          <a:xfrm>
            <a:off x="727901" y="1152395"/>
            <a:ext cx="10733413" cy="5182176"/>
          </a:xfrm>
        </p:spPr>
        <p:txBody>
          <a:bodyPr>
            <a:noAutofit/>
          </a:bodyPr>
          <a:lstStyle/>
          <a:p>
            <a:pPr>
              <a:spcAft>
                <a:spcPts val="1200"/>
              </a:spcAft>
            </a:pPr>
            <a:r>
              <a:rPr lang="en-US" sz="4000" dirty="0">
                <a:solidFill>
                  <a:schemeClr val="bg1"/>
                </a:solidFill>
              </a:rPr>
              <a:t>Worship</a:t>
            </a:r>
          </a:p>
          <a:p>
            <a:pPr>
              <a:spcAft>
                <a:spcPts val="1200"/>
              </a:spcAft>
            </a:pPr>
            <a:r>
              <a:rPr lang="en-US" sz="4000" dirty="0">
                <a:solidFill>
                  <a:schemeClr val="bg1"/>
                </a:solidFill>
              </a:rPr>
              <a:t>Instrumental Music</a:t>
            </a:r>
          </a:p>
          <a:p>
            <a:pPr>
              <a:spcAft>
                <a:spcPts val="1200"/>
              </a:spcAft>
            </a:pPr>
            <a:r>
              <a:rPr lang="en-US" sz="4000" dirty="0">
                <a:solidFill>
                  <a:schemeClr val="bg1"/>
                </a:solidFill>
              </a:rPr>
              <a:t>Giving</a:t>
            </a:r>
          </a:p>
          <a:p>
            <a:pPr>
              <a:spcAft>
                <a:spcPts val="1200"/>
              </a:spcAft>
            </a:pPr>
            <a:r>
              <a:rPr lang="en-US" sz="4000" dirty="0">
                <a:solidFill>
                  <a:schemeClr val="bg1"/>
                </a:solidFill>
              </a:rPr>
              <a:t>Lord’s Supper</a:t>
            </a:r>
          </a:p>
          <a:p>
            <a:pPr>
              <a:spcAft>
                <a:spcPts val="1200"/>
              </a:spcAft>
            </a:pPr>
            <a:r>
              <a:rPr lang="en-US" sz="4000" dirty="0">
                <a:solidFill>
                  <a:schemeClr val="bg1"/>
                </a:solidFill>
              </a:rPr>
              <a:t>Baptism</a:t>
            </a:r>
          </a:p>
          <a:p>
            <a:pPr>
              <a:spcAft>
                <a:spcPts val="1200"/>
              </a:spcAft>
            </a:pPr>
            <a:endParaRPr lang="en-US" sz="4000" dirty="0">
              <a:solidFill>
                <a:schemeClr val="bg1"/>
              </a:solidFill>
            </a:endParaRPr>
          </a:p>
        </p:txBody>
      </p:sp>
    </p:spTree>
    <p:extLst>
      <p:ext uri="{BB962C8B-B14F-4D97-AF65-F5344CB8AC3E}">
        <p14:creationId xmlns:p14="http://schemas.microsoft.com/office/powerpoint/2010/main" val="1246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40133</TotalTime>
  <Words>2237</Words>
  <Application>Microsoft Macintosh PowerPoint</Application>
  <PresentationFormat>Widescreen</PresentationFormat>
  <Paragraphs>198</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Office Theme</vt:lpstr>
      <vt:lpstr>Roswell church of Christ</vt:lpstr>
      <vt:lpstr>Having Crucial Conversations</vt:lpstr>
      <vt:lpstr>The Christian Period</vt:lpstr>
      <vt:lpstr>An Important Question</vt:lpstr>
      <vt:lpstr>The Church is a Kingdom</vt:lpstr>
      <vt:lpstr>Additional Questions</vt:lpstr>
      <vt:lpstr>Establishing Authority</vt:lpstr>
      <vt:lpstr>Establishing Authority</vt:lpstr>
      <vt:lpstr>What are the Most Common Topics</vt:lpstr>
      <vt:lpstr>What About Worship</vt:lpstr>
      <vt:lpstr>What About Worship</vt:lpstr>
      <vt:lpstr>What About Worship</vt:lpstr>
      <vt:lpstr>PowerPoint Presentation</vt:lpstr>
      <vt:lpstr>Jesus contrasts worship in Jerusalem with worship in spirit and truth</vt:lpstr>
      <vt:lpstr>Jesus’ Teaching</vt:lpstr>
      <vt:lpstr>Jesus’ Example</vt:lpstr>
      <vt:lpstr>Negative Examples</vt:lpstr>
      <vt:lpstr>Authority for anything in the church must come from the King - Jesus Christ!</vt:lpstr>
      <vt:lpstr>Three Questions</vt:lpstr>
      <vt:lpstr>PowerPoint Presentation</vt:lpstr>
      <vt:lpstr>What are the Most Common Topics</vt:lpstr>
      <vt:lpstr>What about Instrumental Music?</vt:lpstr>
      <vt:lpstr>What did the King say about music in the church?</vt:lpstr>
      <vt:lpstr>What did the King authorize through His apostles?</vt:lpstr>
      <vt:lpstr>Early Christians</vt:lpstr>
      <vt:lpstr>John Price (a Baptist Preacher – 2005)</vt:lpstr>
      <vt:lpstr>What do so many churches use Instrumental Music?</vt:lpstr>
      <vt:lpstr>What authority can be cited for instrumental music?</vt:lpstr>
      <vt:lpstr>Command     Aid       Addition  </vt:lpstr>
      <vt:lpstr>2. The Old Testament is full of Instrumental Music</vt:lpstr>
      <vt:lpstr>John 4:20-21, 23-24</vt:lpstr>
      <vt:lpstr>3. What about the Psalms?</vt:lpstr>
      <vt:lpstr>Of all the Psalms that mention music only two are quoted in the New Testament</vt:lpstr>
      <vt:lpstr>Last reason many churches use instruments of music</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Bible Basics and Evangelism</dc:title>
  <dc:subject/>
  <dc:creator>Steve Green</dc:creator>
  <cp:keywords/>
  <dc:description/>
  <cp:lastModifiedBy>Steve Green</cp:lastModifiedBy>
  <cp:revision>79</cp:revision>
  <dcterms:created xsi:type="dcterms:W3CDTF">2024-04-05T17:20:09Z</dcterms:created>
  <dcterms:modified xsi:type="dcterms:W3CDTF">2024-05-05T11:43:39Z</dcterms:modified>
  <cp:category/>
</cp:coreProperties>
</file>